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9" r:id="rId4"/>
    <p:sldId id="290" r:id="rId5"/>
    <p:sldId id="277" r:id="rId6"/>
    <p:sldId id="274" r:id="rId7"/>
    <p:sldId id="278" r:id="rId8"/>
    <p:sldId id="279" r:id="rId9"/>
    <p:sldId id="283" r:id="rId10"/>
    <p:sldId id="285" r:id="rId11"/>
    <p:sldId id="292" r:id="rId12"/>
    <p:sldId id="293" r:id="rId13"/>
    <p:sldId id="288" r:id="rId14"/>
    <p:sldId id="291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8F710-2CF7-4191-8330-70BC566252F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BF987-9BD5-4468-80CE-43B85A0C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4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4557-E823-49A9-8B44-C46895CC6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47B8D-914F-4DCB-9FC9-3E207BC72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63192-3CBC-494A-A410-16ACE1A7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574A-09A0-4096-95DD-834152C16A9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EA570-87A8-48B5-83CD-19DA36DB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3298-6DEE-4E77-A83D-2492DFE5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828B-8026-46DE-9658-6057A25B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175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614D-32F4-4021-944D-FF9BF993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75C96-5C28-4F2F-AFFD-70D3CD34E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AFBF2-BC6D-4E75-BD5E-D4C56D9E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574A-09A0-4096-95DD-834152C16A9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60865-EB7F-4685-954B-CBE8B558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CF94D-4CFD-4EE1-A835-3EBD72B5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828B-8026-46DE-9658-6057A25B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855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D84C7E-32C4-4237-8DA2-73D91203A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2B6EB-DE7B-4AF7-9B4E-9F21481D6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43638-0B4F-4CEE-99AF-F021E732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574A-09A0-4096-95DD-834152C16A9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5C353-0CA0-4660-B062-812F6991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BBEE6-A027-4A59-884F-16BA23E5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828B-8026-46DE-9658-6057A25B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07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DAF1-1C9C-458E-973C-7D73B14B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7FC5-F607-4D3A-9E99-BEE65F89E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F18E0-63AD-4E87-8705-344E15127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574A-09A0-4096-95DD-834152C16A9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0F45F-6D66-439F-B315-83881742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43811-919C-43D5-AD5E-783BE446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828B-8026-46DE-9658-6057A25B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1793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37273-85BA-4E97-8C6B-CC3A08B1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DF3A3-7EDF-445A-952F-6030F4EAB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0DF9C-289F-456B-BB00-B4460B46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574A-09A0-4096-95DD-834152C16A9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2F0B8-828D-4A81-A1BD-3F0B65EC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0F360-0D02-4F8B-9E97-6B203DCA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828B-8026-46DE-9658-6057A25B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6806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98B3-BDAD-421F-A1D9-172212D6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E303C-4F4C-4E5B-8A36-9EC48E388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F2F11-6D33-4F66-A6AB-99E8862E0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70AA1-2B1D-4A7C-849C-FCDF9855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574A-09A0-4096-95DD-834152C16A9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F0864-7BC7-4BBC-8EE9-6FA3EBFE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EAC7C-2790-4F14-9DAC-4528094F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828B-8026-46DE-9658-6057A25B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0218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93E7-BBDB-4976-89EC-E3CC3662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D7239-8FD8-4A2B-8E05-3DEAAC994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330FA-8E5F-484E-BDFA-CF4560DD5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981D8-F056-4B63-9995-EA9538D0B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64250-9758-4636-A4C6-E776FD18D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63E6E-55F0-4107-A1CF-DA390035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574A-09A0-4096-95DD-834152C16A9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B06AA9-254D-41B9-A254-C4CE5B7F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583F4-2F24-4FDD-A6B7-7E5E6D5A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828B-8026-46DE-9658-6057A25B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1968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ED8A-93F5-48DA-AD5B-D8A3F02D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9065E-4AB0-4850-9080-FD22A40F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574A-09A0-4096-95DD-834152C16A9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A5120-E0E8-4494-9DA0-875AD575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CECF0-0BFD-4362-B47D-02D89DBC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828B-8026-46DE-9658-6057A25B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2896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A4E2A-5229-42A7-A494-2211B977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574A-09A0-4096-95DD-834152C16A9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D6937-99CE-4876-8CB6-0AD19F19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67BF8-BF69-492F-BA81-B3465685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828B-8026-46DE-9658-6057A25B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56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87BB-BF7B-44F8-8C76-314F451E6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FA1C3-D227-4D52-8090-0F8FC0B75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FD7F3-81E1-40A9-8CAA-466DDBD1F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12DC7-E97C-4D1B-A5EC-30FB3D71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574A-09A0-4096-95DD-834152C16A9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2E2C2-08AC-4D59-9968-305916FE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BA5D5-429A-4D8E-9C1E-0718EA3B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828B-8026-46DE-9658-6057A25B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44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11E10-733B-4077-A0F8-35429065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A533B-3D7E-4B12-977C-611671371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96578-E833-431C-8F37-164F15CD0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959B6-78D2-4EDD-A744-3056BB84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574A-09A0-4096-95DD-834152C16A9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C697F-697E-44A5-85F6-4A024FE1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B3D27-11EC-4348-AC0D-6C777258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828B-8026-46DE-9658-6057A25B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92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6F6BF-CBCF-4D64-ACCE-C5A6BE38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54F88-DF63-43CC-94D0-35236C383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73F7A-5903-41FC-B610-E3E38F466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574A-09A0-4096-95DD-834152C16A9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2028C-0CD5-4DB5-9519-9B5FB6815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A0805-180B-452B-A6E6-E4CE7A8F6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C828B-8026-46DE-9658-6057A25B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gp.gov.ro/resurse-date-deschis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nline@gov.r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.gov.r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">
            <a:extLst>
              <a:ext uri="{FF2B5EF4-FFF2-40B4-BE49-F238E27FC236}">
                <a16:creationId xmlns:a16="http://schemas.microsoft.com/office/drawing/2014/main" id="{5638C7CE-881F-4AF7-AD8C-6A896BC6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6E7D08AC-BC60-4436-9A7D-82309B72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ro-RO" altLang="en-US" sz="1100">
                <a:latin typeface="Trebuchet MS" panose="020B06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o-RO" altLang="en-US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4" name="Picture 0" descr="Header A4 Portrait.png">
            <a:extLst>
              <a:ext uri="{FF2B5EF4-FFF2-40B4-BE49-F238E27FC236}">
                <a16:creationId xmlns:a16="http://schemas.microsoft.com/office/drawing/2014/main" id="{8ECEBAAB-28AF-4969-9E09-3807C544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219075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047864-5DA9-4DF2-AA0F-183394D6552A}"/>
              </a:ext>
            </a:extLst>
          </p:cNvPr>
          <p:cNvSpPr/>
          <p:nvPr/>
        </p:nvSpPr>
        <p:spPr>
          <a:xfrm>
            <a:off x="1963738" y="2454784"/>
            <a:ext cx="91982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Creșterea calității și a numărului de seturi de date deschise publicate de instituțiile publice</a:t>
            </a:r>
            <a:r>
              <a:rPr lang="ro-RO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ctr"/>
            <a:endParaRPr lang="ro-RO" b="1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ctr"/>
            <a:endParaRPr lang="ro-RO" b="1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ctr"/>
            <a:endParaRPr lang="en-US" sz="20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079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94D8B929-3A4C-417C-B7D8-BF50A31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0" y="574181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88AE9-E318-4B1A-9FA2-F2A3A721A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o-RO" sz="3600" b="1" dirty="0">
                <a:latin typeface="Trebuchet MS" pitchFamily="34" charset="0"/>
              </a:rPr>
              <a:t>Rezultatele proiectului:</a:t>
            </a:r>
          </a:p>
          <a:p>
            <a:pPr marL="0" indent="0" algn="just">
              <a:buNone/>
            </a:pPr>
            <a:endParaRPr lang="ro-RO" b="1" dirty="0">
              <a:latin typeface="Trebuchet MS" pitchFamily="34" charset="0"/>
            </a:endParaRPr>
          </a:p>
          <a:p>
            <a:pPr algn="just">
              <a:buFontTx/>
              <a:buChar char="-"/>
            </a:pPr>
            <a:r>
              <a:rPr lang="ro-RO" b="1" dirty="0">
                <a:latin typeface="Trebuchet MS" pitchFamily="34" charset="0"/>
              </a:rPr>
              <a:t>Metodologie</a:t>
            </a:r>
            <a:r>
              <a:rPr lang="ro-RO" dirty="0">
                <a:latin typeface="Trebuchet MS" pitchFamily="34" charset="0"/>
              </a:rPr>
              <a:t> </a:t>
            </a:r>
            <a:r>
              <a:rPr lang="ro-RO" b="1" dirty="0">
                <a:latin typeface="Trebuchet MS" pitchFamily="34" charset="0"/>
              </a:rPr>
              <a:t>privind publicarea datelor deschise</a:t>
            </a:r>
            <a:r>
              <a:rPr lang="ro-RO" dirty="0">
                <a:latin typeface="Trebuchet MS" pitchFamily="34" charset="0"/>
              </a:rPr>
              <a:t>, pusă la dispoziție online cu licență deschisă</a:t>
            </a:r>
          </a:p>
          <a:p>
            <a:pPr marL="0" indent="0" algn="just">
              <a:buNone/>
            </a:pPr>
            <a:r>
              <a:rPr lang="ro-RO" dirty="0">
                <a:latin typeface="Trebuchet MS" pitchFamily="34" charset="0"/>
                <a:hlinkClick r:id="rId3"/>
              </a:rPr>
              <a:t>http://ogp.gov.ro/resurse-date-deschise/</a:t>
            </a:r>
            <a:r>
              <a:rPr lang="ro-RO" dirty="0">
                <a:latin typeface="Trebuchet MS" pitchFamily="34" charset="0"/>
              </a:rPr>
              <a:t> </a:t>
            </a:r>
          </a:p>
          <a:p>
            <a:pPr algn="just">
              <a:buFontTx/>
              <a:buChar char="-"/>
            </a:pPr>
            <a:r>
              <a:rPr lang="fr-FR" b="1" dirty="0" err="1">
                <a:latin typeface="Trebuchet MS" pitchFamily="34" charset="0"/>
              </a:rPr>
              <a:t>Suport</a:t>
            </a:r>
            <a:r>
              <a:rPr lang="fr-FR" b="1" dirty="0">
                <a:latin typeface="Trebuchet MS" pitchFamily="34" charset="0"/>
              </a:rPr>
              <a:t> de </a:t>
            </a:r>
            <a:r>
              <a:rPr lang="fr-FR" b="1" dirty="0" err="1">
                <a:latin typeface="Trebuchet MS" pitchFamily="34" charset="0"/>
              </a:rPr>
              <a:t>curs</a:t>
            </a:r>
            <a:r>
              <a:rPr lang="fr-FR" b="1" dirty="0">
                <a:latin typeface="Trebuchet MS" pitchFamily="34" charset="0"/>
              </a:rPr>
              <a:t> </a:t>
            </a:r>
            <a:r>
              <a:rPr lang="ro-RO" b="1" dirty="0">
                <a:latin typeface="Trebuchet MS" pitchFamily="34" charset="0"/>
              </a:rPr>
              <a:t>privind d</a:t>
            </a:r>
            <a:r>
              <a:rPr lang="fr-FR" b="1" dirty="0" err="1">
                <a:latin typeface="Trebuchet MS" pitchFamily="34" charset="0"/>
              </a:rPr>
              <a:t>ate</a:t>
            </a:r>
            <a:r>
              <a:rPr lang="ro-RO" b="1" dirty="0">
                <a:latin typeface="Trebuchet MS" pitchFamily="34" charset="0"/>
              </a:rPr>
              <a:t>le</a:t>
            </a:r>
            <a:r>
              <a:rPr lang="fr-FR" b="1" dirty="0">
                <a:latin typeface="Trebuchet MS" pitchFamily="34" charset="0"/>
              </a:rPr>
              <a:t> </a:t>
            </a:r>
            <a:r>
              <a:rPr lang="fr-FR" b="1" dirty="0" err="1">
                <a:latin typeface="Trebuchet MS" pitchFamily="34" charset="0"/>
              </a:rPr>
              <a:t>deschise</a:t>
            </a:r>
            <a:r>
              <a:rPr lang="ro-RO" b="1" dirty="0">
                <a:latin typeface="Trebuchet MS" pitchFamily="34" charset="0"/>
              </a:rPr>
              <a:t>, </a:t>
            </a:r>
            <a:r>
              <a:rPr lang="ro-RO" dirty="0">
                <a:latin typeface="Trebuchet MS" pitchFamily="34" charset="0"/>
              </a:rPr>
              <a:t>pus la dispoziție online cu licență deschisă</a:t>
            </a:r>
          </a:p>
          <a:p>
            <a:pPr marL="0" indent="0" algn="just">
              <a:buNone/>
            </a:pPr>
            <a:r>
              <a:rPr lang="ro-RO" dirty="0">
                <a:latin typeface="Trebuchet MS" pitchFamily="34" charset="0"/>
                <a:hlinkClick r:id="rId3"/>
              </a:rPr>
              <a:t>http://ogp.gov.ro/resurse-date-deschise/</a:t>
            </a:r>
            <a:r>
              <a:rPr lang="ro-RO" dirty="0">
                <a:latin typeface="Trebuchet MS" pitchFamily="34" charset="0"/>
              </a:rPr>
              <a:t> </a:t>
            </a:r>
          </a:p>
          <a:p>
            <a:pPr algn="just">
              <a:buFontTx/>
              <a:buChar char="-"/>
            </a:pPr>
            <a:r>
              <a:rPr lang="vi-VN" dirty="0">
                <a:latin typeface="Trebuchet MS" pitchFamily="34" charset="0"/>
              </a:rPr>
              <a:t>5 instituții</a:t>
            </a:r>
            <a:r>
              <a:rPr lang="ro-RO" dirty="0">
                <a:latin typeface="Trebuchet MS" pitchFamily="34" charset="0"/>
              </a:rPr>
              <a:t> (Ministerul Tineretului și Sportului, Primăria Ariceștii Rahtivani – jud. Prahova, Consiliul județean Brăila, Prefectura Brăila, Primăria Craiova)</a:t>
            </a:r>
            <a:r>
              <a:rPr lang="vi-VN" dirty="0">
                <a:latin typeface="Trebuchet MS" pitchFamily="34" charset="0"/>
              </a:rPr>
              <a:t> sprijinite în vederea </a:t>
            </a:r>
            <a:r>
              <a:rPr lang="ro-RO" dirty="0">
                <a:latin typeface="Trebuchet MS" pitchFamily="34" charset="0"/>
              </a:rPr>
              <a:t>implementării de proceduri și publicare de seturi de date deschise</a:t>
            </a:r>
            <a:r>
              <a:rPr lang="vi-VN" dirty="0">
                <a:latin typeface="Trebuchet MS" pitchFamily="34" charset="0"/>
              </a:rPr>
              <a:t>.</a:t>
            </a:r>
            <a:r>
              <a:rPr lang="ro-RO" dirty="0">
                <a:latin typeface="Trebuchet MS" pitchFamily="34" charset="0"/>
              </a:rPr>
              <a:t> </a:t>
            </a:r>
            <a:endParaRPr lang="vi-VN" dirty="0">
              <a:latin typeface="Trebuchet MS" pitchFamily="34" charset="0"/>
            </a:endParaRPr>
          </a:p>
          <a:p>
            <a:pPr algn="just">
              <a:buFontTx/>
              <a:buChar char="-"/>
            </a:pPr>
            <a:r>
              <a:rPr lang="ro-RO" b="1" dirty="0">
                <a:latin typeface="Trebuchet MS" pitchFamily="34" charset="0"/>
              </a:rPr>
              <a:t>Instrument de vizualizare a datelor deschise</a:t>
            </a:r>
            <a:r>
              <a:rPr lang="ro-RO" dirty="0">
                <a:latin typeface="Trebuchet MS" pitchFamily="34" charset="0"/>
              </a:rPr>
              <a:t>: </a:t>
            </a:r>
            <a:r>
              <a:rPr lang="ro-RO" b="1" dirty="0">
                <a:latin typeface="Trebuchet MS" pitchFamily="34" charset="0"/>
              </a:rPr>
              <a:t>visualdata.gov.ro</a:t>
            </a:r>
            <a:r>
              <a:rPr lang="ro-RO" dirty="0">
                <a:latin typeface="Trebuchet MS" pitchFamily="34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ro-RO" dirty="0">
                <a:latin typeface="Trebuchet MS" pitchFamily="34" charset="0"/>
              </a:rPr>
              <a:t>5 instituții (Ministerul Dezvoltării Regionale și Administrației Publice, Ministerul Sănătății, Ministerul Muncii și Justiției Sociale, Ministerul Culturii și Identității Naționale, Primăria Sector 6) sprijinite în vederea realizării unor scenarii de vizualizare. </a:t>
            </a:r>
          </a:p>
          <a:p>
            <a:pPr algn="just">
              <a:buFontTx/>
              <a:buChar char="-"/>
            </a:pPr>
            <a:r>
              <a:rPr lang="ro-RO" dirty="0">
                <a:latin typeface="Trebuchet MS" pitchFamily="34" charset="0"/>
              </a:rPr>
              <a:t>40 de persoane au participat la ateliere de lucru privind platforma </a:t>
            </a:r>
            <a:r>
              <a:rPr lang="ro-RO" b="1" dirty="0">
                <a:latin typeface="Trebuchet MS" pitchFamily="34" charset="0"/>
              </a:rPr>
              <a:t>visualdata.gov.ro</a:t>
            </a:r>
            <a:r>
              <a:rPr lang="ro-RO" dirty="0">
                <a:latin typeface="Trebuchet MS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o-RO" b="1" dirty="0">
                <a:latin typeface="Trebuchet MS" pitchFamily="34" charset="0"/>
              </a:rPr>
              <a:t>200 de persoane au participat la sesiuni de instruire </a:t>
            </a:r>
            <a:r>
              <a:rPr lang="ro-RO" dirty="0">
                <a:latin typeface="Trebuchet MS" pitchFamily="34" charset="0"/>
              </a:rPr>
              <a:t>privind datele deschise în perioada iunie–iulie 2018.</a:t>
            </a:r>
          </a:p>
        </p:txBody>
      </p:sp>
    </p:spTree>
    <p:extLst>
      <p:ext uri="{BB962C8B-B14F-4D97-AF65-F5344CB8AC3E}">
        <p14:creationId xmlns:p14="http://schemas.microsoft.com/office/powerpoint/2010/main" val="263770739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94D8B929-3A4C-417C-B7D8-BF50A31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0" y="574181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435A072-DF49-4DF8-97A2-170D787CA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607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94D8B929-3A4C-417C-B7D8-BF50A31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0" y="574181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64C06B-7DFF-463C-A92A-F706DD64D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07" y="1825625"/>
            <a:ext cx="7405986" cy="4351338"/>
          </a:xfrm>
        </p:spPr>
      </p:pic>
    </p:spTree>
    <p:extLst>
      <p:ext uri="{BB962C8B-B14F-4D97-AF65-F5344CB8AC3E}">
        <p14:creationId xmlns:p14="http://schemas.microsoft.com/office/powerpoint/2010/main" val="33184257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94D8B929-3A4C-417C-B7D8-BF50A31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0" y="574181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88AE9-E318-4B1A-9FA2-F2A3A721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073"/>
            <a:ext cx="10515600" cy="45328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b="1" dirty="0">
                <a:latin typeface="Trebuchet MS" pitchFamily="34" charset="0"/>
              </a:rPr>
              <a:t>Exemplu de bune practici de reutilizare a datelor deschise:</a:t>
            </a:r>
          </a:p>
          <a:p>
            <a:pPr marL="0" indent="0" algn="just">
              <a:buNone/>
            </a:pPr>
            <a:endParaRPr lang="ro-RO" b="1" dirty="0">
              <a:latin typeface="Trebuchet MS" pitchFamily="34" charset="0"/>
            </a:endParaRPr>
          </a:p>
          <a:p>
            <a:pPr marL="0" indent="0" algn="just">
              <a:buNone/>
            </a:pPr>
            <a:endParaRPr lang="ro-RO" dirty="0">
              <a:latin typeface="Trebuchet MS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BCB71-08BB-4B3E-9D10-05B2AD6EA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50" y="2235139"/>
            <a:ext cx="8177007" cy="382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813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94D8B929-3A4C-417C-B7D8-BF50A31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0" y="574181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88AE9-E318-4B1A-9FA2-F2A3A721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073"/>
            <a:ext cx="10515600" cy="45328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o-RO" b="1" dirty="0">
              <a:latin typeface="Trebuchet MS" pitchFamily="34" charset="0"/>
            </a:endParaRPr>
          </a:p>
          <a:p>
            <a:pPr marL="0" indent="0" algn="just">
              <a:buNone/>
            </a:pPr>
            <a:endParaRPr lang="ro-RO" dirty="0">
              <a:latin typeface="Trebuchet MS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CC8C9-D14D-48E2-9585-5480F39EE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33" y="1489023"/>
            <a:ext cx="10150967" cy="46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330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94D8B929-3A4C-417C-B7D8-BF50A31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0" y="574181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88AE9-E318-4B1A-9FA2-F2A3A721A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o-RO" b="1" u="sng" dirty="0">
                <a:latin typeface="Trebuchet MS" pitchFamily="34" charset="0"/>
              </a:rPr>
              <a:t>Contact:</a:t>
            </a:r>
          </a:p>
          <a:p>
            <a:pPr marL="0" indent="360363" algn="just">
              <a:buNone/>
            </a:pPr>
            <a:endParaRPr lang="en-US" b="1" dirty="0">
              <a:latin typeface="Trebuchet MS" pitchFamily="34" charset="0"/>
            </a:endParaRPr>
          </a:p>
          <a:p>
            <a:pPr marL="0" indent="360363">
              <a:buNone/>
            </a:pPr>
            <a:r>
              <a:rPr lang="en-US" sz="1800" dirty="0">
                <a:latin typeface="Trebuchet MS" pitchFamily="34" charset="0"/>
              </a:rPr>
              <a:t>Larisa </a:t>
            </a:r>
            <a:r>
              <a:rPr lang="en-US" sz="1800" dirty="0" err="1">
                <a:latin typeface="Trebuchet MS" pitchFamily="34" charset="0"/>
              </a:rPr>
              <a:t>Panait</a:t>
            </a:r>
            <a:endParaRPr lang="en-US" sz="1800" dirty="0">
              <a:latin typeface="Trebuchet MS" pitchFamily="34" charset="0"/>
            </a:endParaRPr>
          </a:p>
          <a:p>
            <a:pPr marL="0" indent="360363">
              <a:buNone/>
            </a:pPr>
            <a:r>
              <a:rPr lang="en-US" sz="1800" dirty="0" err="1">
                <a:latin typeface="Trebuchet MS" pitchFamily="34" charset="0"/>
              </a:rPr>
              <a:t>Consilier</a:t>
            </a:r>
            <a:endParaRPr lang="en-US" sz="1800" dirty="0">
              <a:latin typeface="Trebuchet MS" pitchFamily="34" charset="0"/>
            </a:endParaRPr>
          </a:p>
          <a:p>
            <a:pPr marL="0" indent="360363">
              <a:buNone/>
            </a:pPr>
            <a:r>
              <a:rPr lang="ro-RO" sz="1800" dirty="0"/>
              <a:t>Direcția pentru Tehnologia Informației</a:t>
            </a:r>
          </a:p>
          <a:p>
            <a:pPr marL="0" indent="360363">
              <a:buNone/>
            </a:pPr>
            <a:r>
              <a:rPr lang="en-US" sz="1800" dirty="0" err="1">
                <a:latin typeface="Trebuchet MS" pitchFamily="34" charset="0"/>
              </a:rPr>
              <a:t>Secretariatul</a:t>
            </a:r>
            <a:r>
              <a:rPr lang="en-US" sz="1800" dirty="0">
                <a:latin typeface="Trebuchet MS" pitchFamily="34" charset="0"/>
              </a:rPr>
              <a:t> General al </a:t>
            </a:r>
            <a:r>
              <a:rPr lang="en-US" sz="1800" dirty="0" err="1">
                <a:latin typeface="Trebuchet MS" pitchFamily="34" charset="0"/>
              </a:rPr>
              <a:t>Guvernului</a:t>
            </a:r>
            <a:endParaRPr lang="ro-RO" sz="1800" dirty="0">
              <a:latin typeface="Trebuchet MS" pitchFamily="34" charset="0"/>
            </a:endParaRPr>
          </a:p>
          <a:p>
            <a:pPr marL="0" indent="360363">
              <a:buNone/>
            </a:pPr>
            <a:r>
              <a:rPr lang="ro-RO" sz="1800" dirty="0"/>
              <a:t>021.314.34.00 / int. 1152, </a:t>
            </a:r>
          </a:p>
          <a:p>
            <a:pPr marL="0" indent="360363">
              <a:buNone/>
            </a:pPr>
            <a:r>
              <a:rPr lang="ro-RO" sz="1800" dirty="0">
                <a:latin typeface="Trebuchet MS" pitchFamily="34" charset="0"/>
                <a:hlinkClick r:id="rId3"/>
              </a:rPr>
              <a:t>online@gov.ro</a:t>
            </a:r>
            <a:endParaRPr lang="ro-RO" sz="1800" dirty="0">
              <a:latin typeface="Trebuchet MS" pitchFamily="34" charset="0"/>
            </a:endParaRPr>
          </a:p>
          <a:p>
            <a:pPr marL="0" indent="360363">
              <a:buNone/>
            </a:pPr>
            <a:r>
              <a:rPr lang="ro-RO" sz="1800" dirty="0">
                <a:hlinkClick r:id="rId4"/>
              </a:rPr>
              <a:t>http://data.gov.ro</a:t>
            </a:r>
            <a:endParaRPr lang="ro-RO" sz="1800" dirty="0">
              <a:latin typeface="Trebuchet MS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2166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6AA811C1-3D9B-4E8F-9B0E-186FB2B0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93" y="449895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976A1-3887-46D0-ACC6-EB6E6B33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>
                <a:latin typeface="Trebuchet MS" pitchFamily="34" charset="0"/>
              </a:rPr>
              <a:t>Beneficiar: Secretariatul General al Guvernului</a:t>
            </a:r>
          </a:p>
          <a:p>
            <a:pPr marL="0" indent="0" algn="just">
              <a:buNone/>
            </a:pPr>
            <a:endParaRPr lang="ro-RO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ro-RO" dirty="0">
                <a:latin typeface="Trebuchet MS" pitchFamily="34" charset="0"/>
              </a:rPr>
              <a:t>Titlul proiectului: </a:t>
            </a:r>
            <a:r>
              <a:rPr lang="vi-VN" b="1" i="1" dirty="0"/>
              <a:t>Creșterea calității și a numărului de seturi de date deschise publicate de instituțiile publice</a:t>
            </a:r>
            <a:endParaRPr lang="ro-RO" b="1" i="1" dirty="0">
              <a:latin typeface="Trebuchet MS" pitchFamily="34" charset="0"/>
            </a:endParaRPr>
          </a:p>
          <a:p>
            <a:pPr marL="0" indent="0" algn="just">
              <a:buNone/>
            </a:pPr>
            <a:endParaRPr lang="ro-RO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ro-RO" dirty="0">
                <a:latin typeface="Trebuchet MS" pitchFamily="34" charset="0"/>
              </a:rPr>
              <a:t>Cod: SIPOCA 36</a:t>
            </a:r>
          </a:p>
          <a:p>
            <a:pPr marL="0" indent="0" algn="just">
              <a:buNone/>
            </a:pPr>
            <a:endParaRPr lang="ro-RO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ro-RO" dirty="0">
                <a:latin typeface="Trebuchet MS" pitchFamily="34" charset="0"/>
              </a:rPr>
              <a:t>Perioada de implementare: 28.07.2016 – 28.</a:t>
            </a:r>
            <a:r>
              <a:rPr lang="en-US" dirty="0">
                <a:latin typeface="Trebuchet MS" pitchFamily="34" charset="0"/>
              </a:rPr>
              <a:t>02</a:t>
            </a:r>
            <a:r>
              <a:rPr lang="ro-RO" dirty="0">
                <a:latin typeface="Trebuchet MS" pitchFamily="34" charset="0"/>
              </a:rPr>
              <a:t>.201</a:t>
            </a:r>
            <a:r>
              <a:rPr lang="en-US" dirty="0">
                <a:latin typeface="Trebuchet MS" pitchFamily="34" charset="0"/>
              </a:rPr>
              <a:t>9</a:t>
            </a:r>
            <a:endParaRPr lang="ro-RO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520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6AA811C1-3D9B-4E8F-9B0E-186FB2B0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93" y="449895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976A1-3887-46D0-ACC6-EB6E6B33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o-RO" b="1" dirty="0">
                <a:latin typeface="Trebuchet MS" pitchFamily="34" charset="0"/>
              </a:rPr>
              <a:t>Datele deschise </a:t>
            </a:r>
            <a:r>
              <a:rPr lang="ro-RO" dirty="0">
                <a:latin typeface="Trebuchet MS" pitchFamily="34" charset="0"/>
              </a:rPr>
              <a:t>sunt date ce pot fi accesate ușor și liber (online), </a:t>
            </a:r>
            <a:r>
              <a:rPr lang="ro-RO" b="1" dirty="0">
                <a:latin typeface="Trebuchet MS" pitchFamily="34" charset="0"/>
              </a:rPr>
              <a:t>reutilizate</a:t>
            </a:r>
            <a:r>
              <a:rPr lang="ro-RO" dirty="0">
                <a:latin typeface="Trebuchet MS" pitchFamily="34" charset="0"/>
              </a:rPr>
              <a:t> și redistribuite de oricine, inclusiv în scop comercial.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ro-RO" dirty="0"/>
              <a:t>Pentru ca datele să fie considerate deschise, trebuie îndeplinite minim două condiții:</a:t>
            </a:r>
            <a:endParaRPr lang="en-US" dirty="0"/>
          </a:p>
          <a:p>
            <a:pPr algn="just"/>
            <a:r>
              <a:rPr lang="ro-RO" b="1" dirty="0"/>
              <a:t>tehnic</a:t>
            </a:r>
            <a:r>
              <a:rPr lang="ro-RO" dirty="0"/>
              <a:t>: datele sunt publicate online în formate de fișiere ce pot fi procesate în mod automat folosind programe de calculator (</a:t>
            </a:r>
            <a:r>
              <a:rPr lang="ro-RO" i="1" dirty="0"/>
              <a:t>machine-readable</a:t>
            </a:r>
            <a:r>
              <a:rPr lang="ro-RO" dirty="0"/>
              <a:t>), care sunt, pe cât posibil, disponibile oricui, în mod gratuit (</a:t>
            </a:r>
            <a:r>
              <a:rPr lang="ro-RO" i="1" dirty="0"/>
              <a:t>free and open source software</a:t>
            </a:r>
            <a:r>
              <a:rPr lang="ro-RO" dirty="0"/>
              <a:t>). În general, sunt </a:t>
            </a:r>
            <a:r>
              <a:rPr lang="ro-RO" b="1" dirty="0"/>
              <a:t>date tabelare</a:t>
            </a:r>
            <a:r>
              <a:rPr lang="ro-RO" dirty="0"/>
              <a:t>.</a:t>
            </a:r>
            <a:r>
              <a:rPr lang="en-US" dirty="0"/>
              <a:t> (</a:t>
            </a:r>
            <a:r>
              <a:rPr lang="en-US" dirty="0" err="1"/>
              <a:t>xls</a:t>
            </a:r>
            <a:r>
              <a:rPr lang="en-US" dirty="0"/>
              <a:t>, csv, xml, json)</a:t>
            </a:r>
            <a:endParaRPr lang="ro-RO" dirty="0"/>
          </a:p>
          <a:p>
            <a:pPr algn="just"/>
            <a:r>
              <a:rPr lang="ro-RO" b="1" dirty="0"/>
              <a:t>legal</a:t>
            </a:r>
            <a:r>
              <a:rPr lang="ro-RO" dirty="0"/>
              <a:t>: în momentul publicării, datelor li se atașează o licență prin care cel care deține și publică datele stabilește condițiile de reutilizare a acestora.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1614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6AA811C1-3D9B-4E8F-9B0E-186FB2B0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93" y="449895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976A1-3887-46D0-ACC6-EB6E6B33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400" b="1" dirty="0" err="1"/>
              <a:t>Legisla</a:t>
            </a:r>
            <a:r>
              <a:rPr lang="ro-RO" sz="2400" b="1" dirty="0"/>
              <a:t>ție: </a:t>
            </a:r>
          </a:p>
          <a:p>
            <a:pPr marL="0" indent="0" algn="just">
              <a:buNone/>
            </a:pPr>
            <a:r>
              <a:rPr lang="ro-RO" sz="2400" b="1" dirty="0"/>
              <a:t>Directivele </a:t>
            </a:r>
            <a:r>
              <a:rPr lang="ro-RO" sz="2400" dirty="0"/>
              <a:t>privind datele deschise și reutilizarea informațiilor din sectorul public, </a:t>
            </a:r>
            <a:r>
              <a:rPr lang="ro-RO" sz="2400" b="1" dirty="0"/>
              <a:t>Legea nr. 109/2007 </a:t>
            </a:r>
            <a:r>
              <a:rPr lang="ro-RO" sz="2400" dirty="0"/>
              <a:t>privind reutilizarea informațiilor din instituțiile publice, modificată și completată de </a:t>
            </a:r>
            <a:r>
              <a:rPr lang="ro-RO" sz="2400" b="1" dirty="0"/>
              <a:t>Legea 299/2015</a:t>
            </a:r>
            <a:r>
              <a:rPr lang="ro-RO" sz="2400" dirty="0"/>
              <a:t>, </a:t>
            </a:r>
            <a:r>
              <a:rPr lang="ro-RO" sz="2400" b="1" dirty="0"/>
              <a:t>OUG nr. 41/2016 </a:t>
            </a:r>
            <a:r>
              <a:rPr lang="ro-RO" sz="2400" dirty="0"/>
              <a:t>privind stabilirea unor măsuri de simplificare la nivelul administraţiei publice </a:t>
            </a:r>
            <a:endParaRPr lang="en-US" sz="2400" b="1" dirty="0"/>
          </a:p>
          <a:p>
            <a:pPr marL="0" indent="0" algn="just">
              <a:buNone/>
            </a:pPr>
            <a:endParaRPr lang="ro-RO" sz="2400" b="1" dirty="0"/>
          </a:p>
          <a:p>
            <a:pPr marL="0" indent="0" algn="just">
              <a:buNone/>
            </a:pPr>
            <a:r>
              <a:rPr lang="ro-RO" sz="2400" b="1" dirty="0"/>
              <a:t>Secretariatul General al Guvernului:</a:t>
            </a:r>
          </a:p>
          <a:p>
            <a:pPr algn="just"/>
            <a:r>
              <a:rPr lang="ro-RO" sz="2400" b="1" dirty="0"/>
              <a:t>asigură coordonarea procesului de deschidere a datelor publice în România și,</a:t>
            </a:r>
          </a:p>
          <a:p>
            <a:pPr algn="just"/>
            <a:r>
              <a:rPr lang="ro-RO" sz="2400" b="1" dirty="0"/>
              <a:t>administrează portalul național data.gov.ro</a:t>
            </a:r>
            <a:r>
              <a:rPr lang="ro-RO" sz="2400" dirty="0"/>
              <a:t>, punctul central de acces pentru seturile de date deschise publicate de autoritățile și instituțiile administrației publice din România și punctul de legătură în relația cu Comisia Europeană și portalul pan-european de date deschise - europeandataportal.eu.</a:t>
            </a:r>
            <a:endParaRPr lang="en-US" sz="2400" dirty="0"/>
          </a:p>
          <a:p>
            <a:pPr marL="0" indent="0" algn="just">
              <a:buNone/>
            </a:pPr>
            <a:endParaRPr lang="ro-RO" sz="2400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ro-RO" sz="2400" b="1" dirty="0"/>
              <a:t>Datele deschise sunt menționate și într-o serie de strategii naționale:</a:t>
            </a:r>
            <a:r>
              <a:rPr lang="en-US" sz="2400" b="1" dirty="0"/>
              <a:t> </a:t>
            </a:r>
            <a:r>
              <a:rPr lang="en-US" sz="2400" i="1" dirty="0" err="1"/>
              <a:t>Strategia</a:t>
            </a:r>
            <a:r>
              <a:rPr lang="en-US" sz="2400" i="1" dirty="0"/>
              <a:t> </a:t>
            </a:r>
            <a:r>
              <a:rPr lang="en-US" sz="2400" i="1" dirty="0" err="1"/>
              <a:t>pentru</a:t>
            </a:r>
            <a:r>
              <a:rPr lang="en-US" sz="2400" i="1" dirty="0"/>
              <a:t> </a:t>
            </a:r>
            <a:r>
              <a:rPr lang="en-US" sz="2400" i="1" dirty="0" err="1"/>
              <a:t>consolidarea</a:t>
            </a:r>
            <a:r>
              <a:rPr lang="en-US" sz="2400" i="1" dirty="0"/>
              <a:t> </a:t>
            </a:r>
            <a:r>
              <a:rPr lang="en-US" sz="2400" i="1" dirty="0" err="1"/>
              <a:t>administrației</a:t>
            </a:r>
            <a:r>
              <a:rPr lang="en-US" sz="2400" i="1" dirty="0"/>
              <a:t> </a:t>
            </a:r>
            <a:r>
              <a:rPr lang="en-US" sz="2400" i="1" dirty="0" err="1"/>
              <a:t>publice</a:t>
            </a:r>
            <a:r>
              <a:rPr lang="en-US" sz="2400" i="1" dirty="0"/>
              <a:t> 2014 – 2020</a:t>
            </a:r>
            <a:r>
              <a:rPr lang="ro-RO" sz="2400" dirty="0"/>
              <a:t>;</a:t>
            </a:r>
            <a:r>
              <a:rPr lang="en-US" sz="2400" dirty="0"/>
              <a:t> S</a:t>
            </a:r>
            <a:r>
              <a:rPr lang="ro-RO" sz="2400" i="1" dirty="0"/>
              <a:t>trategia Națională Anticorupție</a:t>
            </a:r>
            <a:r>
              <a:rPr lang="ro-RO" sz="2400" dirty="0"/>
              <a:t>;</a:t>
            </a:r>
            <a:r>
              <a:rPr lang="en-US" sz="2400" dirty="0"/>
              <a:t> </a:t>
            </a:r>
            <a:r>
              <a:rPr lang="ro-RO" sz="2400" i="1" dirty="0"/>
              <a:t>Strategia Națională pentru Agenda Digitală a României</a:t>
            </a:r>
            <a:r>
              <a:rPr lang="ro-RO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5681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6AA811C1-3D9B-4E8F-9B0E-186FB2B0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93" y="449895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976A1-3887-46D0-ACC6-EB6E6B33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b="1" dirty="0">
                <a:latin typeface="Trebuchet MS" pitchFamily="34" charset="0"/>
              </a:rPr>
              <a:t>Bugetul total al proiectului: 1.938.396,02 lei.</a:t>
            </a:r>
          </a:p>
          <a:p>
            <a:pPr marL="0" indent="0" algn="just">
              <a:buNone/>
            </a:pPr>
            <a:endParaRPr lang="ro-RO" b="1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ro-RO" b="1" dirty="0">
                <a:latin typeface="Trebuchet MS" pitchFamily="34" charset="0"/>
              </a:rPr>
              <a:t>Scopul proiectului:</a:t>
            </a:r>
          </a:p>
          <a:p>
            <a:pPr marL="0" indent="0" algn="just">
              <a:buNone/>
            </a:pPr>
            <a:endParaRPr lang="ro-RO" b="1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ro-RO" dirty="0">
                <a:latin typeface="Trebuchet MS" pitchFamily="34" charset="0"/>
              </a:rPr>
              <a:t>Promovarea și creșterea transparenţei în administrație şi a gradului de comunicare cu cetăţenii prin îmbunătățirea modalităților și mijloacelor de publicare a datelor deschise gestionate de autoritățile și instituțiile publice.</a:t>
            </a: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7048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94D8B929-3A4C-417C-B7D8-BF50A31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0" y="574181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88AE9-E318-4B1A-9FA2-F2A3A721A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>
                <a:latin typeface="Trebuchet MS" pitchFamily="34" charset="0"/>
              </a:rPr>
              <a:t>Obiective specifice:</a:t>
            </a:r>
          </a:p>
          <a:p>
            <a:pPr marL="0" indent="0" algn="just">
              <a:buNone/>
            </a:pPr>
            <a:r>
              <a:rPr lang="vi-VN" dirty="0"/>
              <a:t>A) îmbunătățirea </a:t>
            </a:r>
            <a:r>
              <a:rPr lang="vi-VN" b="1" dirty="0"/>
              <a:t>metodologiei</a:t>
            </a:r>
            <a:r>
              <a:rPr lang="vi-VN" dirty="0"/>
              <a:t> de publicare a datelor deschise de către autoritățile și instituțiile publice prin dezvoltarea de standarde și mecanisme în domeniu;</a:t>
            </a:r>
          </a:p>
          <a:p>
            <a:pPr marL="0" indent="0" algn="just">
              <a:buNone/>
            </a:pPr>
            <a:r>
              <a:rPr lang="vi-VN" dirty="0"/>
              <a:t>B) dezvoltarea și implementarea unui instrument digital de </a:t>
            </a:r>
            <a:r>
              <a:rPr lang="vi-VN" b="1" dirty="0"/>
              <a:t>vizualizare</a:t>
            </a:r>
            <a:r>
              <a:rPr lang="vi-VN" dirty="0"/>
              <a:t> pentru diseminarea seturilor de date deschise gestionate de autoritățile și instituțiile publice;</a:t>
            </a:r>
          </a:p>
          <a:p>
            <a:pPr marL="0" indent="0" algn="just">
              <a:buNone/>
            </a:pPr>
            <a:r>
              <a:rPr lang="vi-VN" dirty="0"/>
              <a:t>C) dezvoltarea și implementarea unor cursuri de </a:t>
            </a:r>
            <a:r>
              <a:rPr lang="vi-VN" b="1" dirty="0"/>
              <a:t>formare</a:t>
            </a:r>
            <a:r>
              <a:rPr lang="vi-VN" dirty="0"/>
              <a:t>, materiale suport și materiale suplimentare privind managementul datelor deschise, destinate personalului autorităților și instituțiilor publice centrale și locale.</a:t>
            </a:r>
          </a:p>
          <a:p>
            <a:pPr marL="0" indent="0">
              <a:buNone/>
            </a:pPr>
            <a:endParaRPr lang="ro-RO" dirty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1172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94D8B929-3A4C-417C-B7D8-BF50A31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0" y="574181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88AE9-E318-4B1A-9FA2-F2A3A721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157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b="1" dirty="0"/>
              <a:t>Grupul țintă al proiectului</a:t>
            </a:r>
            <a:r>
              <a:rPr lang="ro-RO" b="1" dirty="0">
                <a:latin typeface="Trebuchet MS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o-RO" dirty="0">
                <a:latin typeface="Trebuchet MS" pitchFamily="34" charset="0"/>
              </a:rPr>
              <a:t>-</a:t>
            </a:r>
            <a:r>
              <a:rPr lang="vi-VN" dirty="0">
                <a:latin typeface="Trebuchet MS" pitchFamily="34" charset="0"/>
              </a:rPr>
              <a:t>personal din cadrul instituțiilor și autorităților publice centrale și locale care </a:t>
            </a:r>
            <a:r>
              <a:rPr lang="ro-RO" dirty="0">
                <a:latin typeface="Trebuchet MS" pitchFamily="34" charset="0"/>
              </a:rPr>
              <a:t>este </a:t>
            </a:r>
            <a:r>
              <a:rPr lang="vi-VN" dirty="0">
                <a:latin typeface="Trebuchet MS" pitchFamily="34" charset="0"/>
              </a:rPr>
              <a:t>implicat în publicarea datelor deschise</a:t>
            </a:r>
            <a:r>
              <a:rPr lang="ro-RO" dirty="0">
                <a:latin typeface="Trebuchet MS" pitchFamily="34" charset="0"/>
              </a:rPr>
              <a:t>:</a:t>
            </a:r>
          </a:p>
          <a:p>
            <a:pPr marL="0" indent="0" algn="just">
              <a:buNone/>
            </a:pPr>
            <a:endParaRPr lang="ro-RO" b="1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ro-RO" b="1" dirty="0">
                <a:latin typeface="Trebuchet MS" pitchFamily="34" charset="0"/>
              </a:rPr>
              <a:t>	- 10 a</a:t>
            </a:r>
            <a:r>
              <a:rPr lang="vi-VN" b="1" dirty="0"/>
              <a:t>utorități și instituții publice </a:t>
            </a:r>
            <a:r>
              <a:rPr lang="vi-VN" dirty="0"/>
              <a:t>sprijinite pentru a introduce standarde de prezentare a datelor și informațiilor publice</a:t>
            </a:r>
            <a:r>
              <a:rPr lang="ro-RO" dirty="0">
                <a:latin typeface="Trebuchet MS" pitchFamily="34" charset="0"/>
              </a:rPr>
              <a:t>;</a:t>
            </a:r>
          </a:p>
          <a:p>
            <a:pPr marL="0" indent="0" algn="just">
              <a:buNone/>
            </a:pPr>
            <a:endParaRPr lang="ro-RO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ro-RO" b="1" dirty="0">
                <a:latin typeface="Trebuchet MS" pitchFamily="34" charset="0"/>
              </a:rPr>
              <a:t>	- 200 de persoane </a:t>
            </a:r>
            <a:r>
              <a:rPr lang="vi-VN" b="1" dirty="0"/>
              <a:t>din autoritățile și instituțiile publice</a:t>
            </a:r>
            <a:r>
              <a:rPr lang="ro-RO" b="1" dirty="0">
                <a:latin typeface="Trebuchet MS" panose="020B0603020202020204" pitchFamily="34" charset="0"/>
              </a:rPr>
              <a:t>, </a:t>
            </a:r>
            <a:r>
              <a:rPr lang="ro-RO" dirty="0">
                <a:latin typeface="Trebuchet MS" pitchFamily="34" charset="0"/>
              </a:rPr>
              <a:t>care au </a:t>
            </a:r>
            <a:r>
              <a:rPr lang="vi-VN" dirty="0"/>
              <a:t>participa</a:t>
            </a:r>
            <a:r>
              <a:rPr lang="ro-RO" dirty="0">
                <a:latin typeface="Trebuchet MS" panose="020B0603020202020204" pitchFamily="34" charset="0"/>
              </a:rPr>
              <a:t>t</a:t>
            </a:r>
            <a:r>
              <a:rPr lang="vi-VN" dirty="0"/>
              <a:t> la </a:t>
            </a:r>
            <a:r>
              <a:rPr lang="ro-RO" dirty="0">
                <a:latin typeface="Trebuchet MS" panose="020B0603020202020204" pitchFamily="34" charset="0"/>
              </a:rPr>
              <a:t>sesiuni de instruire </a:t>
            </a:r>
            <a:r>
              <a:rPr lang="vi-VN" dirty="0"/>
              <a:t>în domeniul prevenirii corupției, transparenței, eticii și integrităţii</a:t>
            </a:r>
            <a:r>
              <a:rPr lang="ro-RO" dirty="0">
                <a:latin typeface="Trebuchet MS" panose="020B0603020202020204" pitchFamily="34" charset="0"/>
              </a:rPr>
              <a:t>.</a:t>
            </a:r>
            <a:endParaRPr lang="vi-VN" dirty="0"/>
          </a:p>
          <a:p>
            <a:pPr marL="0" indent="0">
              <a:buNone/>
            </a:pP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7657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94D8B929-3A4C-417C-B7D8-BF50A31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0" y="574181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88AE9-E318-4B1A-9FA2-F2A3A721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85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o-RO" b="1" dirty="0">
                <a:latin typeface="Trebuchet MS" pitchFamily="34" charset="0"/>
              </a:rPr>
              <a:t>Probleme </a:t>
            </a:r>
            <a:r>
              <a:rPr lang="vi-VN" b="1" dirty="0"/>
              <a:t>identificat</a:t>
            </a:r>
            <a:r>
              <a:rPr lang="ro-RO" b="1" dirty="0">
                <a:latin typeface="Trebuchet MS" pitchFamily="34" charset="0"/>
              </a:rPr>
              <a:t>e</a:t>
            </a:r>
            <a:r>
              <a:rPr lang="vi-VN" b="1" dirty="0"/>
              <a:t> </a:t>
            </a:r>
            <a:r>
              <a:rPr lang="ro-RO" b="1" dirty="0">
                <a:latin typeface="Trebuchet MS" pitchFamily="34" charset="0"/>
              </a:rPr>
              <a:t>înaintea demarării proiectului:</a:t>
            </a:r>
          </a:p>
          <a:p>
            <a:pPr marL="0" indent="0" algn="just">
              <a:buNone/>
            </a:pPr>
            <a:endParaRPr lang="ro-RO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vi-VN" dirty="0">
                <a:latin typeface="Trebuchet MS" pitchFamily="34" charset="0"/>
              </a:rPr>
              <a:t>După cum se specific</a:t>
            </a:r>
            <a:r>
              <a:rPr lang="ro-RO" dirty="0">
                <a:latin typeface="Trebuchet MS" pitchFamily="34" charset="0"/>
              </a:rPr>
              <a:t>a</a:t>
            </a:r>
            <a:r>
              <a:rPr lang="vi-VN" dirty="0">
                <a:latin typeface="Trebuchet MS" pitchFamily="34" charset="0"/>
              </a:rPr>
              <a:t> </a:t>
            </a:r>
            <a:r>
              <a:rPr lang="ro-RO" dirty="0">
                <a:latin typeface="Trebuchet MS" pitchFamily="34" charset="0"/>
              </a:rPr>
              <a:t>și </a:t>
            </a:r>
            <a:r>
              <a:rPr lang="vi-VN" dirty="0">
                <a:latin typeface="Trebuchet MS" pitchFamily="34" charset="0"/>
              </a:rPr>
              <a:t>în </a:t>
            </a:r>
            <a:r>
              <a:rPr lang="vi-VN" i="1" dirty="0">
                <a:latin typeface="Trebuchet MS" pitchFamily="34" charset="0"/>
              </a:rPr>
              <a:t>Strategia pentru consolidarea administrației publice 2014 – 2020</a:t>
            </a:r>
            <a:r>
              <a:rPr lang="ro-RO" dirty="0">
                <a:latin typeface="Trebuchet MS" pitchFamily="34" charset="0"/>
              </a:rPr>
              <a:t>:</a:t>
            </a:r>
            <a:r>
              <a:rPr lang="vi-VN" dirty="0">
                <a:latin typeface="Trebuchet MS" pitchFamily="34" charset="0"/>
              </a:rPr>
              <a:t> </a:t>
            </a:r>
            <a:endParaRPr lang="ro-RO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vi-VN" dirty="0">
                <a:latin typeface="Trebuchet MS" pitchFamily="34" charset="0"/>
              </a:rPr>
              <a:t>”</a:t>
            </a:r>
            <a:r>
              <a:rPr lang="vi-VN" b="1" dirty="0">
                <a:latin typeface="Trebuchet MS" pitchFamily="34" charset="0"/>
              </a:rPr>
              <a:t>Deşi cadrul legal existent reglementează atât obligaţia administraţiei de a permite accesul la informaţiile publice pe care le deţine, cât şi dreptul utilizatorilor de a refolosi informaţia în mod liber, posibilitatea concretă a cetăţeanului de a avea acces la date este limitată</a:t>
            </a:r>
            <a:r>
              <a:rPr lang="vi-VN" dirty="0">
                <a:latin typeface="Trebuchet MS" pitchFamily="34" charset="0"/>
              </a:rPr>
              <a:t>”.</a:t>
            </a:r>
            <a:r>
              <a:rPr lang="ro-RO" dirty="0">
                <a:latin typeface="Trebuchet MS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o-RO" dirty="0">
                <a:latin typeface="Trebuchet MS" pitchFamily="34" charset="0"/>
              </a:rPr>
              <a:t>Cauzele </a:t>
            </a:r>
            <a:r>
              <a:rPr lang="vi-VN" dirty="0">
                <a:latin typeface="Trebuchet MS" pitchFamily="34" charset="0"/>
              </a:rPr>
              <a:t>sunt de natură diferită: </a:t>
            </a:r>
            <a:endParaRPr lang="ro-RO" dirty="0">
              <a:latin typeface="Trebuchet MS" pitchFamily="34" charset="0"/>
            </a:endParaRPr>
          </a:p>
          <a:p>
            <a:pPr algn="just">
              <a:buFontTx/>
              <a:buChar char="-"/>
            </a:pPr>
            <a:r>
              <a:rPr lang="vi-VN" dirty="0">
                <a:latin typeface="Trebuchet MS" pitchFamily="34" charset="0"/>
              </a:rPr>
              <a:t>lipsa unor norme și standarde complete și clare care să acopere atât aspectele tehnice, cât și pe cele administrative; </a:t>
            </a:r>
            <a:endParaRPr lang="ro-RO" dirty="0">
              <a:latin typeface="Trebuchet MS" pitchFamily="34" charset="0"/>
            </a:endParaRPr>
          </a:p>
          <a:p>
            <a:pPr algn="just">
              <a:buFontTx/>
              <a:buChar char="-"/>
            </a:pPr>
            <a:r>
              <a:rPr lang="ro-RO" dirty="0">
                <a:latin typeface="Trebuchet MS" pitchFamily="34" charset="0"/>
              </a:rPr>
              <a:t>a</a:t>
            </a:r>
            <a:r>
              <a:rPr lang="vi-VN" dirty="0">
                <a:latin typeface="Trebuchet MS" pitchFamily="34" charset="0"/>
              </a:rPr>
              <a:t>titudinea reticentă a personalului din administrație, determinate în special de o slabă informare și înțelegere a utilității și necesității publicării datelor deschise; </a:t>
            </a:r>
            <a:endParaRPr lang="ro-RO" dirty="0">
              <a:latin typeface="Trebuchet MS" pitchFamily="34" charset="0"/>
            </a:endParaRPr>
          </a:p>
          <a:p>
            <a:pPr algn="just">
              <a:buFontTx/>
              <a:buChar char="-"/>
            </a:pPr>
            <a:r>
              <a:rPr lang="vi-VN" dirty="0">
                <a:latin typeface="Trebuchet MS" pitchFamily="34" charset="0"/>
              </a:rPr>
              <a:t>lipsa de personal și, în special, de personal specializat; </a:t>
            </a:r>
            <a:endParaRPr lang="ro-RO" dirty="0">
              <a:latin typeface="Trebuchet MS" pitchFamily="34" charset="0"/>
            </a:endParaRPr>
          </a:p>
          <a:p>
            <a:pPr algn="just">
              <a:buFontTx/>
              <a:buChar char="-"/>
            </a:pPr>
            <a:r>
              <a:rPr lang="vi-VN" dirty="0">
                <a:latin typeface="Trebuchet MS" pitchFamily="34" charset="0"/>
              </a:rPr>
              <a:t>deficiențe de management al informației la nivel instituțional</a:t>
            </a:r>
            <a:r>
              <a:rPr lang="ro-RO" dirty="0">
                <a:latin typeface="Trebuchet MS" pitchFamily="34" charset="0"/>
              </a:rPr>
              <a:t> etc.</a:t>
            </a:r>
          </a:p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3351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 A4 Portrait.png">
            <a:extLst>
              <a:ext uri="{FF2B5EF4-FFF2-40B4-BE49-F238E27FC236}">
                <a16:creationId xmlns:a16="http://schemas.microsoft.com/office/drawing/2014/main" id="{94D8B929-3A4C-417C-B7D8-BF50A31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0" y="574181"/>
            <a:ext cx="7756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88AE9-E318-4B1A-9FA2-F2A3A721A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o-RO" b="1" dirty="0">
                <a:latin typeface="Trebuchet MS" pitchFamily="34" charset="0"/>
              </a:rPr>
              <a:t>C</a:t>
            </a:r>
            <a:r>
              <a:rPr lang="vi-VN" b="1" dirty="0"/>
              <a:t>um și</a:t>
            </a:r>
            <a:r>
              <a:rPr lang="ro-RO" b="1" dirty="0">
                <a:latin typeface="Trebuchet MS" panose="020B0603020202020204" pitchFamily="34" charset="0"/>
              </a:rPr>
              <a:t>-a</a:t>
            </a:r>
            <a:r>
              <a:rPr lang="vi-VN" b="1" dirty="0"/>
              <a:t> propu</a:t>
            </a:r>
            <a:r>
              <a:rPr lang="ro-RO" b="1" dirty="0">
                <a:latin typeface="Trebuchet MS" panose="020B0603020202020204" pitchFamily="34" charset="0"/>
              </a:rPr>
              <a:t>s</a:t>
            </a:r>
            <a:r>
              <a:rPr lang="vi-VN" b="1" dirty="0"/>
              <a:t> proiectul să răspundă la </a:t>
            </a:r>
            <a:r>
              <a:rPr lang="ro-RO" b="1" dirty="0">
                <a:latin typeface="Trebuchet MS" pitchFamily="34" charset="0"/>
              </a:rPr>
              <a:t>problemele identificate:</a:t>
            </a:r>
          </a:p>
          <a:p>
            <a:pPr marL="0" indent="0" algn="just">
              <a:buNone/>
            </a:pPr>
            <a:endParaRPr lang="ro-RO" b="1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ro-RO" b="1" dirty="0">
                <a:latin typeface="Trebuchet MS" pitchFamily="34" charset="0"/>
              </a:rPr>
              <a:t>- au fost dezvoltate standarde relevante privind datele deschise printr-o metodologie mai clară, p</a:t>
            </a:r>
            <a:r>
              <a:rPr lang="ro-RO" dirty="0">
                <a:latin typeface="Trebuchet MS" pitchFamily="34" charset="0"/>
              </a:rPr>
              <a:t>entru a facilita procesul de înțelegere a necesității și utilității datelor deschise, precum și pentru optimizarea modului de publicare a acestora;</a:t>
            </a:r>
          </a:p>
          <a:p>
            <a:pPr marL="0" indent="0" algn="just">
              <a:buNone/>
            </a:pPr>
            <a:r>
              <a:rPr lang="vi-VN" dirty="0">
                <a:latin typeface="Trebuchet MS" pitchFamily="34" charset="0"/>
              </a:rPr>
              <a:t>De asemenea, cu ajutorul unui instrument digital de vizualizare a datelor gestionate, care va contribui la </a:t>
            </a:r>
            <a:r>
              <a:rPr lang="vi-VN" b="1" dirty="0">
                <a:latin typeface="Trebuchet MS" pitchFamily="34" charset="0"/>
              </a:rPr>
              <a:t>diseminarea datelor transformate în formate vizuale</a:t>
            </a:r>
            <a:r>
              <a:rPr lang="vi-VN" dirty="0">
                <a:latin typeface="Trebuchet MS" pitchFamily="34" charset="0"/>
              </a:rPr>
              <a:t>, se urmărește, pe de-o parte, creșterea nivelului de transparență și eficiență a administrației prin intermediul abordării moderne de analiză, interpretare și redare a unei cantități foarte mari de date și informații gestionate, iar, pe de altă parte, creșterea gradului de conștientizare de către personalul administrației cu privire la posibilitățile de valorificare a datelor gestionate prin reutilizare.</a:t>
            </a:r>
            <a:endParaRPr lang="ro-RO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ro-RO" dirty="0">
                <a:latin typeface="Trebuchet MS" pitchFamily="34" charset="0"/>
              </a:rPr>
              <a:t>- </a:t>
            </a:r>
            <a:r>
              <a:rPr lang="vi-VN" b="1" dirty="0">
                <a:latin typeface="Trebuchet MS" pitchFamily="34" charset="0"/>
              </a:rPr>
              <a:t>sesiunile de instruire </a:t>
            </a:r>
            <a:r>
              <a:rPr lang="ro-RO" dirty="0">
                <a:latin typeface="Trebuchet MS" pitchFamily="34" charset="0"/>
              </a:rPr>
              <a:t>au contribuit la </a:t>
            </a:r>
            <a:r>
              <a:rPr lang="vi-VN" b="1" dirty="0">
                <a:latin typeface="Trebuchet MS" pitchFamily="34" charset="0"/>
              </a:rPr>
              <a:t>îmbunătățirea cunoștințelor și a competențelor personalului</a:t>
            </a:r>
            <a:r>
              <a:rPr lang="vi-VN" dirty="0">
                <a:latin typeface="Trebuchet MS" pitchFamily="34" charset="0"/>
              </a:rPr>
              <a:t> din autoritățile și instituțiile publice în ceea ce privește îndeplinirea criteriilor de publicare a datelor deschise și, în același timp, </a:t>
            </a:r>
            <a:r>
              <a:rPr lang="ro-RO" dirty="0">
                <a:latin typeface="Trebuchet MS" pitchFamily="34" charset="0"/>
              </a:rPr>
              <a:t>la </a:t>
            </a:r>
            <a:r>
              <a:rPr lang="vi-VN" dirty="0">
                <a:latin typeface="Trebuchet MS" pitchFamily="34" charset="0"/>
              </a:rPr>
              <a:t>sustenabilitatea proiectului prin diseminarea cunoștințelor acumulate.</a:t>
            </a:r>
            <a:endParaRPr lang="ro-RO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2835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1010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diana.joita</dc:creator>
  <cp:lastModifiedBy>sipoca36</cp:lastModifiedBy>
  <cp:revision>74</cp:revision>
  <dcterms:created xsi:type="dcterms:W3CDTF">2017-08-29T10:32:23Z</dcterms:created>
  <dcterms:modified xsi:type="dcterms:W3CDTF">2019-10-24T09:43:38Z</dcterms:modified>
</cp:coreProperties>
</file>