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0" r:id="rId4"/>
    <p:sldId id="277" r:id="rId5"/>
    <p:sldId id="278" r:id="rId6"/>
    <p:sldId id="279" r:id="rId7"/>
    <p:sldId id="281" r:id="rId8"/>
    <p:sldId id="288" r:id="rId9"/>
    <p:sldId id="282" r:id="rId10"/>
    <p:sldId id="285" r:id="rId11"/>
    <p:sldId id="287" r:id="rId12"/>
    <p:sldId id="284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Dabija" initials="T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4T14:57:47.709" idx="1">
    <p:pos x="6870" y="268"/>
    <p:text>cred ca e buna o sigla WVR singura, ca sa nu fie fiecare proiect cu buchetul propriu de sigle, sa arate urat...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76AD-5B49-45F1-ACF1-59AF407A9DB2}" type="datetimeFigureOut">
              <a:rPr lang="ro-RO" smtClean="0"/>
              <a:pPr/>
              <a:t>24.10.2019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4B3E7-1FA1-4CCD-9F97-E11A1225A75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95637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54A0E-D447-42A8-9274-D2A3BDB63BFF}" type="datetimeFigureOut">
              <a:rPr lang="ro-RO" smtClean="0"/>
              <a:pPr/>
              <a:t>24.10.2019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93E6-53FB-48BA-ABE4-117FCAD3FDDC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6492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556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140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140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140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154C-74C5-4C58-BA24-D42530F2244E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99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A462-7363-4328-9D02-13B44A1924D0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345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9703-B820-4630-96E8-BE248F6007C9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03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9FE2-3429-44CE-980D-0535AA46C5B4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142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5BB3-75A7-44E3-801B-0055B64F2F8D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34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2602-87D2-4E9F-8B59-D0AD993E97B4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326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8BD3-B1B8-44E9-BE2A-644409F9AC8F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96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4E4A-7807-410E-A9A0-E356E848C37D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605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51FF-643B-4113-8FDA-870C7A6FF30A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288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EBEC-51D6-477F-A67A-3BB75C8176FA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740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6-8AC5-44DE-8522-986EE26F638A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302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0054-E885-4A0B-A888-65EB6B4544BC}" type="datetime1">
              <a:rPr lang="ro-RO" smtClean="0"/>
              <a:pPr/>
              <a:t>24.10.2019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DC634-4822-4156-BC19-FA149ED16E7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46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.europa.eu/education/resources-and-tools/document-library/education-and-training-monitor-country-analysis-volume-1-2018_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72" y="2318197"/>
            <a:ext cx="9144000" cy="2382756"/>
          </a:xfrm>
        </p:spPr>
        <p:txBody>
          <a:bodyPr>
            <a:noAutofit/>
          </a:bodyPr>
          <a:lstStyle/>
          <a:p>
            <a:r>
              <a:rPr lang="ro-RO" sz="4400" b="1" dirty="0" smtClean="0">
                <a:solidFill>
                  <a:schemeClr val="accent2"/>
                </a:solidFill>
              </a:rPr>
              <a:t/>
            </a:r>
            <a:br>
              <a:rPr lang="ro-RO" sz="4400" b="1" dirty="0" smtClean="0">
                <a:solidFill>
                  <a:schemeClr val="accent2"/>
                </a:solidFill>
              </a:rPr>
            </a:br>
            <a:r>
              <a:rPr lang="ro-RO" sz="4400" b="1" dirty="0">
                <a:solidFill>
                  <a:schemeClr val="accent2"/>
                </a:solidFill>
              </a:rPr>
              <a:t/>
            </a:r>
            <a:br>
              <a:rPr lang="ro-RO" sz="4400" b="1" dirty="0">
                <a:solidFill>
                  <a:schemeClr val="accent2"/>
                </a:solidFill>
              </a:rPr>
            </a:br>
            <a:r>
              <a:rPr lang="ro-RO" sz="4400" b="1" dirty="0" smtClean="0">
                <a:solidFill>
                  <a:schemeClr val="accent2"/>
                </a:solidFill>
              </a:rPr>
              <a:t/>
            </a:r>
            <a:br>
              <a:rPr lang="ro-RO" sz="4400" b="1" dirty="0" smtClean="0">
                <a:solidFill>
                  <a:schemeClr val="accent2"/>
                </a:solidFill>
              </a:rPr>
            </a:br>
            <a:r>
              <a:rPr lang="ro-RO" sz="4400" b="1" dirty="0" smtClean="0">
                <a:solidFill>
                  <a:schemeClr val="accent2"/>
                </a:solidFill>
              </a:rPr>
              <a:t> </a:t>
            </a:r>
            <a:br>
              <a:rPr lang="ro-RO" sz="4400" b="1" dirty="0" smtClean="0">
                <a:solidFill>
                  <a:schemeClr val="accent2"/>
                </a:solidFill>
              </a:rPr>
            </a:br>
            <a:r>
              <a:rPr lang="ro-RO" sz="4400" b="1" dirty="0">
                <a:solidFill>
                  <a:schemeClr val="accent2"/>
                </a:solidFill>
              </a:rPr>
              <a:t/>
            </a:r>
            <a:br>
              <a:rPr lang="ro-RO" sz="4400" b="1" dirty="0">
                <a:solidFill>
                  <a:schemeClr val="accent2"/>
                </a:solidFill>
              </a:rPr>
            </a:br>
            <a:r>
              <a:rPr lang="ro-RO" sz="4400" b="1" dirty="0" smtClean="0">
                <a:solidFill>
                  <a:schemeClr val="accent2"/>
                </a:solidFill>
              </a:rPr>
              <a:t>Proiecte implementate de </a:t>
            </a:r>
            <a:br>
              <a:rPr lang="ro-RO" sz="4400" b="1" dirty="0" smtClean="0">
                <a:solidFill>
                  <a:schemeClr val="accent2"/>
                </a:solidFill>
              </a:rPr>
            </a:br>
            <a:r>
              <a:rPr lang="ro-RO" sz="4400" b="1" dirty="0" smtClean="0">
                <a:solidFill>
                  <a:schemeClr val="accent2"/>
                </a:solidFill>
              </a:rPr>
              <a:t>Fundația World Vision România și finanțate prin POCU (2014-2020)</a:t>
            </a:r>
            <a:br>
              <a:rPr lang="ro-RO" sz="4400" b="1" dirty="0" smtClean="0">
                <a:solidFill>
                  <a:schemeClr val="accent2"/>
                </a:solidFill>
              </a:rPr>
            </a:br>
            <a:r>
              <a:rPr lang="ro-RO" sz="4400" b="1" dirty="0" smtClean="0">
                <a:solidFill>
                  <a:schemeClr val="accent2"/>
                </a:solidFill>
              </a:rPr>
              <a:t>Axa 6 - Competențe în educație</a:t>
            </a:r>
            <a:endParaRPr lang="ro-RO" sz="4400" b="1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4128118"/>
            <a:ext cx="9144000" cy="2219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800" dirty="0"/>
          </a:p>
        </p:txBody>
      </p:sp>
      <p:pic>
        <p:nvPicPr>
          <p:cNvPr id="5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244698" y="194231"/>
            <a:ext cx="7962900" cy="11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 WVRo_rg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5340" y="430222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delisei\Desktop\EDUC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89" y="353243"/>
            <a:ext cx="11166019" cy="55892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0978" y="6557546"/>
            <a:ext cx="1056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smtClean="0">
                <a:solidFill>
                  <a:srgbClr val="0070C0"/>
                </a:solidFill>
                <a:latin typeface="Gill Sans MT" panose="020B0502020104020203" pitchFamily="34" charset="-18"/>
              </a:rPr>
              <a:t>Obiectivul de Dezvoltare Durabilă 4 – Educație de calitate</a:t>
            </a:r>
            <a:endParaRPr lang="ro-RO" sz="1600" b="1" dirty="0">
              <a:solidFill>
                <a:srgbClr val="0070C0"/>
              </a:solidFill>
              <a:latin typeface="Gill Sans MT" panose="020B0502020104020203" pitchFamily="34" charset="-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510" y="5526985"/>
            <a:ext cx="1171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-18"/>
              </a:rPr>
              <a:t>“</a:t>
            </a:r>
            <a:r>
              <a:rPr lang="ro-RO" sz="2400" b="1" dirty="0" smtClean="0">
                <a:latin typeface="Gill Sans MT" panose="020B0502020104020203" pitchFamily="34" charset="-18"/>
              </a:rPr>
              <a:t>Am agățat educația</a:t>
            </a:r>
            <a:r>
              <a:rPr lang="en-US" sz="2400" b="1" dirty="0" smtClean="0">
                <a:latin typeface="Gill Sans MT" panose="020B0502020104020203" pitchFamily="34" charset="-18"/>
              </a:rPr>
              <a:t>,</a:t>
            </a:r>
            <a:r>
              <a:rPr lang="ro-RO" sz="2400" b="1" dirty="0" smtClean="0">
                <a:latin typeface="Gill Sans MT" panose="020B0502020104020203" pitchFamily="34" charset="-18"/>
              </a:rPr>
              <a:t> acolo unde sărăcia nu poate ajunge, sperând că ea va fi cea care ne va ajuta.</a:t>
            </a:r>
            <a:r>
              <a:rPr lang="en-US" sz="2400" b="1" dirty="0" smtClean="0">
                <a:latin typeface="Gill Sans MT" panose="020B0502020104020203" pitchFamily="34" charset="-18"/>
              </a:rPr>
              <a:t>”</a:t>
            </a:r>
            <a:r>
              <a:rPr lang="ro-RO" sz="2400" b="1" dirty="0" smtClean="0">
                <a:latin typeface="Gill Sans MT" panose="020B0502020104020203" pitchFamily="34" charset="-18"/>
              </a:rPr>
              <a:t> </a:t>
            </a:r>
            <a:r>
              <a:rPr lang="ro-RO" sz="1600" b="1" dirty="0" smtClean="0">
                <a:latin typeface="Gill Sans MT" panose="020B0502020104020203" pitchFamily="34" charset="-18"/>
              </a:rPr>
              <a:t>(Teodora,  Membru în Consiliul Consultativ al Copiilor WVR - Vâlcea)</a:t>
            </a:r>
            <a:endParaRPr lang="ro-RO" sz="16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079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9" y="1532587"/>
            <a:ext cx="62591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solidFill>
                  <a:schemeClr val="accent2"/>
                </a:solidFill>
                <a:latin typeface="Gill Sans MT" panose="020B0502020104020203" pitchFamily="34" charset="-18"/>
                <a:ea typeface="Times New Roman"/>
                <a:cs typeface="Times New Roman"/>
              </a:rPr>
              <a:t>România are </a:t>
            </a:r>
            <a:r>
              <a:rPr lang="ro-RO" b="1" dirty="0">
                <a:solidFill>
                  <a:schemeClr val="accent2"/>
                </a:solidFill>
              </a:rPr>
              <a:t>a treia cea mai mare rată de părăsire timpurie a școlii, din UE (proporţia tinerilor care au cel mult gimnaziul,  în segmentul de vârstă 18-24 ani, perioada analizată 2014-2017): 18,1% - neschimbat comparativ cu 2014, </a:t>
            </a:r>
            <a:r>
              <a:rPr lang="ro-RO" dirty="0">
                <a:solidFill>
                  <a:schemeClr val="accent2"/>
                </a:solidFill>
              </a:rPr>
              <a:t>faţă de o medie UE de 10,6%, apropiată de ţinta de 10% pentru 2020</a:t>
            </a:r>
            <a:r>
              <a:rPr lang="ro-RO" sz="1200" dirty="0">
                <a:solidFill>
                  <a:schemeClr val="accent2"/>
                </a:solidFill>
              </a:rPr>
              <a:t>.</a:t>
            </a:r>
          </a:p>
          <a:p>
            <a:pPr algn="just"/>
            <a:r>
              <a:rPr lang="ro-RO" sz="1200" dirty="0">
                <a:solidFill>
                  <a:schemeClr val="accent2"/>
                </a:solidFill>
              </a:rPr>
              <a:t>(Monitorul de Educație și Formare al Comisiei Europene – oct. 2018)</a:t>
            </a:r>
            <a:endParaRPr lang="ro-RO" sz="1200" dirty="0">
              <a:solidFill>
                <a:schemeClr val="accent2"/>
              </a:solidFill>
              <a:latin typeface="Gill Sans MT" panose="020B0502020104020203" pitchFamily="34" charset="-18"/>
              <a:ea typeface="Times New Roman"/>
              <a:cs typeface="Times New Roman"/>
            </a:endParaRPr>
          </a:p>
          <a:p>
            <a:r>
              <a:rPr lang="ro-RO" sz="1600" dirty="0">
                <a:solidFill>
                  <a:schemeClr val="accent2"/>
                </a:solidFill>
                <a:latin typeface="Gill Sans MT" panose="020B0502020104020203" pitchFamily="34" charset="-18"/>
                <a:cs typeface="Times New Roman"/>
                <a:hlinkClick r:id="rId2"/>
              </a:rPr>
              <a:t>(</a:t>
            </a:r>
            <a:r>
              <a:rPr lang="ro-RO" dirty="0">
                <a:solidFill>
                  <a:schemeClr val="accent2"/>
                </a:solidFill>
                <a:latin typeface="Gill Sans MT" panose="020B0502020104020203" pitchFamily="34" charset="-18"/>
                <a:hlinkClick r:id="rId2"/>
              </a:rPr>
              <a:t>https://ec.europa.eu/education/resources-and-tools/document-library/education-and-training-monitor-country-analysis-volume-1-2018_en</a:t>
            </a:r>
            <a:r>
              <a:rPr lang="ro-RO" dirty="0">
                <a:latin typeface="Gill Sans MT" panose="020B0502020104020203" pitchFamily="34" charset="-18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7411" y="380663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dirty="0">
                <a:solidFill>
                  <a:schemeClr val="accent2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76% dintre copiii care au ajutor zilnic la teme declară că le place școala, în timp ce procentul scade la 57% în cazul celor care primesc ajutor doar săptămânal;</a:t>
            </a:r>
            <a:endParaRPr lang="ro-RO" dirty="0">
              <a:solidFill>
                <a:schemeClr val="accent2"/>
              </a:solidFill>
              <a:latin typeface="Gill Sans MT" panose="020B0502020104020203" pitchFamily="34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dirty="0">
                <a:solidFill>
                  <a:schemeClr val="accent2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2 din 3 copii </a:t>
            </a:r>
            <a:r>
              <a:rPr lang="ro-RO" dirty="0" smtClean="0">
                <a:solidFill>
                  <a:schemeClr val="accent2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merg </a:t>
            </a:r>
            <a:r>
              <a:rPr lang="ro-RO" dirty="0">
                <a:solidFill>
                  <a:schemeClr val="accent2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la şcoală pe jos</a:t>
            </a:r>
            <a:r>
              <a:rPr lang="nn-NO" dirty="0">
                <a:solidFill>
                  <a:schemeClr val="accent2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; distan</a:t>
            </a:r>
            <a:r>
              <a:rPr lang="ro-RO" dirty="0">
                <a:solidFill>
                  <a:schemeClr val="accent2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ţa medie de parcurs a scăzut în ultimii şase ani de la 32 de minute la 23 de minute;</a:t>
            </a:r>
            <a:endParaRPr lang="ro-RO" dirty="0">
              <a:solidFill>
                <a:schemeClr val="accent2"/>
              </a:solidFill>
              <a:latin typeface="Gill Sans MT" panose="020B0502020104020203" pitchFamily="34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dirty="0">
                <a:solidFill>
                  <a:schemeClr val="accent2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 din 6 copii se simte tratat “diferit” faţă de ceilalţi colegi de clasă, ca urmare a faptului că provine dintr-o familie săracă sau este într-o situaţie de vulnerabilitate; 1 din 10 se simte discriminat de profesorul de la clasă.</a:t>
            </a:r>
            <a:endParaRPr lang="ro-RO" dirty="0">
              <a:solidFill>
                <a:schemeClr val="accent2"/>
              </a:solidFill>
              <a:latin typeface="Gill Sans MT" panose="020B0502020104020203" pitchFamily="34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-38635" y="142717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WVRo_rg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32451" y="391721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761"/>
            <a:ext cx="10515600" cy="5726202"/>
          </a:xfrm>
        </p:spPr>
        <p:txBody>
          <a:bodyPr/>
          <a:lstStyle/>
          <a:p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 algn="ctr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 algn="r">
              <a:buNone/>
            </a:pPr>
            <a:r>
              <a:rPr lang="ro-RO" b="1" dirty="0" smtClean="0">
                <a:solidFill>
                  <a:schemeClr val="accent2"/>
                </a:solidFill>
              </a:rPr>
              <a:t>Fundația </a:t>
            </a:r>
            <a:r>
              <a:rPr lang="ro-RO" b="1" dirty="0" smtClean="0">
                <a:solidFill>
                  <a:schemeClr val="accent2"/>
                </a:solidFill>
              </a:rPr>
              <a:t>World Vision România</a:t>
            </a:r>
          </a:p>
          <a:p>
            <a:pPr marL="0" indent="0" algn="r">
              <a:buNone/>
            </a:pPr>
            <a:r>
              <a:rPr lang="ro-RO" b="1" dirty="0" smtClean="0">
                <a:solidFill>
                  <a:schemeClr val="accent2"/>
                </a:solidFill>
              </a:rPr>
              <a:t>www.worldvision.ro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6" y="773455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490" y="1700012"/>
            <a:ext cx="9626092" cy="3979571"/>
          </a:xfrm>
        </p:spPr>
        <p:txBody>
          <a:bodyPr>
            <a:noAutofit/>
          </a:bodyPr>
          <a:lstStyle/>
          <a:p>
            <a:pPr algn="just"/>
            <a:endParaRPr lang="ro-RO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>
                <a:solidFill>
                  <a:schemeClr val="accent2"/>
                </a:solidFill>
              </a:rPr>
              <a:t>5</a:t>
            </a:r>
            <a:r>
              <a:rPr lang="ro-RO" sz="2800" b="1" dirty="0" smtClean="0">
                <a:solidFill>
                  <a:schemeClr val="accent2"/>
                </a:solidFill>
              </a:rPr>
              <a:t> proiecte  în domeniul educației aflate în implementare, finanțate prin Programul Operațional Capital Uman 2014-2020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Perioada de implementare 2018 – 2021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Buget total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ro-RO" sz="2800" b="1" dirty="0" smtClean="0">
                <a:solidFill>
                  <a:schemeClr val="accent2"/>
                </a:solidFill>
              </a:rPr>
              <a:t>58.344.138 RON (12.282.976 EURO)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283 de experți angajați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>
                <a:solidFill>
                  <a:schemeClr val="accent2"/>
                </a:solidFill>
              </a:rPr>
              <a:t>Aria de implementare</a:t>
            </a:r>
            <a:r>
              <a:rPr lang="en-US" sz="2800" b="1" dirty="0">
                <a:solidFill>
                  <a:schemeClr val="accent2"/>
                </a:solidFill>
              </a:rPr>
              <a:t>:</a:t>
            </a:r>
            <a:r>
              <a:rPr lang="ro-RO" sz="2800" b="1" dirty="0">
                <a:solidFill>
                  <a:schemeClr val="accent2"/>
                </a:solidFill>
              </a:rPr>
              <a:t> </a:t>
            </a:r>
            <a:r>
              <a:rPr lang="ro-RO" sz="2800" b="1" dirty="0" smtClean="0">
                <a:solidFill>
                  <a:schemeClr val="accent2"/>
                </a:solidFill>
              </a:rPr>
              <a:t>Iași</a:t>
            </a:r>
            <a:r>
              <a:rPr lang="ro-RO" sz="2800" b="1" dirty="0">
                <a:solidFill>
                  <a:schemeClr val="accent2"/>
                </a:solidFill>
              </a:rPr>
              <a:t>, Cluj, Dolj, Vâlcea, Ialomița</a:t>
            </a:r>
          </a:p>
          <a:p>
            <a:pPr algn="just"/>
            <a:endParaRPr lang="ro-RO" sz="2800" b="1" dirty="0">
              <a:solidFill>
                <a:schemeClr val="accent2"/>
              </a:solidFill>
            </a:endParaRPr>
          </a:p>
        </p:txBody>
      </p:sp>
      <p:pic>
        <p:nvPicPr>
          <p:cNvPr id="4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244698" y="194231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WVRo_rg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0342" y="443235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>PROIECTE ÎN IMPLEMENTARE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3" y="2804419"/>
            <a:ext cx="10515600" cy="3377440"/>
          </a:xfrm>
        </p:spPr>
        <p:txBody>
          <a:bodyPr/>
          <a:lstStyle/>
          <a:p>
            <a:r>
              <a:rPr lang="ro-RO" b="1" dirty="0" smtClean="0">
                <a:solidFill>
                  <a:schemeClr val="accent2"/>
                </a:solidFill>
              </a:rPr>
              <a:t>Comunități implicate, educație de calitate (Iași)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Alege școala, o șansă pentru viitor (Vâlcea)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Alege școala (Ialomița)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Școala pentru toți – acces la educație de calitate pentru preșcolari, școlari și cadre didactice în Regiunea NV (Cluj)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Alege școala, educație de calitate, viitor în comunitate (Dolj)</a:t>
            </a:r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4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244698" y="194231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WVRo_rg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8219" y="443235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825" y="2266682"/>
            <a:ext cx="9626092" cy="3387143"/>
          </a:xfrm>
        </p:spPr>
        <p:txBody>
          <a:bodyPr>
            <a:noAutofit/>
          </a:bodyPr>
          <a:lstStyle/>
          <a:p>
            <a:pPr algn="just"/>
            <a:r>
              <a:rPr lang="ro-RO" sz="2800" b="1" dirty="0" smtClean="0">
                <a:solidFill>
                  <a:schemeClr val="accent2"/>
                </a:solidFill>
              </a:rPr>
              <a:t>PARTENERI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Inspectorate Școlare Județene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Autorități publice locale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Patriarhia Română</a:t>
            </a:r>
          </a:p>
        </p:txBody>
      </p:sp>
      <p:pic>
        <p:nvPicPr>
          <p:cNvPr id="5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347729" y="245748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WVRo_rg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371" y="491480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825" y="2266682"/>
            <a:ext cx="9626092" cy="3387143"/>
          </a:xfrm>
        </p:spPr>
        <p:txBody>
          <a:bodyPr>
            <a:noAutofit/>
          </a:bodyPr>
          <a:lstStyle/>
          <a:p>
            <a:pPr algn="just"/>
            <a:endParaRPr lang="ro-RO" sz="2800" dirty="0" smtClean="0"/>
          </a:p>
          <a:p>
            <a:pPr algn="just"/>
            <a:r>
              <a:rPr lang="en-US" sz="2800" b="1" dirty="0" smtClean="0">
                <a:solidFill>
                  <a:schemeClr val="accent2"/>
                </a:solidFill>
              </a:rPr>
              <a:t>B</a:t>
            </a:r>
            <a:r>
              <a:rPr lang="ro-RO" sz="2800" b="1" dirty="0" smtClean="0">
                <a:solidFill>
                  <a:schemeClr val="accent2"/>
                </a:solidFill>
              </a:rPr>
              <a:t>ENEFICIARI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3922 de copii (școlari și preșcolari)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1825 de părinți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b="1" dirty="0" smtClean="0">
                <a:solidFill>
                  <a:schemeClr val="accent2"/>
                </a:solidFill>
              </a:rPr>
              <a:t>200 de cadre didactice</a:t>
            </a:r>
            <a:endParaRPr lang="ro-RO" sz="2800" b="1" dirty="0">
              <a:solidFill>
                <a:schemeClr val="accent2"/>
              </a:solidFill>
            </a:endParaRPr>
          </a:p>
        </p:txBody>
      </p:sp>
      <p:pic>
        <p:nvPicPr>
          <p:cNvPr id="7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0" y="313089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 WVRo_rg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74129" y="562093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>ARII </a:t>
            </a:r>
            <a:r>
              <a:rPr lang="ro-RO" sz="2800" b="1" dirty="0">
                <a:solidFill>
                  <a:schemeClr val="accent2"/>
                </a:solidFill>
              </a:rPr>
              <a:t>DE INTERVENȚIE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3" y="2163651"/>
            <a:ext cx="10671220" cy="4798923"/>
          </a:xfrm>
        </p:spPr>
        <p:txBody>
          <a:bodyPr>
            <a:normAutofit lnSpcReduction="10000"/>
          </a:bodyPr>
          <a:lstStyle/>
          <a:p>
            <a:r>
              <a:rPr lang="ro-RO" b="1" dirty="0" smtClean="0">
                <a:solidFill>
                  <a:schemeClr val="accent2"/>
                </a:solidFill>
              </a:rPr>
              <a:t>Programe de tip SDS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Programe Școala Părinților</a:t>
            </a:r>
          </a:p>
          <a:p>
            <a:r>
              <a:rPr lang="ro-RO" b="1" dirty="0">
                <a:solidFill>
                  <a:schemeClr val="accent2"/>
                </a:solidFill>
              </a:rPr>
              <a:t>Dezvoltarea infrastructurii care </a:t>
            </a:r>
            <a:r>
              <a:rPr lang="ro-RO" b="1" dirty="0" smtClean="0">
                <a:solidFill>
                  <a:schemeClr val="accent2"/>
                </a:solidFill>
              </a:rPr>
              <a:t>să susțină </a:t>
            </a:r>
            <a:r>
              <a:rPr lang="ro-RO" b="1" dirty="0">
                <a:solidFill>
                  <a:schemeClr val="accent2"/>
                </a:solidFill>
              </a:rPr>
              <a:t>servicii </a:t>
            </a:r>
            <a:r>
              <a:rPr lang="ro-RO" b="1" dirty="0" smtClean="0">
                <a:solidFill>
                  <a:schemeClr val="accent2"/>
                </a:solidFill>
              </a:rPr>
              <a:t>educaționale </a:t>
            </a:r>
            <a:r>
              <a:rPr lang="ro-RO" b="1" dirty="0">
                <a:solidFill>
                  <a:schemeClr val="accent2"/>
                </a:solidFill>
              </a:rPr>
              <a:t>de </a:t>
            </a:r>
            <a:r>
              <a:rPr lang="ro-RO" b="1" dirty="0" smtClean="0">
                <a:solidFill>
                  <a:schemeClr val="accent2"/>
                </a:solidFill>
              </a:rPr>
              <a:t>calitate</a:t>
            </a:r>
          </a:p>
          <a:p>
            <a:r>
              <a:rPr lang="ro-RO" b="1" dirty="0">
                <a:solidFill>
                  <a:schemeClr val="accent2"/>
                </a:solidFill>
              </a:rPr>
              <a:t>Consolidarea parteneriatului </a:t>
            </a:r>
            <a:r>
              <a:rPr lang="ro-RO" b="1" dirty="0" smtClean="0">
                <a:solidFill>
                  <a:schemeClr val="accent2"/>
                </a:solidFill>
              </a:rPr>
              <a:t>școală-comunitate-părinți</a:t>
            </a:r>
          </a:p>
          <a:p>
            <a:r>
              <a:rPr lang="en-GB" altLang="en-US" b="1" dirty="0" err="1">
                <a:solidFill>
                  <a:schemeClr val="accent2"/>
                </a:solidFill>
              </a:rPr>
              <a:t>Dezvoltarea</a:t>
            </a:r>
            <a:r>
              <a:rPr lang="en-GB" altLang="en-US" b="1" dirty="0">
                <a:solidFill>
                  <a:schemeClr val="accent2"/>
                </a:solidFill>
              </a:rPr>
              <a:t> de </a:t>
            </a:r>
            <a:r>
              <a:rPr lang="en-GB" altLang="en-US" b="1" dirty="0" err="1">
                <a:solidFill>
                  <a:schemeClr val="accent2"/>
                </a:solidFill>
              </a:rPr>
              <a:t>parteneriate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între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ro-RO" altLang="en-US" b="1" dirty="0">
                <a:solidFill>
                  <a:schemeClr val="accent2"/>
                </a:solidFill>
              </a:rPr>
              <a:t>Ș</a:t>
            </a:r>
            <a:r>
              <a:rPr lang="en-GB" altLang="en-US" b="1" dirty="0">
                <a:solidFill>
                  <a:schemeClr val="accent2"/>
                </a:solidFill>
              </a:rPr>
              <a:t>coli,</a:t>
            </a:r>
            <a:r>
              <a:rPr lang="ro-RO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comunitate</a:t>
            </a:r>
            <a:r>
              <a:rPr lang="en-GB" altLang="en-US" b="1" dirty="0">
                <a:solidFill>
                  <a:schemeClr val="accent2"/>
                </a:solidFill>
              </a:rPr>
              <a:t>, </a:t>
            </a:r>
            <a:r>
              <a:rPr lang="en-GB" altLang="en-US" b="1" dirty="0" err="1">
                <a:solidFill>
                  <a:schemeClr val="accent2"/>
                </a:solidFill>
              </a:rPr>
              <a:t>Biseric</a:t>
            </a:r>
            <a:r>
              <a:rPr lang="ro-RO" altLang="en-US" b="1" dirty="0">
                <a:solidFill>
                  <a:schemeClr val="accent2"/>
                </a:solidFill>
              </a:rPr>
              <a:t>ă</a:t>
            </a:r>
            <a:r>
              <a:rPr lang="en-GB" altLang="en-US" b="1" dirty="0">
                <a:solidFill>
                  <a:schemeClr val="accent2"/>
                </a:solidFill>
              </a:rPr>
              <a:t>, </a:t>
            </a:r>
            <a:r>
              <a:rPr lang="en-GB" altLang="en-US" b="1" dirty="0" err="1">
                <a:solidFill>
                  <a:schemeClr val="accent2"/>
                </a:solidFill>
              </a:rPr>
              <a:t>autorit</a:t>
            </a:r>
            <a:r>
              <a:rPr lang="ro-RO" altLang="en-US" b="1" dirty="0">
                <a:solidFill>
                  <a:schemeClr val="accent2"/>
                </a:solidFill>
              </a:rPr>
              <a:t>ăț</a:t>
            </a:r>
            <a:r>
              <a:rPr lang="en-GB" altLang="en-US" b="1" dirty="0" err="1">
                <a:solidFill>
                  <a:schemeClr val="accent2"/>
                </a:solidFill>
              </a:rPr>
              <a:t>i</a:t>
            </a:r>
            <a:r>
              <a:rPr lang="en-GB" altLang="en-US" b="1" dirty="0">
                <a:solidFill>
                  <a:schemeClr val="accent2"/>
                </a:solidFill>
              </a:rPr>
              <a:t> locale,</a:t>
            </a:r>
            <a:r>
              <a:rPr lang="ro-RO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angajatori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ro-RO" altLang="en-US" b="1" dirty="0">
                <a:solidFill>
                  <a:schemeClr val="accent2"/>
                </a:solidFill>
              </a:rPr>
              <a:t>ș</a:t>
            </a:r>
            <a:r>
              <a:rPr lang="en-GB" altLang="en-US" b="1" dirty="0" err="1">
                <a:solidFill>
                  <a:schemeClr val="accent2"/>
                </a:solidFill>
              </a:rPr>
              <a:t>i</a:t>
            </a:r>
            <a:r>
              <a:rPr lang="en-GB" altLang="en-US" b="1" dirty="0">
                <a:solidFill>
                  <a:schemeClr val="accent2"/>
                </a:solidFill>
              </a:rPr>
              <a:t>/</a:t>
            </a:r>
            <a:r>
              <a:rPr lang="en-GB" altLang="en-US" b="1" dirty="0" err="1">
                <a:solidFill>
                  <a:schemeClr val="accent2"/>
                </a:solidFill>
              </a:rPr>
              <a:t>sau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antreprenori</a:t>
            </a:r>
            <a:r>
              <a:rPr lang="en-GB" altLang="en-US" b="1" dirty="0">
                <a:solidFill>
                  <a:schemeClr val="accent2"/>
                </a:solidFill>
              </a:rPr>
              <a:t>, </a:t>
            </a:r>
            <a:r>
              <a:rPr lang="en-GB" altLang="en-US" b="1" dirty="0" err="1">
                <a:solidFill>
                  <a:schemeClr val="accent2"/>
                </a:solidFill>
              </a:rPr>
              <a:t>în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vederea</a:t>
            </a:r>
            <a:r>
              <a:rPr lang="ro-RO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>
                <a:solidFill>
                  <a:schemeClr val="accent2"/>
                </a:solidFill>
              </a:rPr>
              <a:t>con</a:t>
            </a:r>
            <a:r>
              <a:rPr lang="ro-RO" altLang="en-US" b="1" dirty="0">
                <a:solidFill>
                  <a:schemeClr val="accent2"/>
                </a:solidFill>
              </a:rPr>
              <a:t>ș</a:t>
            </a:r>
            <a:r>
              <a:rPr lang="en-GB" altLang="en-US" b="1" dirty="0" err="1">
                <a:solidFill>
                  <a:schemeClr val="accent2"/>
                </a:solidFill>
              </a:rPr>
              <a:t>tient</a:t>
            </a:r>
            <a:r>
              <a:rPr lang="ro-RO" altLang="en-US" b="1" dirty="0">
                <a:solidFill>
                  <a:schemeClr val="accent2"/>
                </a:solidFill>
              </a:rPr>
              <a:t>iză</a:t>
            </a:r>
            <a:r>
              <a:rPr lang="en-GB" altLang="en-US" b="1" dirty="0" err="1">
                <a:solidFill>
                  <a:schemeClr val="accent2"/>
                </a:solidFill>
              </a:rPr>
              <a:t>rii</a:t>
            </a:r>
            <a:r>
              <a:rPr lang="en-GB" altLang="en-US" b="1" dirty="0">
                <a:solidFill>
                  <a:schemeClr val="accent2"/>
                </a:solidFill>
              </a:rPr>
              <a:t> locale </a:t>
            </a:r>
            <a:r>
              <a:rPr lang="en-GB" altLang="en-US" b="1" dirty="0" err="1">
                <a:solidFill>
                  <a:schemeClr val="accent2"/>
                </a:solidFill>
              </a:rPr>
              <a:t>asupra</a:t>
            </a:r>
            <a:r>
              <a:rPr lang="en-GB" altLang="en-US" b="1" dirty="0">
                <a:solidFill>
                  <a:schemeClr val="accent2"/>
                </a:solidFill>
              </a:rPr>
              <a:t> import</a:t>
            </a:r>
            <a:r>
              <a:rPr lang="ro-RO" altLang="en-US" b="1" dirty="0">
                <a:solidFill>
                  <a:schemeClr val="accent2"/>
                </a:solidFill>
              </a:rPr>
              <a:t>anț</a:t>
            </a:r>
            <a:r>
              <a:rPr lang="en-GB" altLang="en-US" b="1" dirty="0" err="1">
                <a:solidFill>
                  <a:schemeClr val="accent2"/>
                </a:solidFill>
              </a:rPr>
              <a:t>ei</a:t>
            </a:r>
            <a:r>
              <a:rPr lang="ro-RO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educa</a:t>
            </a:r>
            <a:r>
              <a:rPr lang="ro-RO" altLang="en-US" b="1" dirty="0">
                <a:solidFill>
                  <a:schemeClr val="accent2"/>
                </a:solidFill>
              </a:rPr>
              <a:t>ț</a:t>
            </a:r>
            <a:r>
              <a:rPr lang="en-GB" altLang="en-US" b="1" dirty="0" err="1">
                <a:solidFill>
                  <a:schemeClr val="accent2"/>
                </a:solidFill>
              </a:rPr>
              <a:t>iei</a:t>
            </a:r>
            <a:endParaRPr lang="en-GB" altLang="en-US" b="1" dirty="0">
              <a:solidFill>
                <a:schemeClr val="accent2"/>
              </a:solidFill>
            </a:endParaRPr>
          </a:p>
          <a:p>
            <a:r>
              <a:rPr lang="en-GB" altLang="en-US" b="1" dirty="0" err="1">
                <a:solidFill>
                  <a:schemeClr val="accent2"/>
                </a:solidFill>
              </a:rPr>
              <a:t>Schimburi</a:t>
            </a:r>
            <a:r>
              <a:rPr lang="en-GB" altLang="en-US" b="1" dirty="0">
                <a:solidFill>
                  <a:schemeClr val="accent2"/>
                </a:solidFill>
              </a:rPr>
              <a:t> de </a:t>
            </a:r>
            <a:r>
              <a:rPr lang="en-GB" altLang="en-US" b="1" dirty="0" err="1">
                <a:solidFill>
                  <a:schemeClr val="accent2"/>
                </a:solidFill>
              </a:rPr>
              <a:t>experien</a:t>
            </a:r>
            <a:r>
              <a:rPr lang="ro-RO" altLang="en-US" b="1" dirty="0">
                <a:solidFill>
                  <a:schemeClr val="accent2"/>
                </a:solidFill>
              </a:rPr>
              <a:t>ță</a:t>
            </a:r>
            <a:r>
              <a:rPr lang="en-GB" altLang="en-US" b="1" dirty="0">
                <a:solidFill>
                  <a:schemeClr val="accent2"/>
                </a:solidFill>
              </a:rPr>
              <a:t>, </a:t>
            </a:r>
            <a:r>
              <a:rPr lang="en-GB" altLang="en-US" b="1" dirty="0" err="1">
                <a:solidFill>
                  <a:schemeClr val="accent2"/>
                </a:solidFill>
              </a:rPr>
              <a:t>workshopuri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tematic</a:t>
            </a:r>
            <a:r>
              <a:rPr lang="ro-RO" altLang="en-US" b="1" dirty="0">
                <a:solidFill>
                  <a:schemeClr val="accent2"/>
                </a:solidFill>
              </a:rPr>
              <a:t>e </a:t>
            </a:r>
            <a:r>
              <a:rPr lang="en-GB" altLang="en-US" b="1" dirty="0" err="1">
                <a:solidFill>
                  <a:schemeClr val="accent2"/>
                </a:solidFill>
              </a:rPr>
              <a:t>pentru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cre</a:t>
            </a:r>
            <a:r>
              <a:rPr lang="ro-RO" altLang="en-US" b="1" dirty="0">
                <a:solidFill>
                  <a:schemeClr val="accent2"/>
                </a:solidFill>
              </a:rPr>
              <a:t>ș</a:t>
            </a:r>
            <a:r>
              <a:rPr lang="en-GB" altLang="en-US" b="1" dirty="0" err="1">
                <a:solidFill>
                  <a:schemeClr val="accent2"/>
                </a:solidFill>
              </a:rPr>
              <a:t>terea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calit</a:t>
            </a:r>
            <a:r>
              <a:rPr lang="ro-RO" altLang="en-US" b="1" dirty="0">
                <a:solidFill>
                  <a:schemeClr val="accent2"/>
                </a:solidFill>
              </a:rPr>
              <a:t>ăț</a:t>
            </a:r>
            <a:r>
              <a:rPr lang="en-GB" altLang="en-US" b="1" dirty="0">
                <a:solidFill>
                  <a:schemeClr val="accent2"/>
                </a:solidFill>
              </a:rPr>
              <a:t>ii </a:t>
            </a:r>
            <a:r>
              <a:rPr lang="ro-RO" altLang="en-US" b="1" dirty="0">
                <a:solidFill>
                  <a:schemeClr val="accent2"/>
                </a:solidFill>
              </a:rPr>
              <a:t>ș</a:t>
            </a:r>
            <a:r>
              <a:rPr lang="en-GB" altLang="en-US" b="1" dirty="0" err="1">
                <a:solidFill>
                  <a:schemeClr val="accent2"/>
                </a:solidFill>
              </a:rPr>
              <a:t>i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diversit</a:t>
            </a:r>
            <a:r>
              <a:rPr lang="ro-RO" altLang="en-US" b="1" dirty="0">
                <a:solidFill>
                  <a:schemeClr val="accent2"/>
                </a:solidFill>
              </a:rPr>
              <a:t>ăț</a:t>
            </a:r>
            <a:r>
              <a:rPr lang="en-GB" altLang="en-US" b="1" dirty="0" err="1">
                <a:solidFill>
                  <a:schemeClr val="accent2"/>
                </a:solidFill>
              </a:rPr>
              <a:t>i</a:t>
            </a:r>
            <a:r>
              <a:rPr lang="ro-RO" altLang="en-US" b="1" dirty="0">
                <a:solidFill>
                  <a:schemeClr val="accent2"/>
                </a:solidFill>
              </a:rPr>
              <a:t>i </a:t>
            </a:r>
            <a:r>
              <a:rPr lang="en-GB" altLang="en-US" b="1" dirty="0" err="1">
                <a:solidFill>
                  <a:schemeClr val="accent2"/>
                </a:solidFill>
              </a:rPr>
              <a:t>serviciilor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educa</a:t>
            </a:r>
            <a:r>
              <a:rPr lang="ro-RO" altLang="en-US" b="1" dirty="0">
                <a:solidFill>
                  <a:schemeClr val="accent2"/>
                </a:solidFill>
              </a:rPr>
              <a:t>ț</a:t>
            </a:r>
            <a:r>
              <a:rPr lang="en-GB" altLang="en-US" b="1" dirty="0" err="1">
                <a:solidFill>
                  <a:schemeClr val="accent2"/>
                </a:solidFill>
              </a:rPr>
              <a:t>ionale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desf</a:t>
            </a:r>
            <a:r>
              <a:rPr lang="ro-RO" altLang="en-US" b="1" dirty="0">
                <a:solidFill>
                  <a:schemeClr val="accent2"/>
                </a:solidFill>
              </a:rPr>
              <a:t>ăș</a:t>
            </a:r>
            <a:r>
              <a:rPr lang="en-GB" altLang="en-US" b="1" dirty="0">
                <a:solidFill>
                  <a:schemeClr val="accent2"/>
                </a:solidFill>
              </a:rPr>
              <a:t>urate </a:t>
            </a:r>
            <a:r>
              <a:rPr lang="en-GB" altLang="en-US" b="1" dirty="0" err="1">
                <a:solidFill>
                  <a:schemeClr val="accent2"/>
                </a:solidFill>
              </a:rPr>
              <a:t>în</a:t>
            </a:r>
            <a:r>
              <a:rPr lang="ro-RO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comunitate</a:t>
            </a:r>
            <a:endParaRPr lang="en-US" alt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244698" y="194231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WVRo_rg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6704" y="443235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>SCOPUL ȘI RELEVANȚA INTERVENȚIILOR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05" y="2933208"/>
            <a:ext cx="10515600" cy="4351338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chemeClr val="accent2"/>
                </a:solidFill>
              </a:rPr>
              <a:t>Prevenirea abandonului școlar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Sprijinirea elevilor cu risc de părăsire timpurie a școlii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Creșterea nivelului de educație</a:t>
            </a:r>
          </a:p>
          <a:p>
            <a:r>
              <a:rPr lang="ro-RO" b="1" dirty="0" smtClean="0">
                <a:solidFill>
                  <a:schemeClr val="accent2"/>
                </a:solidFill>
              </a:rPr>
              <a:t>Încurajarea participării active la viața comunității locale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244698" y="194231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>
                <a:solidFill>
                  <a:schemeClr val="accent2"/>
                </a:solidFill>
              </a:rPr>
              <a:t/>
            </a:r>
            <a:br>
              <a:rPr lang="ro-RO" sz="2800" b="1" dirty="0">
                <a:solidFill>
                  <a:schemeClr val="accent2"/>
                </a:solidFill>
              </a:rPr>
            </a:b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2" y="1404064"/>
            <a:ext cx="10515600" cy="4777795"/>
          </a:xfrm>
        </p:spPr>
        <p:txBody>
          <a:bodyPr>
            <a:normAutofit/>
          </a:bodyPr>
          <a:lstStyle/>
          <a:p>
            <a:r>
              <a:rPr lang="ro-RO" sz="2600" dirty="0" smtClean="0">
                <a:solidFill>
                  <a:schemeClr val="accent2"/>
                </a:solidFill>
              </a:rPr>
              <a:t>Proiecte </a:t>
            </a:r>
            <a:r>
              <a:rPr lang="ro-RO" sz="2600" dirty="0">
                <a:solidFill>
                  <a:schemeClr val="accent2"/>
                </a:solidFill>
              </a:rPr>
              <a:t>de educație remedială - învățăm să scriem, citim și socotim – educație remedială de la </a:t>
            </a:r>
            <a:r>
              <a:rPr lang="ro-RO" sz="2600" i="1" dirty="0">
                <a:solidFill>
                  <a:schemeClr val="accent2"/>
                </a:solidFill>
              </a:rPr>
              <a:t>egal la </a:t>
            </a:r>
            <a:r>
              <a:rPr lang="ro-RO" sz="2600" i="1" dirty="0" smtClean="0">
                <a:solidFill>
                  <a:schemeClr val="accent2"/>
                </a:solidFill>
              </a:rPr>
              <a:t>egal</a:t>
            </a:r>
            <a:endParaRPr lang="ro-RO" sz="2600" dirty="0">
              <a:solidFill>
                <a:schemeClr val="accent2"/>
              </a:solidFill>
            </a:endParaRPr>
          </a:p>
          <a:p>
            <a:r>
              <a:rPr lang="ro-RO" sz="2600" dirty="0">
                <a:solidFill>
                  <a:schemeClr val="accent2"/>
                </a:solidFill>
              </a:rPr>
              <a:t>Proiecte tip </a:t>
            </a:r>
            <a:r>
              <a:rPr lang="ro-RO" sz="2600" i="1" dirty="0">
                <a:solidFill>
                  <a:schemeClr val="accent2"/>
                </a:solidFill>
              </a:rPr>
              <a:t>Școala după Școală </a:t>
            </a:r>
            <a:r>
              <a:rPr lang="ro-RO" sz="2600" dirty="0">
                <a:solidFill>
                  <a:schemeClr val="accent2"/>
                </a:solidFill>
              </a:rPr>
              <a:t>- </a:t>
            </a:r>
            <a:r>
              <a:rPr lang="ro-RO" sz="2600" i="1" dirty="0">
                <a:solidFill>
                  <a:schemeClr val="accent2"/>
                </a:solidFill>
              </a:rPr>
              <a:t>Pâine și mâine</a:t>
            </a:r>
            <a:r>
              <a:rPr lang="ro-RO" sz="2600" dirty="0">
                <a:solidFill>
                  <a:schemeClr val="accent2"/>
                </a:solidFill>
              </a:rPr>
              <a:t> - în parteneriat cu școlile și </a:t>
            </a:r>
            <a:r>
              <a:rPr lang="ro-RO" sz="2600" dirty="0" smtClean="0">
                <a:solidFill>
                  <a:schemeClr val="accent2"/>
                </a:solidFill>
              </a:rPr>
              <a:t>ISJ</a:t>
            </a:r>
            <a:endParaRPr lang="ro-RO" sz="2600" dirty="0">
              <a:solidFill>
                <a:schemeClr val="accent2"/>
              </a:solidFill>
            </a:endParaRPr>
          </a:p>
          <a:p>
            <a:r>
              <a:rPr lang="ro-RO" sz="2600" dirty="0">
                <a:solidFill>
                  <a:schemeClr val="accent2"/>
                </a:solidFill>
              </a:rPr>
              <a:t> Centre Educaționale pentru copii și tineri (Alege </a:t>
            </a:r>
            <a:r>
              <a:rPr lang="ro-RO" sz="2600" dirty="0" smtClean="0">
                <a:solidFill>
                  <a:schemeClr val="accent2"/>
                </a:solidFill>
              </a:rPr>
              <a:t>Școala)</a:t>
            </a:r>
            <a:endParaRPr lang="ro-RO" sz="2600" dirty="0">
              <a:solidFill>
                <a:schemeClr val="accent2"/>
              </a:solidFill>
            </a:endParaRPr>
          </a:p>
          <a:p>
            <a:r>
              <a:rPr lang="ro-RO" sz="2600" dirty="0">
                <a:solidFill>
                  <a:schemeClr val="accent2"/>
                </a:solidFill>
              </a:rPr>
              <a:t> Proiecte de educație non-formală pentru construirea abilităților de </a:t>
            </a:r>
            <a:r>
              <a:rPr lang="ro-RO" sz="2600" dirty="0" smtClean="0">
                <a:solidFill>
                  <a:schemeClr val="accent2"/>
                </a:solidFill>
              </a:rPr>
              <a:t>viață</a:t>
            </a:r>
            <a:endParaRPr lang="en-US" sz="2600" dirty="0" smtClean="0">
              <a:solidFill>
                <a:schemeClr val="accent2"/>
              </a:solidFill>
            </a:endParaRPr>
          </a:p>
          <a:p>
            <a:r>
              <a:rPr lang="it-IT" sz="2400" dirty="0">
                <a:solidFill>
                  <a:schemeClr val="accent2"/>
                </a:solidFill>
              </a:rPr>
              <a:t>Programe de motivare</a:t>
            </a:r>
            <a:r>
              <a:rPr lang="ro-RO" sz="2400" dirty="0">
                <a:solidFill>
                  <a:schemeClr val="accent2"/>
                </a:solidFill>
              </a:rPr>
              <a:t> și formare</a:t>
            </a:r>
            <a:r>
              <a:rPr lang="it-IT" sz="2400" dirty="0">
                <a:solidFill>
                  <a:schemeClr val="accent2"/>
                </a:solidFill>
              </a:rPr>
              <a:t> a profesorilor din mediul </a:t>
            </a:r>
            <a:r>
              <a:rPr lang="it-IT" sz="2400" dirty="0" smtClean="0">
                <a:solidFill>
                  <a:schemeClr val="accent2"/>
                </a:solidFill>
              </a:rPr>
              <a:t>rural</a:t>
            </a:r>
            <a:endParaRPr lang="ro-RO" sz="2400" dirty="0">
              <a:solidFill>
                <a:schemeClr val="accent2"/>
              </a:solidFill>
            </a:endParaRPr>
          </a:p>
          <a:p>
            <a:r>
              <a:rPr lang="ro-RO" sz="2400" dirty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Furnizarea</a:t>
            </a:r>
            <a:r>
              <a:rPr lang="en-US" sz="2400" dirty="0" smtClean="0">
                <a:solidFill>
                  <a:schemeClr val="accent2"/>
                </a:solidFill>
              </a:rPr>
              <a:t> de </a:t>
            </a:r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it-IT" sz="2400" dirty="0" smtClean="0">
                <a:solidFill>
                  <a:schemeClr val="accent2"/>
                </a:solidFill>
              </a:rPr>
              <a:t>esurse </a:t>
            </a:r>
            <a:r>
              <a:rPr lang="it-IT" sz="2400" dirty="0">
                <a:solidFill>
                  <a:schemeClr val="accent2"/>
                </a:solidFill>
              </a:rPr>
              <a:t>educa</a:t>
            </a:r>
            <a:r>
              <a:rPr lang="ro-RO" sz="2400" dirty="0">
                <a:solidFill>
                  <a:schemeClr val="accent2"/>
                </a:solidFill>
              </a:rPr>
              <a:t>ţ</a:t>
            </a:r>
            <a:r>
              <a:rPr lang="it-IT" sz="2400" dirty="0">
                <a:solidFill>
                  <a:schemeClr val="accent2"/>
                </a:solidFill>
              </a:rPr>
              <a:t>ionale</a:t>
            </a:r>
            <a:r>
              <a:rPr lang="ro-RO" sz="2400" dirty="0">
                <a:solidFill>
                  <a:schemeClr val="accent2"/>
                </a:solidFill>
              </a:rPr>
              <a:t> </a:t>
            </a:r>
            <a:r>
              <a:rPr lang="it-IT" sz="2400" dirty="0">
                <a:solidFill>
                  <a:schemeClr val="accent2"/>
                </a:solidFill>
              </a:rPr>
              <a:t>pentru desf</a:t>
            </a:r>
            <a:r>
              <a:rPr lang="ro-RO" sz="2400" dirty="0">
                <a:solidFill>
                  <a:schemeClr val="accent2"/>
                </a:solidFill>
              </a:rPr>
              <a:t>ăş</a:t>
            </a:r>
            <a:r>
              <a:rPr lang="it-IT" sz="2400" dirty="0">
                <a:solidFill>
                  <a:schemeClr val="accent2"/>
                </a:solidFill>
              </a:rPr>
              <a:t>urarea </a:t>
            </a:r>
            <a:r>
              <a:rPr lang="ro-RO" sz="2400" dirty="0">
                <a:solidFill>
                  <a:schemeClr val="accent2"/>
                </a:solidFill>
              </a:rPr>
              <a:t>activităților didactice și de educație </a:t>
            </a:r>
            <a:r>
              <a:rPr lang="ro-RO" sz="2400" dirty="0" smtClean="0">
                <a:solidFill>
                  <a:schemeClr val="accent2"/>
                </a:solidFill>
              </a:rPr>
              <a:t>non-formală</a:t>
            </a:r>
            <a:endParaRPr lang="ro-RO" sz="2400" dirty="0">
              <a:solidFill>
                <a:schemeClr val="accent2"/>
              </a:solidFill>
            </a:endParaRPr>
          </a:p>
          <a:p>
            <a:r>
              <a:rPr lang="ro-RO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ro-RO" sz="2400" dirty="0">
                <a:solidFill>
                  <a:schemeClr val="accent2"/>
                </a:solidFill>
              </a:rPr>
              <a:t>Școala Părinților” - părinți implicați în educația </a:t>
            </a:r>
            <a:r>
              <a:rPr lang="ro-RO" sz="2400" dirty="0" smtClean="0">
                <a:solidFill>
                  <a:schemeClr val="accent2"/>
                </a:solidFill>
              </a:rPr>
              <a:t>copiilor</a:t>
            </a:r>
            <a:endParaRPr lang="ro-RO" sz="2400" dirty="0">
              <a:solidFill>
                <a:schemeClr val="accent2"/>
              </a:solidFill>
            </a:endParaRPr>
          </a:p>
          <a:p>
            <a:endParaRPr lang="ro-RO" sz="2600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244698" y="194231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007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4" y="1768819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Foto mat\DSC09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87" y="4914899"/>
            <a:ext cx="19923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olivi\Desktop\activitati-saptamanale-proiect-alege-scoala-o-sansa-pentru-viitor-1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5"/>
            <a:ext cx="2971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seria 3\DSCN48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67" y="1768819"/>
            <a:ext cx="34274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20190228_1113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2353020"/>
            <a:ext cx="24384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0" y="4480034"/>
            <a:ext cx="26844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agine 6" descr="C:\Users\acdum\AppData\Local\Microsoft\Windows\INetCache\Content.Word\Comunicat de Presa fundal sigla gov mijlo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6"/>
          <a:stretch>
            <a:fillRect/>
          </a:stretch>
        </p:blipFill>
        <p:spPr bwMode="auto">
          <a:xfrm>
            <a:off x="0" y="142717"/>
            <a:ext cx="7962900" cy="12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 WVRo_rgb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32451" y="391721"/>
            <a:ext cx="1691680" cy="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515</Words>
  <Application>Microsoft Office PowerPoint</Application>
  <PresentationFormat>Custom</PresentationFormat>
  <Paragraphs>61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  Proiecte implementate de  Fundația World Vision România și finanțate prin POCU (2014-2020) Axa 6 - Competențe în educație</vt:lpstr>
      <vt:lpstr>PowerPoint Presentation</vt:lpstr>
      <vt:lpstr>        PROIECTE ÎN IMPLEMENTARE</vt:lpstr>
      <vt:lpstr>PowerPoint Presentation</vt:lpstr>
      <vt:lpstr>PowerPoint Presentation</vt:lpstr>
      <vt:lpstr>     ARII DE INTERVENȚIE</vt:lpstr>
      <vt:lpstr>        SCOPUL ȘI RELEVANȚA INTERVENȚIILOR</vt:lpstr>
      <vt:lpstr>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in rural</dc:title>
  <dc:creator>Balanel</dc:creator>
  <cp:lastModifiedBy>Simona Corbeanu</cp:lastModifiedBy>
  <cp:revision>106</cp:revision>
  <dcterms:created xsi:type="dcterms:W3CDTF">2014-05-07T08:12:20Z</dcterms:created>
  <dcterms:modified xsi:type="dcterms:W3CDTF">2019-10-24T06:07:01Z</dcterms:modified>
</cp:coreProperties>
</file>