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80" r:id="rId4"/>
    <p:sldId id="277" r:id="rId5"/>
    <p:sldId id="278" r:id="rId6"/>
    <p:sldId id="279" r:id="rId7"/>
    <p:sldId id="281" r:id="rId8"/>
    <p:sldId id="288" r:id="rId9"/>
    <p:sldId id="282" r:id="rId10"/>
    <p:sldId id="285" r:id="rId11"/>
    <p:sldId id="287" r:id="rId12"/>
    <p:sldId id="284" r:id="rId13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tiana Dabija" initials="TD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10-04T14:57:47.709" idx="1">
    <p:pos x="6870" y="268"/>
    <p:text>cred ca e buna o sigla WVR singura, ca sa nu fie fiecare proiect cu buchetul propriu de sigle, sa arate urat...</p:text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A276AD-5B49-45F1-ACF1-59AF407A9DB2}" type="datetimeFigureOut">
              <a:rPr lang="ro-RO" smtClean="0"/>
              <a:pPr/>
              <a:t>24.10.2019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4B3E7-1FA1-4CCD-9F97-E11A1225A756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79563765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54A0E-D447-42A8-9274-D2A3BDB63BFF}" type="datetimeFigureOut">
              <a:rPr lang="ro-RO" smtClean="0"/>
              <a:pPr/>
              <a:t>24.10.2019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BC93E6-53FB-48BA-ABE4-117FCAD3FDDC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7649213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55569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11405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11405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11405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154C-74C5-4C58-BA24-D42530F2244E}" type="datetime1">
              <a:rPr lang="ro-RO" smtClean="0"/>
              <a:pPr/>
              <a:t>24.10.2019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DC634-4822-4156-BC19-FA149ED16E7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1996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8A462-7363-4328-9D02-13B44A1924D0}" type="datetime1">
              <a:rPr lang="ro-RO" smtClean="0"/>
              <a:pPr/>
              <a:t>24.10.2019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DC634-4822-4156-BC19-FA149ED16E7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73455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E9703-B820-4630-96E8-BE248F6007C9}" type="datetime1">
              <a:rPr lang="ro-RO" smtClean="0"/>
              <a:pPr/>
              <a:t>24.10.2019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DC634-4822-4156-BC19-FA149ED16E7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50320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9FE2-3429-44CE-980D-0535AA46C5B4}" type="datetime1">
              <a:rPr lang="ro-RO" smtClean="0"/>
              <a:pPr/>
              <a:t>24.10.2019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DC634-4822-4156-BC19-FA149ED16E7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31429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15BB3-75A7-44E3-801B-0055B64F2F8D}" type="datetime1">
              <a:rPr lang="ro-RO" smtClean="0"/>
              <a:pPr/>
              <a:t>24.10.2019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DC634-4822-4156-BC19-FA149ED16E7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43402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52602-87D2-4E9F-8B59-D0AD993E97B4}" type="datetime1">
              <a:rPr lang="ro-RO" smtClean="0"/>
              <a:pPr/>
              <a:t>24.10.2019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DC634-4822-4156-BC19-FA149ED16E7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23267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8BD3-B1B8-44E9-BE2A-644409F9AC8F}" type="datetime1">
              <a:rPr lang="ro-RO" smtClean="0"/>
              <a:pPr/>
              <a:t>24.10.2019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DC634-4822-4156-BC19-FA149ED16E7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1962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14E4A-7807-410E-A9A0-E356E848C37D}" type="datetime1">
              <a:rPr lang="ro-RO" smtClean="0"/>
              <a:pPr/>
              <a:t>24.10.2019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DC634-4822-4156-BC19-FA149ED16E7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26052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751FF-643B-4113-8FDA-870C7A6FF30A}" type="datetime1">
              <a:rPr lang="ro-RO" smtClean="0"/>
              <a:pPr/>
              <a:t>24.10.2019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DC634-4822-4156-BC19-FA149ED16E7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52886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6EBEC-51D6-477F-A67A-3BB75C8176FA}" type="datetime1">
              <a:rPr lang="ro-RO" smtClean="0"/>
              <a:pPr/>
              <a:t>24.10.2019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DC634-4822-4156-BC19-FA149ED16E7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27403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57A76-8AC5-44DE-8522-986EE26F638A}" type="datetime1">
              <a:rPr lang="ro-RO" smtClean="0"/>
              <a:pPr/>
              <a:t>24.10.2019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DC634-4822-4156-BC19-FA149ED16E7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73026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10054-E885-4A0B-A888-65EB6B4544BC}" type="datetime1">
              <a:rPr lang="ro-RO" smtClean="0"/>
              <a:pPr/>
              <a:t>24.10.2019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DC634-4822-4156-BC19-FA149ED16E70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7465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c.europa.eu/education/resources-and-tools/document-library/education-and-training-monitor-country-analysis-volume-1-2018_en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tif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872" y="2318197"/>
            <a:ext cx="9144000" cy="2382756"/>
          </a:xfrm>
        </p:spPr>
        <p:txBody>
          <a:bodyPr>
            <a:noAutofit/>
          </a:bodyPr>
          <a:lstStyle/>
          <a:p>
            <a:r>
              <a:rPr lang="ro-RO" sz="4400" b="1" dirty="0" smtClean="0">
                <a:solidFill>
                  <a:schemeClr val="accent2"/>
                </a:solidFill>
              </a:rPr>
              <a:t/>
            </a:r>
            <a:br>
              <a:rPr lang="ro-RO" sz="4400" b="1" dirty="0" smtClean="0">
                <a:solidFill>
                  <a:schemeClr val="accent2"/>
                </a:solidFill>
              </a:rPr>
            </a:br>
            <a:r>
              <a:rPr lang="ro-RO" sz="4400" b="1" dirty="0">
                <a:solidFill>
                  <a:schemeClr val="accent2"/>
                </a:solidFill>
              </a:rPr>
              <a:t/>
            </a:r>
            <a:br>
              <a:rPr lang="ro-RO" sz="4400" b="1" dirty="0">
                <a:solidFill>
                  <a:schemeClr val="accent2"/>
                </a:solidFill>
              </a:rPr>
            </a:br>
            <a:r>
              <a:rPr lang="ro-RO" sz="4400" b="1" dirty="0" smtClean="0">
                <a:solidFill>
                  <a:schemeClr val="accent2"/>
                </a:solidFill>
              </a:rPr>
              <a:t/>
            </a:r>
            <a:br>
              <a:rPr lang="ro-RO" sz="4400" b="1" dirty="0" smtClean="0">
                <a:solidFill>
                  <a:schemeClr val="accent2"/>
                </a:solidFill>
              </a:rPr>
            </a:br>
            <a:r>
              <a:rPr lang="ro-RO" sz="4400" b="1" dirty="0" smtClean="0">
                <a:solidFill>
                  <a:schemeClr val="accent2"/>
                </a:solidFill>
              </a:rPr>
              <a:t> </a:t>
            </a:r>
            <a:br>
              <a:rPr lang="ro-RO" sz="4400" b="1" dirty="0" smtClean="0">
                <a:solidFill>
                  <a:schemeClr val="accent2"/>
                </a:solidFill>
              </a:rPr>
            </a:br>
            <a:r>
              <a:rPr lang="ro-RO" sz="4400" b="1" dirty="0">
                <a:solidFill>
                  <a:schemeClr val="accent2"/>
                </a:solidFill>
              </a:rPr>
              <a:t/>
            </a:r>
            <a:br>
              <a:rPr lang="ro-RO" sz="4400" b="1" dirty="0">
                <a:solidFill>
                  <a:schemeClr val="accent2"/>
                </a:solidFill>
              </a:rPr>
            </a:br>
            <a:r>
              <a:rPr lang="ro-RO" sz="4400" b="1" dirty="0" smtClean="0">
                <a:solidFill>
                  <a:schemeClr val="accent2"/>
                </a:solidFill>
              </a:rPr>
              <a:t>Proiecte implementate de </a:t>
            </a:r>
            <a:br>
              <a:rPr lang="ro-RO" sz="4400" b="1" dirty="0" smtClean="0">
                <a:solidFill>
                  <a:schemeClr val="accent2"/>
                </a:solidFill>
              </a:rPr>
            </a:br>
            <a:r>
              <a:rPr lang="ro-RO" sz="4400" b="1" dirty="0" smtClean="0">
                <a:solidFill>
                  <a:schemeClr val="accent2"/>
                </a:solidFill>
              </a:rPr>
              <a:t>Fundația World Vision România și finanțate prin POCU (2014-2020)</a:t>
            </a:r>
            <a:br>
              <a:rPr lang="ro-RO" sz="4400" b="1" dirty="0" smtClean="0">
                <a:solidFill>
                  <a:schemeClr val="accent2"/>
                </a:solidFill>
              </a:rPr>
            </a:br>
            <a:r>
              <a:rPr lang="ro-RO" sz="4400" b="1" dirty="0" smtClean="0">
                <a:solidFill>
                  <a:schemeClr val="accent2"/>
                </a:solidFill>
              </a:rPr>
              <a:t>Axa 6 - Competențe în educație</a:t>
            </a:r>
            <a:endParaRPr lang="ro-RO" sz="4400" b="1" dirty="0">
              <a:solidFill>
                <a:schemeClr val="accent2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524000" y="4128118"/>
            <a:ext cx="9144000" cy="2219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o-RO" sz="800" dirty="0"/>
          </a:p>
        </p:txBody>
      </p:sp>
      <p:pic>
        <p:nvPicPr>
          <p:cNvPr id="5" name="Imagine 6" descr="C:\Users\acdum\AppData\Local\Microsoft\Windows\INetCache\Content.Word\Comunicat de Presa fundal sigla gov mijlo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96"/>
          <a:stretch>
            <a:fillRect/>
          </a:stretch>
        </p:blipFill>
        <p:spPr bwMode="auto">
          <a:xfrm>
            <a:off x="244698" y="194231"/>
            <a:ext cx="7962900" cy="1183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logo WVRo_rgb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545340" y="430222"/>
            <a:ext cx="1691680" cy="7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63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C:\Users\delisei\Desktop\EDUCAT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789" y="353243"/>
            <a:ext cx="11166019" cy="558924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740978" y="6557546"/>
            <a:ext cx="105611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600" b="1" dirty="0" smtClean="0">
                <a:solidFill>
                  <a:srgbClr val="0070C0"/>
                </a:solidFill>
                <a:latin typeface="Gill Sans MT" panose="020B0502020104020203" pitchFamily="34" charset="-18"/>
              </a:rPr>
              <a:t>Obiectivul de Dezvoltare Durabilă 4 – Educație de calitate</a:t>
            </a:r>
            <a:endParaRPr lang="ro-RO" sz="1600" b="1" dirty="0">
              <a:solidFill>
                <a:srgbClr val="0070C0"/>
              </a:solidFill>
              <a:latin typeface="Gill Sans MT" panose="020B0502020104020203" pitchFamily="34" charset="-1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5510" y="5526985"/>
            <a:ext cx="11713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Gill Sans MT" panose="020B0502020104020203" pitchFamily="34" charset="-18"/>
              </a:rPr>
              <a:t>“</a:t>
            </a:r>
            <a:r>
              <a:rPr lang="ro-RO" sz="2400" b="1" dirty="0" smtClean="0">
                <a:latin typeface="Gill Sans MT" panose="020B0502020104020203" pitchFamily="34" charset="-18"/>
              </a:rPr>
              <a:t>Am agățat educația</a:t>
            </a:r>
            <a:r>
              <a:rPr lang="en-US" sz="2400" b="1" dirty="0" smtClean="0">
                <a:latin typeface="Gill Sans MT" panose="020B0502020104020203" pitchFamily="34" charset="-18"/>
              </a:rPr>
              <a:t>,</a:t>
            </a:r>
            <a:r>
              <a:rPr lang="ro-RO" sz="2400" b="1" dirty="0" smtClean="0">
                <a:latin typeface="Gill Sans MT" panose="020B0502020104020203" pitchFamily="34" charset="-18"/>
              </a:rPr>
              <a:t> acolo unde sărăcia nu poate ajunge, sperând că ea va fi cea care ne va ajuta.</a:t>
            </a:r>
            <a:r>
              <a:rPr lang="en-US" sz="2400" b="1" dirty="0" smtClean="0">
                <a:latin typeface="Gill Sans MT" panose="020B0502020104020203" pitchFamily="34" charset="-18"/>
              </a:rPr>
              <a:t>”</a:t>
            </a:r>
            <a:r>
              <a:rPr lang="ro-RO" sz="2400" b="1" dirty="0" smtClean="0">
                <a:latin typeface="Gill Sans MT" panose="020B0502020104020203" pitchFamily="34" charset="-18"/>
              </a:rPr>
              <a:t> </a:t>
            </a:r>
            <a:r>
              <a:rPr lang="ro-RO" sz="1600" b="1" dirty="0" smtClean="0">
                <a:latin typeface="Gill Sans MT" panose="020B0502020104020203" pitchFamily="34" charset="-18"/>
              </a:rPr>
              <a:t>(Teodora,  Membru în Consiliul Consultativ al Copiilor WVR - Vâlcea)</a:t>
            </a:r>
            <a:endParaRPr lang="ro-RO" sz="1600" b="1" dirty="0">
              <a:latin typeface="Gill Sans MT" panose="020B050202010402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90795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9399" y="1532587"/>
            <a:ext cx="625913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dirty="0">
                <a:solidFill>
                  <a:schemeClr val="accent2"/>
                </a:solidFill>
                <a:latin typeface="Gill Sans MT" panose="020B0502020104020203" pitchFamily="34" charset="-18"/>
                <a:ea typeface="Times New Roman"/>
                <a:cs typeface="Times New Roman"/>
              </a:rPr>
              <a:t>România are </a:t>
            </a:r>
            <a:r>
              <a:rPr lang="ro-RO" b="1" dirty="0">
                <a:solidFill>
                  <a:schemeClr val="accent2"/>
                </a:solidFill>
              </a:rPr>
              <a:t>a treia cea mai mare rată de părăsire timpurie a școlii, din UE (proporţia tinerilor care au cel mult gimnaziul,  în segmentul de vârstă 18-24 ani, perioada analizată 2014-2017): 18,1% - neschimbat comparativ cu 2014, </a:t>
            </a:r>
            <a:r>
              <a:rPr lang="ro-RO" dirty="0">
                <a:solidFill>
                  <a:schemeClr val="accent2"/>
                </a:solidFill>
              </a:rPr>
              <a:t>faţă de o medie UE de 10,6%, apropiată de ţinta de 10% pentru 2020</a:t>
            </a:r>
            <a:r>
              <a:rPr lang="ro-RO" sz="1200" dirty="0">
                <a:solidFill>
                  <a:schemeClr val="accent2"/>
                </a:solidFill>
              </a:rPr>
              <a:t>.</a:t>
            </a:r>
          </a:p>
          <a:p>
            <a:pPr algn="just"/>
            <a:r>
              <a:rPr lang="ro-RO" sz="1200" dirty="0">
                <a:solidFill>
                  <a:schemeClr val="accent2"/>
                </a:solidFill>
              </a:rPr>
              <a:t>(Monitorul de Educație și Formare al Comisiei Europene – oct. 2018)</a:t>
            </a:r>
            <a:endParaRPr lang="ro-RO" sz="1200" dirty="0">
              <a:solidFill>
                <a:schemeClr val="accent2"/>
              </a:solidFill>
              <a:latin typeface="Gill Sans MT" panose="020B0502020104020203" pitchFamily="34" charset="-18"/>
              <a:ea typeface="Times New Roman"/>
              <a:cs typeface="Times New Roman"/>
            </a:endParaRPr>
          </a:p>
          <a:p>
            <a:r>
              <a:rPr lang="ro-RO" sz="1600" dirty="0">
                <a:solidFill>
                  <a:schemeClr val="accent2"/>
                </a:solidFill>
                <a:latin typeface="Gill Sans MT" panose="020B0502020104020203" pitchFamily="34" charset="-18"/>
                <a:cs typeface="Times New Roman"/>
                <a:hlinkClick r:id="rId2"/>
              </a:rPr>
              <a:t>(</a:t>
            </a:r>
            <a:r>
              <a:rPr lang="ro-RO" dirty="0">
                <a:solidFill>
                  <a:schemeClr val="accent2"/>
                </a:solidFill>
                <a:latin typeface="Gill Sans MT" panose="020B0502020104020203" pitchFamily="34" charset="-18"/>
                <a:hlinkClick r:id="rId2"/>
              </a:rPr>
              <a:t>https://ec.europa.eu/education/resources-and-tools/document-library/education-and-training-monitor-country-analysis-volume-1-2018_en</a:t>
            </a:r>
            <a:r>
              <a:rPr lang="ro-RO" dirty="0">
                <a:latin typeface="Gill Sans MT" panose="020B0502020104020203" pitchFamily="34" charset="-18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5237411" y="3806636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o-RO" dirty="0">
                <a:solidFill>
                  <a:schemeClr val="accent2"/>
                </a:solidFill>
                <a:latin typeface="Gill Sans MT" panose="020B05020201040202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76% dintre copiii care au ajutor zilnic la teme declară că le place școala, în timp ce procentul scade la 57% în cazul celor care primesc ajutor doar săptămânal;</a:t>
            </a:r>
            <a:endParaRPr lang="ro-RO" dirty="0">
              <a:solidFill>
                <a:schemeClr val="accent2"/>
              </a:solidFill>
              <a:latin typeface="Gill Sans MT" panose="020B0502020104020203" pitchFamily="34" charset="-18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o-RO" dirty="0">
                <a:solidFill>
                  <a:schemeClr val="accent2"/>
                </a:solidFill>
                <a:latin typeface="Gill Sans MT" panose="020B05020201040202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2 din 3 copii </a:t>
            </a:r>
            <a:r>
              <a:rPr lang="ro-RO" dirty="0" smtClean="0">
                <a:solidFill>
                  <a:schemeClr val="accent2"/>
                </a:solidFill>
                <a:latin typeface="Gill Sans MT" panose="020B05020201040202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merg </a:t>
            </a:r>
            <a:r>
              <a:rPr lang="ro-RO" dirty="0">
                <a:solidFill>
                  <a:schemeClr val="accent2"/>
                </a:solidFill>
                <a:latin typeface="Gill Sans MT" panose="020B05020201040202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la şcoală pe jos</a:t>
            </a:r>
            <a:r>
              <a:rPr lang="nn-NO" dirty="0">
                <a:solidFill>
                  <a:schemeClr val="accent2"/>
                </a:solidFill>
                <a:latin typeface="Gill Sans MT" panose="020B05020201040202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; distan</a:t>
            </a:r>
            <a:r>
              <a:rPr lang="ro-RO" dirty="0">
                <a:solidFill>
                  <a:schemeClr val="accent2"/>
                </a:solidFill>
                <a:latin typeface="Gill Sans MT" panose="020B05020201040202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ţa medie de parcurs a scăzut în ultimii şase ani de la 32 de minute la 23 de minute;</a:t>
            </a:r>
            <a:endParaRPr lang="ro-RO" dirty="0">
              <a:solidFill>
                <a:schemeClr val="accent2"/>
              </a:solidFill>
              <a:latin typeface="Gill Sans MT" panose="020B0502020104020203" pitchFamily="34" charset="-18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o-RO" dirty="0">
                <a:solidFill>
                  <a:schemeClr val="accent2"/>
                </a:solidFill>
                <a:latin typeface="Gill Sans MT" panose="020B0502020104020203" pitchFamily="34" charset="-18"/>
                <a:ea typeface="Calibri" panose="020F0502020204030204" pitchFamily="34" charset="0"/>
                <a:cs typeface="Calibri" panose="020F0502020204030204" pitchFamily="34" charset="0"/>
              </a:rPr>
              <a:t>1 din 6 copii se simte tratat “diferit” faţă de ceilalţi colegi de clasă, ca urmare a faptului că provine dintr-o familie săracă sau este într-o situaţie de vulnerabilitate; 1 din 10 se simte discriminat de profesorul de la clasă.</a:t>
            </a:r>
            <a:endParaRPr lang="ro-RO" dirty="0">
              <a:solidFill>
                <a:schemeClr val="accent2"/>
              </a:solidFill>
              <a:latin typeface="Gill Sans MT" panose="020B0502020104020203" pitchFamily="34" charset="-18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ine 6" descr="C:\Users\acdum\AppData\Local\Microsoft\Windows\INetCache\Content.Word\Comunicat de Presa fundal sigla gov mijlo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96"/>
          <a:stretch>
            <a:fillRect/>
          </a:stretch>
        </p:blipFill>
        <p:spPr bwMode="auto">
          <a:xfrm>
            <a:off x="-38635" y="142717"/>
            <a:ext cx="7962900" cy="120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ogo WVRo_rgb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32451" y="391721"/>
            <a:ext cx="1691680" cy="7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76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50761"/>
            <a:ext cx="10515600" cy="5726202"/>
          </a:xfrm>
        </p:spPr>
        <p:txBody>
          <a:bodyPr/>
          <a:lstStyle/>
          <a:p>
            <a:endParaRPr lang="ro-RO" dirty="0" smtClean="0"/>
          </a:p>
          <a:p>
            <a:pPr marL="0" indent="0">
              <a:buNone/>
            </a:pPr>
            <a:endParaRPr lang="ro-RO" dirty="0"/>
          </a:p>
          <a:p>
            <a:pPr marL="0" indent="0" algn="ctr">
              <a:buNone/>
            </a:pPr>
            <a:endParaRPr lang="en-US" b="1" dirty="0" smtClean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b="1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b="1" dirty="0" smtClean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b="1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b="1" dirty="0" smtClean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b="1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b="1" dirty="0" smtClean="0">
              <a:solidFill>
                <a:schemeClr val="accent2"/>
              </a:solidFill>
            </a:endParaRPr>
          </a:p>
          <a:p>
            <a:pPr marL="0" indent="0" algn="r">
              <a:buNone/>
            </a:pPr>
            <a:r>
              <a:rPr lang="ro-RO" b="1" dirty="0" smtClean="0">
                <a:solidFill>
                  <a:schemeClr val="accent2"/>
                </a:solidFill>
              </a:rPr>
              <a:t>Fundația </a:t>
            </a:r>
            <a:r>
              <a:rPr lang="ro-RO" b="1" dirty="0" smtClean="0">
                <a:solidFill>
                  <a:schemeClr val="accent2"/>
                </a:solidFill>
              </a:rPr>
              <a:t>World Vision România</a:t>
            </a:r>
          </a:p>
          <a:p>
            <a:pPr marL="0" indent="0" algn="r">
              <a:buNone/>
            </a:pPr>
            <a:r>
              <a:rPr lang="ro-RO" b="1" dirty="0" smtClean="0">
                <a:solidFill>
                  <a:schemeClr val="accent2"/>
                </a:solidFill>
              </a:rPr>
              <a:t>www.worldvision.ro</a:t>
            </a:r>
            <a:endParaRPr lang="en-US" b="1" dirty="0">
              <a:solidFill>
                <a:schemeClr val="accent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46" y="773455"/>
            <a:ext cx="576064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35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6490" y="1700012"/>
            <a:ext cx="9626092" cy="3979571"/>
          </a:xfrm>
        </p:spPr>
        <p:txBody>
          <a:bodyPr>
            <a:noAutofit/>
          </a:bodyPr>
          <a:lstStyle/>
          <a:p>
            <a:pPr algn="just"/>
            <a:endParaRPr lang="ro-RO" sz="2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o-RO" sz="2800" b="1" dirty="0">
                <a:solidFill>
                  <a:schemeClr val="accent2"/>
                </a:solidFill>
              </a:rPr>
              <a:t>5</a:t>
            </a:r>
            <a:r>
              <a:rPr lang="ro-RO" sz="2800" b="1" dirty="0" smtClean="0">
                <a:solidFill>
                  <a:schemeClr val="accent2"/>
                </a:solidFill>
              </a:rPr>
              <a:t> proiecte  în domeniul educației aflate în implementare, finanțate prin Programul Operațional Capital Uman 2014-2020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accent2"/>
                </a:solidFill>
              </a:rPr>
              <a:t>Perioada de implementare 2018 – 2021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accent2"/>
                </a:solidFill>
              </a:rPr>
              <a:t>Buget total</a:t>
            </a:r>
            <a:r>
              <a:rPr lang="en-US" sz="2800" b="1" dirty="0" smtClean="0">
                <a:solidFill>
                  <a:schemeClr val="accent2"/>
                </a:solidFill>
              </a:rPr>
              <a:t>: </a:t>
            </a:r>
            <a:r>
              <a:rPr lang="ro-RO" sz="2800" b="1" dirty="0" smtClean="0">
                <a:solidFill>
                  <a:schemeClr val="accent2"/>
                </a:solidFill>
              </a:rPr>
              <a:t>58.344.138 RON (12.282.976 EURO)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accent2"/>
                </a:solidFill>
              </a:rPr>
              <a:t>283 de experți angajați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o-RO" sz="2800" b="1" dirty="0">
                <a:solidFill>
                  <a:schemeClr val="accent2"/>
                </a:solidFill>
              </a:rPr>
              <a:t>Aria de implementare</a:t>
            </a:r>
            <a:r>
              <a:rPr lang="en-US" sz="2800" b="1" dirty="0">
                <a:solidFill>
                  <a:schemeClr val="accent2"/>
                </a:solidFill>
              </a:rPr>
              <a:t>:</a:t>
            </a:r>
            <a:r>
              <a:rPr lang="ro-RO" sz="2800" b="1" dirty="0">
                <a:solidFill>
                  <a:schemeClr val="accent2"/>
                </a:solidFill>
              </a:rPr>
              <a:t> </a:t>
            </a:r>
            <a:r>
              <a:rPr lang="ro-RO" sz="2800" b="1" dirty="0" smtClean="0">
                <a:solidFill>
                  <a:schemeClr val="accent2"/>
                </a:solidFill>
              </a:rPr>
              <a:t>Iași</a:t>
            </a:r>
            <a:r>
              <a:rPr lang="ro-RO" sz="2800" b="1" dirty="0">
                <a:solidFill>
                  <a:schemeClr val="accent2"/>
                </a:solidFill>
              </a:rPr>
              <a:t>, Cluj, Dolj, Vâlcea, Ialomița</a:t>
            </a:r>
          </a:p>
          <a:p>
            <a:pPr algn="just"/>
            <a:endParaRPr lang="ro-RO" sz="2800" b="1" dirty="0">
              <a:solidFill>
                <a:schemeClr val="accent2"/>
              </a:solidFill>
            </a:endParaRPr>
          </a:p>
        </p:txBody>
      </p:sp>
      <p:pic>
        <p:nvPicPr>
          <p:cNvPr id="4" name="Imagine 6" descr="C:\Users\acdum\AppData\Local\Microsoft\Windows\INetCache\Content.Word\Comunicat de Presa fundal sigla gov mijlo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96"/>
          <a:stretch>
            <a:fillRect/>
          </a:stretch>
        </p:blipFill>
        <p:spPr bwMode="auto">
          <a:xfrm>
            <a:off x="244698" y="194231"/>
            <a:ext cx="7962900" cy="120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ogo WVRo_rgb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70342" y="443235"/>
            <a:ext cx="1691680" cy="7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9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r>
              <a:rPr lang="ro-RO" sz="2800" b="1" dirty="0">
                <a:solidFill>
                  <a:schemeClr val="accent2"/>
                </a:solidFill>
              </a:rPr>
              <a:t/>
            </a:r>
            <a:br>
              <a:rPr lang="ro-RO" sz="2800" b="1" dirty="0">
                <a:solidFill>
                  <a:schemeClr val="accent2"/>
                </a:solidFill>
              </a:rPr>
            </a:br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r>
              <a:rPr lang="ro-RO" sz="2800" b="1" dirty="0">
                <a:solidFill>
                  <a:schemeClr val="accent2"/>
                </a:solidFill>
              </a:rPr>
              <a:t/>
            </a:r>
            <a:br>
              <a:rPr lang="ro-RO" sz="2800" b="1" dirty="0">
                <a:solidFill>
                  <a:schemeClr val="accent2"/>
                </a:solidFill>
              </a:rPr>
            </a:br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r>
              <a:rPr lang="ro-RO" sz="2800" b="1" dirty="0">
                <a:solidFill>
                  <a:schemeClr val="accent2"/>
                </a:solidFill>
              </a:rPr>
              <a:t/>
            </a:r>
            <a:br>
              <a:rPr lang="ro-RO" sz="2800" b="1" dirty="0">
                <a:solidFill>
                  <a:schemeClr val="accent2"/>
                </a:solidFill>
              </a:rPr>
            </a:br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r>
              <a:rPr lang="ro-RO" sz="2800" b="1" dirty="0">
                <a:solidFill>
                  <a:schemeClr val="accent2"/>
                </a:solidFill>
              </a:rPr>
              <a:t/>
            </a:r>
            <a:br>
              <a:rPr lang="ro-RO" sz="2800" b="1" dirty="0">
                <a:solidFill>
                  <a:schemeClr val="accent2"/>
                </a:solidFill>
              </a:rPr>
            </a:br>
            <a:r>
              <a:rPr lang="ro-RO" sz="2800" b="1" dirty="0" smtClean="0">
                <a:solidFill>
                  <a:schemeClr val="accent2"/>
                </a:solidFill>
              </a:rPr>
              <a:t>PROIECTE ÎN IMPLEMENTARE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9563" y="2804419"/>
            <a:ext cx="10515600" cy="3377440"/>
          </a:xfrm>
        </p:spPr>
        <p:txBody>
          <a:bodyPr/>
          <a:lstStyle/>
          <a:p>
            <a:r>
              <a:rPr lang="ro-RO" b="1" dirty="0" smtClean="0">
                <a:solidFill>
                  <a:schemeClr val="accent2"/>
                </a:solidFill>
              </a:rPr>
              <a:t>Comunități implicate, educație de calitate (Iași)</a:t>
            </a:r>
          </a:p>
          <a:p>
            <a:r>
              <a:rPr lang="ro-RO" b="1" dirty="0" smtClean="0">
                <a:solidFill>
                  <a:schemeClr val="accent2"/>
                </a:solidFill>
              </a:rPr>
              <a:t>Alege școala, o șansă pentru viitor (Vâlcea)</a:t>
            </a:r>
          </a:p>
          <a:p>
            <a:r>
              <a:rPr lang="ro-RO" b="1" dirty="0" smtClean="0">
                <a:solidFill>
                  <a:schemeClr val="accent2"/>
                </a:solidFill>
              </a:rPr>
              <a:t>Alege școala (Ialomița)</a:t>
            </a:r>
          </a:p>
          <a:p>
            <a:r>
              <a:rPr lang="ro-RO" b="1" dirty="0" smtClean="0">
                <a:solidFill>
                  <a:schemeClr val="accent2"/>
                </a:solidFill>
              </a:rPr>
              <a:t>Școala pentru toți – acces la educație de calitate pentru preșcolari, școlari și cadre didactice în Regiunea NV (Cluj)</a:t>
            </a:r>
          </a:p>
          <a:p>
            <a:r>
              <a:rPr lang="ro-RO" b="1" dirty="0" smtClean="0">
                <a:solidFill>
                  <a:schemeClr val="accent2"/>
                </a:solidFill>
              </a:rPr>
              <a:t>Alege școala, educație de calitate, viitor în comunitate (Dolj)</a:t>
            </a:r>
          </a:p>
          <a:p>
            <a:endParaRPr lang="ro-RO" dirty="0" smtClean="0"/>
          </a:p>
          <a:p>
            <a:endParaRPr lang="en-US" dirty="0"/>
          </a:p>
        </p:txBody>
      </p:sp>
      <p:pic>
        <p:nvPicPr>
          <p:cNvPr id="4" name="Imagine 6" descr="C:\Users\acdum\AppData\Local\Microsoft\Windows\INetCache\Content.Word\Comunicat de Presa fundal sigla gov mijlo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96"/>
          <a:stretch>
            <a:fillRect/>
          </a:stretch>
        </p:blipFill>
        <p:spPr bwMode="auto">
          <a:xfrm>
            <a:off x="244698" y="194231"/>
            <a:ext cx="7962900" cy="120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ogo WVRo_rgb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58219" y="443235"/>
            <a:ext cx="1691680" cy="7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9825" y="2266682"/>
            <a:ext cx="9626092" cy="3387143"/>
          </a:xfrm>
        </p:spPr>
        <p:txBody>
          <a:bodyPr>
            <a:noAutofit/>
          </a:bodyPr>
          <a:lstStyle/>
          <a:p>
            <a:pPr algn="just"/>
            <a:r>
              <a:rPr lang="ro-RO" sz="2800" b="1" dirty="0" smtClean="0">
                <a:solidFill>
                  <a:schemeClr val="accent2"/>
                </a:solidFill>
              </a:rPr>
              <a:t>PARTENERI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accent2"/>
                </a:solidFill>
              </a:rPr>
              <a:t>Inspectorate Școlare Județene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accent2"/>
                </a:solidFill>
              </a:rPr>
              <a:t>Autorități publice locale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accent2"/>
                </a:solidFill>
              </a:rPr>
              <a:t>Patriarhia Română</a:t>
            </a:r>
          </a:p>
        </p:txBody>
      </p:sp>
      <p:pic>
        <p:nvPicPr>
          <p:cNvPr id="5" name="Imagine 6" descr="C:\Users\acdum\AppData\Local\Microsoft\Windows\INetCache\Content.Word\Comunicat de Presa fundal sigla gov mijlo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96"/>
          <a:stretch>
            <a:fillRect/>
          </a:stretch>
        </p:blipFill>
        <p:spPr bwMode="auto">
          <a:xfrm>
            <a:off x="347729" y="245748"/>
            <a:ext cx="7962900" cy="120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logo WVRo_rgb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48371" y="491480"/>
            <a:ext cx="1691680" cy="7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1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9825" y="2266682"/>
            <a:ext cx="9626092" cy="3387143"/>
          </a:xfrm>
        </p:spPr>
        <p:txBody>
          <a:bodyPr>
            <a:noAutofit/>
          </a:bodyPr>
          <a:lstStyle/>
          <a:p>
            <a:pPr algn="just"/>
            <a:endParaRPr lang="ro-RO" sz="2800" dirty="0" smtClean="0"/>
          </a:p>
          <a:p>
            <a:pPr algn="just"/>
            <a:r>
              <a:rPr lang="en-US" sz="2800" b="1" dirty="0" smtClean="0">
                <a:solidFill>
                  <a:schemeClr val="accent2"/>
                </a:solidFill>
              </a:rPr>
              <a:t>B</a:t>
            </a:r>
            <a:r>
              <a:rPr lang="ro-RO" sz="2800" b="1" dirty="0" smtClean="0">
                <a:solidFill>
                  <a:schemeClr val="accent2"/>
                </a:solidFill>
              </a:rPr>
              <a:t>ENEFICIARI</a:t>
            </a:r>
            <a:r>
              <a:rPr lang="en-US" sz="2800" b="1" dirty="0" smtClean="0">
                <a:solidFill>
                  <a:schemeClr val="accent2"/>
                </a:solidFill>
              </a:rPr>
              <a:t>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accent2"/>
                </a:solidFill>
              </a:rPr>
              <a:t>3922 de copii (școlari și preșcolari)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accent2"/>
                </a:solidFill>
              </a:rPr>
              <a:t>1825 de părinți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o-RO" sz="2800" b="1" dirty="0" smtClean="0">
                <a:solidFill>
                  <a:schemeClr val="accent2"/>
                </a:solidFill>
              </a:rPr>
              <a:t>200 de cadre didactice</a:t>
            </a:r>
            <a:endParaRPr lang="ro-RO" sz="2800" b="1" dirty="0">
              <a:solidFill>
                <a:schemeClr val="accent2"/>
              </a:solidFill>
            </a:endParaRPr>
          </a:p>
        </p:txBody>
      </p:sp>
      <p:pic>
        <p:nvPicPr>
          <p:cNvPr id="7" name="Imagine 6" descr="C:\Users\acdum\AppData\Local\Microsoft\Windows\INetCache\Content.Word\Comunicat de Presa fundal sigla gov mijlo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96"/>
          <a:stretch>
            <a:fillRect/>
          </a:stretch>
        </p:blipFill>
        <p:spPr bwMode="auto">
          <a:xfrm>
            <a:off x="0" y="313089"/>
            <a:ext cx="7962900" cy="120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logo WVRo_rgb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74129" y="562093"/>
            <a:ext cx="1691680" cy="7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51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r>
              <a:rPr lang="ro-RO" sz="2800" b="1" dirty="0">
                <a:solidFill>
                  <a:schemeClr val="accent2"/>
                </a:solidFill>
              </a:rPr>
              <a:t/>
            </a:r>
            <a:br>
              <a:rPr lang="ro-RO" sz="2800" b="1" dirty="0">
                <a:solidFill>
                  <a:schemeClr val="accent2"/>
                </a:solidFill>
              </a:rPr>
            </a:br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r>
              <a:rPr lang="ro-RO" sz="2800" b="1" dirty="0">
                <a:solidFill>
                  <a:schemeClr val="accent2"/>
                </a:solidFill>
              </a:rPr>
              <a:t/>
            </a:r>
            <a:br>
              <a:rPr lang="ro-RO" sz="2800" b="1" dirty="0">
                <a:solidFill>
                  <a:schemeClr val="accent2"/>
                </a:solidFill>
              </a:rPr>
            </a:br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r>
              <a:rPr lang="ro-RO" sz="2800" b="1" dirty="0" smtClean="0">
                <a:solidFill>
                  <a:schemeClr val="accent2"/>
                </a:solidFill>
              </a:rPr>
              <a:t>ARII </a:t>
            </a:r>
            <a:r>
              <a:rPr lang="ro-RO" sz="2800" b="1" dirty="0">
                <a:solidFill>
                  <a:schemeClr val="accent2"/>
                </a:solidFill>
              </a:rPr>
              <a:t>DE INTERVENȚIE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2733" y="2163651"/>
            <a:ext cx="10671220" cy="4798923"/>
          </a:xfrm>
        </p:spPr>
        <p:txBody>
          <a:bodyPr>
            <a:normAutofit lnSpcReduction="10000"/>
          </a:bodyPr>
          <a:lstStyle/>
          <a:p>
            <a:r>
              <a:rPr lang="ro-RO" b="1" dirty="0" smtClean="0">
                <a:solidFill>
                  <a:schemeClr val="accent2"/>
                </a:solidFill>
              </a:rPr>
              <a:t>Programe de tip SDS</a:t>
            </a:r>
          </a:p>
          <a:p>
            <a:r>
              <a:rPr lang="ro-RO" b="1" dirty="0" smtClean="0">
                <a:solidFill>
                  <a:schemeClr val="accent2"/>
                </a:solidFill>
              </a:rPr>
              <a:t>Programe Școala Părinților</a:t>
            </a:r>
          </a:p>
          <a:p>
            <a:r>
              <a:rPr lang="ro-RO" b="1" dirty="0">
                <a:solidFill>
                  <a:schemeClr val="accent2"/>
                </a:solidFill>
              </a:rPr>
              <a:t>Dezvoltarea infrastructurii care </a:t>
            </a:r>
            <a:r>
              <a:rPr lang="ro-RO" b="1" dirty="0" smtClean="0">
                <a:solidFill>
                  <a:schemeClr val="accent2"/>
                </a:solidFill>
              </a:rPr>
              <a:t>să susțină </a:t>
            </a:r>
            <a:r>
              <a:rPr lang="ro-RO" b="1" dirty="0">
                <a:solidFill>
                  <a:schemeClr val="accent2"/>
                </a:solidFill>
              </a:rPr>
              <a:t>servicii </a:t>
            </a:r>
            <a:r>
              <a:rPr lang="ro-RO" b="1" dirty="0" smtClean="0">
                <a:solidFill>
                  <a:schemeClr val="accent2"/>
                </a:solidFill>
              </a:rPr>
              <a:t>educaționale </a:t>
            </a:r>
            <a:r>
              <a:rPr lang="ro-RO" b="1" dirty="0">
                <a:solidFill>
                  <a:schemeClr val="accent2"/>
                </a:solidFill>
              </a:rPr>
              <a:t>de </a:t>
            </a:r>
            <a:r>
              <a:rPr lang="ro-RO" b="1" dirty="0" smtClean="0">
                <a:solidFill>
                  <a:schemeClr val="accent2"/>
                </a:solidFill>
              </a:rPr>
              <a:t>calitate</a:t>
            </a:r>
          </a:p>
          <a:p>
            <a:r>
              <a:rPr lang="ro-RO" b="1" dirty="0">
                <a:solidFill>
                  <a:schemeClr val="accent2"/>
                </a:solidFill>
              </a:rPr>
              <a:t>Consolidarea parteneriatului </a:t>
            </a:r>
            <a:r>
              <a:rPr lang="ro-RO" b="1" dirty="0" smtClean="0">
                <a:solidFill>
                  <a:schemeClr val="accent2"/>
                </a:solidFill>
              </a:rPr>
              <a:t>școală-comunitate-părinți</a:t>
            </a:r>
          </a:p>
          <a:p>
            <a:r>
              <a:rPr lang="en-GB" altLang="en-US" b="1" dirty="0" err="1">
                <a:solidFill>
                  <a:schemeClr val="accent2"/>
                </a:solidFill>
              </a:rPr>
              <a:t>Dezvoltarea</a:t>
            </a:r>
            <a:r>
              <a:rPr lang="en-GB" altLang="en-US" b="1" dirty="0">
                <a:solidFill>
                  <a:schemeClr val="accent2"/>
                </a:solidFill>
              </a:rPr>
              <a:t> de </a:t>
            </a:r>
            <a:r>
              <a:rPr lang="en-GB" altLang="en-US" b="1" dirty="0" err="1">
                <a:solidFill>
                  <a:schemeClr val="accent2"/>
                </a:solidFill>
              </a:rPr>
              <a:t>parteneriate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între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ro-RO" altLang="en-US" b="1" dirty="0">
                <a:solidFill>
                  <a:schemeClr val="accent2"/>
                </a:solidFill>
              </a:rPr>
              <a:t>Ș</a:t>
            </a:r>
            <a:r>
              <a:rPr lang="en-GB" altLang="en-US" b="1" dirty="0">
                <a:solidFill>
                  <a:schemeClr val="accent2"/>
                </a:solidFill>
              </a:rPr>
              <a:t>coli,</a:t>
            </a:r>
            <a:r>
              <a:rPr lang="ro-RO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comunitate</a:t>
            </a:r>
            <a:r>
              <a:rPr lang="en-GB" altLang="en-US" b="1" dirty="0">
                <a:solidFill>
                  <a:schemeClr val="accent2"/>
                </a:solidFill>
              </a:rPr>
              <a:t>, </a:t>
            </a:r>
            <a:r>
              <a:rPr lang="en-GB" altLang="en-US" b="1" dirty="0" err="1">
                <a:solidFill>
                  <a:schemeClr val="accent2"/>
                </a:solidFill>
              </a:rPr>
              <a:t>Biseric</a:t>
            </a:r>
            <a:r>
              <a:rPr lang="ro-RO" altLang="en-US" b="1" dirty="0">
                <a:solidFill>
                  <a:schemeClr val="accent2"/>
                </a:solidFill>
              </a:rPr>
              <a:t>ă</a:t>
            </a:r>
            <a:r>
              <a:rPr lang="en-GB" altLang="en-US" b="1" dirty="0">
                <a:solidFill>
                  <a:schemeClr val="accent2"/>
                </a:solidFill>
              </a:rPr>
              <a:t>, </a:t>
            </a:r>
            <a:r>
              <a:rPr lang="en-GB" altLang="en-US" b="1" dirty="0" err="1">
                <a:solidFill>
                  <a:schemeClr val="accent2"/>
                </a:solidFill>
              </a:rPr>
              <a:t>autorit</a:t>
            </a:r>
            <a:r>
              <a:rPr lang="ro-RO" altLang="en-US" b="1" dirty="0">
                <a:solidFill>
                  <a:schemeClr val="accent2"/>
                </a:solidFill>
              </a:rPr>
              <a:t>ăț</a:t>
            </a:r>
            <a:r>
              <a:rPr lang="en-GB" altLang="en-US" b="1" dirty="0" err="1">
                <a:solidFill>
                  <a:schemeClr val="accent2"/>
                </a:solidFill>
              </a:rPr>
              <a:t>i</a:t>
            </a:r>
            <a:r>
              <a:rPr lang="en-GB" altLang="en-US" b="1" dirty="0">
                <a:solidFill>
                  <a:schemeClr val="accent2"/>
                </a:solidFill>
              </a:rPr>
              <a:t> locale,</a:t>
            </a:r>
            <a:r>
              <a:rPr lang="ro-RO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angajatori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ro-RO" altLang="en-US" b="1" dirty="0">
                <a:solidFill>
                  <a:schemeClr val="accent2"/>
                </a:solidFill>
              </a:rPr>
              <a:t>ș</a:t>
            </a:r>
            <a:r>
              <a:rPr lang="en-GB" altLang="en-US" b="1" dirty="0" err="1">
                <a:solidFill>
                  <a:schemeClr val="accent2"/>
                </a:solidFill>
              </a:rPr>
              <a:t>i</a:t>
            </a:r>
            <a:r>
              <a:rPr lang="en-GB" altLang="en-US" b="1" dirty="0">
                <a:solidFill>
                  <a:schemeClr val="accent2"/>
                </a:solidFill>
              </a:rPr>
              <a:t>/</a:t>
            </a:r>
            <a:r>
              <a:rPr lang="en-GB" altLang="en-US" b="1" dirty="0" err="1">
                <a:solidFill>
                  <a:schemeClr val="accent2"/>
                </a:solidFill>
              </a:rPr>
              <a:t>sau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antreprenori</a:t>
            </a:r>
            <a:r>
              <a:rPr lang="en-GB" altLang="en-US" b="1" dirty="0">
                <a:solidFill>
                  <a:schemeClr val="accent2"/>
                </a:solidFill>
              </a:rPr>
              <a:t>, </a:t>
            </a:r>
            <a:r>
              <a:rPr lang="en-GB" altLang="en-US" b="1" dirty="0" err="1">
                <a:solidFill>
                  <a:schemeClr val="accent2"/>
                </a:solidFill>
              </a:rPr>
              <a:t>în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vederea</a:t>
            </a:r>
            <a:r>
              <a:rPr lang="ro-RO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>
                <a:solidFill>
                  <a:schemeClr val="accent2"/>
                </a:solidFill>
              </a:rPr>
              <a:t>con</a:t>
            </a:r>
            <a:r>
              <a:rPr lang="ro-RO" altLang="en-US" b="1" dirty="0">
                <a:solidFill>
                  <a:schemeClr val="accent2"/>
                </a:solidFill>
              </a:rPr>
              <a:t>ș</a:t>
            </a:r>
            <a:r>
              <a:rPr lang="en-GB" altLang="en-US" b="1" dirty="0" err="1">
                <a:solidFill>
                  <a:schemeClr val="accent2"/>
                </a:solidFill>
              </a:rPr>
              <a:t>tient</a:t>
            </a:r>
            <a:r>
              <a:rPr lang="ro-RO" altLang="en-US" b="1" dirty="0">
                <a:solidFill>
                  <a:schemeClr val="accent2"/>
                </a:solidFill>
              </a:rPr>
              <a:t>iză</a:t>
            </a:r>
            <a:r>
              <a:rPr lang="en-GB" altLang="en-US" b="1" dirty="0" err="1">
                <a:solidFill>
                  <a:schemeClr val="accent2"/>
                </a:solidFill>
              </a:rPr>
              <a:t>rii</a:t>
            </a:r>
            <a:r>
              <a:rPr lang="en-GB" altLang="en-US" b="1" dirty="0">
                <a:solidFill>
                  <a:schemeClr val="accent2"/>
                </a:solidFill>
              </a:rPr>
              <a:t> locale </a:t>
            </a:r>
            <a:r>
              <a:rPr lang="en-GB" altLang="en-US" b="1" dirty="0" err="1">
                <a:solidFill>
                  <a:schemeClr val="accent2"/>
                </a:solidFill>
              </a:rPr>
              <a:t>asupra</a:t>
            </a:r>
            <a:r>
              <a:rPr lang="en-GB" altLang="en-US" b="1" dirty="0">
                <a:solidFill>
                  <a:schemeClr val="accent2"/>
                </a:solidFill>
              </a:rPr>
              <a:t> import</a:t>
            </a:r>
            <a:r>
              <a:rPr lang="ro-RO" altLang="en-US" b="1" dirty="0">
                <a:solidFill>
                  <a:schemeClr val="accent2"/>
                </a:solidFill>
              </a:rPr>
              <a:t>anț</a:t>
            </a:r>
            <a:r>
              <a:rPr lang="en-GB" altLang="en-US" b="1" dirty="0" err="1">
                <a:solidFill>
                  <a:schemeClr val="accent2"/>
                </a:solidFill>
              </a:rPr>
              <a:t>ei</a:t>
            </a:r>
            <a:r>
              <a:rPr lang="ro-RO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educa</a:t>
            </a:r>
            <a:r>
              <a:rPr lang="ro-RO" altLang="en-US" b="1" dirty="0">
                <a:solidFill>
                  <a:schemeClr val="accent2"/>
                </a:solidFill>
              </a:rPr>
              <a:t>ț</a:t>
            </a:r>
            <a:r>
              <a:rPr lang="en-GB" altLang="en-US" b="1" dirty="0" err="1">
                <a:solidFill>
                  <a:schemeClr val="accent2"/>
                </a:solidFill>
              </a:rPr>
              <a:t>iei</a:t>
            </a:r>
            <a:endParaRPr lang="en-GB" altLang="en-US" b="1" dirty="0">
              <a:solidFill>
                <a:schemeClr val="accent2"/>
              </a:solidFill>
            </a:endParaRPr>
          </a:p>
          <a:p>
            <a:r>
              <a:rPr lang="en-GB" altLang="en-US" b="1" dirty="0" err="1">
                <a:solidFill>
                  <a:schemeClr val="accent2"/>
                </a:solidFill>
              </a:rPr>
              <a:t>Schimburi</a:t>
            </a:r>
            <a:r>
              <a:rPr lang="en-GB" altLang="en-US" b="1" dirty="0">
                <a:solidFill>
                  <a:schemeClr val="accent2"/>
                </a:solidFill>
              </a:rPr>
              <a:t> de </a:t>
            </a:r>
            <a:r>
              <a:rPr lang="en-GB" altLang="en-US" b="1" dirty="0" err="1">
                <a:solidFill>
                  <a:schemeClr val="accent2"/>
                </a:solidFill>
              </a:rPr>
              <a:t>experien</a:t>
            </a:r>
            <a:r>
              <a:rPr lang="ro-RO" altLang="en-US" b="1" dirty="0">
                <a:solidFill>
                  <a:schemeClr val="accent2"/>
                </a:solidFill>
              </a:rPr>
              <a:t>ță</a:t>
            </a:r>
            <a:r>
              <a:rPr lang="en-GB" altLang="en-US" b="1" dirty="0">
                <a:solidFill>
                  <a:schemeClr val="accent2"/>
                </a:solidFill>
              </a:rPr>
              <a:t>, </a:t>
            </a:r>
            <a:r>
              <a:rPr lang="en-GB" altLang="en-US" b="1" dirty="0" err="1">
                <a:solidFill>
                  <a:schemeClr val="accent2"/>
                </a:solidFill>
              </a:rPr>
              <a:t>workshopuri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tematic</a:t>
            </a:r>
            <a:r>
              <a:rPr lang="ro-RO" altLang="en-US" b="1" dirty="0">
                <a:solidFill>
                  <a:schemeClr val="accent2"/>
                </a:solidFill>
              </a:rPr>
              <a:t>e </a:t>
            </a:r>
            <a:r>
              <a:rPr lang="en-GB" altLang="en-US" b="1" dirty="0" err="1">
                <a:solidFill>
                  <a:schemeClr val="accent2"/>
                </a:solidFill>
              </a:rPr>
              <a:t>pentru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cre</a:t>
            </a:r>
            <a:r>
              <a:rPr lang="ro-RO" altLang="en-US" b="1" dirty="0">
                <a:solidFill>
                  <a:schemeClr val="accent2"/>
                </a:solidFill>
              </a:rPr>
              <a:t>ș</a:t>
            </a:r>
            <a:r>
              <a:rPr lang="en-GB" altLang="en-US" b="1" dirty="0" err="1">
                <a:solidFill>
                  <a:schemeClr val="accent2"/>
                </a:solidFill>
              </a:rPr>
              <a:t>terea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calit</a:t>
            </a:r>
            <a:r>
              <a:rPr lang="ro-RO" altLang="en-US" b="1" dirty="0">
                <a:solidFill>
                  <a:schemeClr val="accent2"/>
                </a:solidFill>
              </a:rPr>
              <a:t>ăț</a:t>
            </a:r>
            <a:r>
              <a:rPr lang="en-GB" altLang="en-US" b="1" dirty="0">
                <a:solidFill>
                  <a:schemeClr val="accent2"/>
                </a:solidFill>
              </a:rPr>
              <a:t>ii </a:t>
            </a:r>
            <a:r>
              <a:rPr lang="ro-RO" altLang="en-US" b="1" dirty="0">
                <a:solidFill>
                  <a:schemeClr val="accent2"/>
                </a:solidFill>
              </a:rPr>
              <a:t>ș</a:t>
            </a:r>
            <a:r>
              <a:rPr lang="en-GB" altLang="en-US" b="1" dirty="0" err="1">
                <a:solidFill>
                  <a:schemeClr val="accent2"/>
                </a:solidFill>
              </a:rPr>
              <a:t>i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diversit</a:t>
            </a:r>
            <a:r>
              <a:rPr lang="ro-RO" altLang="en-US" b="1" dirty="0">
                <a:solidFill>
                  <a:schemeClr val="accent2"/>
                </a:solidFill>
              </a:rPr>
              <a:t>ăț</a:t>
            </a:r>
            <a:r>
              <a:rPr lang="en-GB" altLang="en-US" b="1" dirty="0" err="1">
                <a:solidFill>
                  <a:schemeClr val="accent2"/>
                </a:solidFill>
              </a:rPr>
              <a:t>i</a:t>
            </a:r>
            <a:r>
              <a:rPr lang="ro-RO" altLang="en-US" b="1" dirty="0">
                <a:solidFill>
                  <a:schemeClr val="accent2"/>
                </a:solidFill>
              </a:rPr>
              <a:t>i </a:t>
            </a:r>
            <a:r>
              <a:rPr lang="en-GB" altLang="en-US" b="1" dirty="0" err="1">
                <a:solidFill>
                  <a:schemeClr val="accent2"/>
                </a:solidFill>
              </a:rPr>
              <a:t>serviciilor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educa</a:t>
            </a:r>
            <a:r>
              <a:rPr lang="ro-RO" altLang="en-US" b="1" dirty="0">
                <a:solidFill>
                  <a:schemeClr val="accent2"/>
                </a:solidFill>
              </a:rPr>
              <a:t>ț</a:t>
            </a:r>
            <a:r>
              <a:rPr lang="en-GB" altLang="en-US" b="1" dirty="0" err="1">
                <a:solidFill>
                  <a:schemeClr val="accent2"/>
                </a:solidFill>
              </a:rPr>
              <a:t>ionale</a:t>
            </a:r>
            <a:r>
              <a:rPr lang="en-GB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>
                <a:solidFill>
                  <a:schemeClr val="accent2"/>
                </a:solidFill>
              </a:rPr>
              <a:t>desf</a:t>
            </a:r>
            <a:r>
              <a:rPr lang="ro-RO" altLang="en-US" b="1" dirty="0">
                <a:solidFill>
                  <a:schemeClr val="accent2"/>
                </a:solidFill>
              </a:rPr>
              <a:t>ăș</a:t>
            </a:r>
            <a:r>
              <a:rPr lang="en-GB" altLang="en-US" b="1" dirty="0">
                <a:solidFill>
                  <a:schemeClr val="accent2"/>
                </a:solidFill>
              </a:rPr>
              <a:t>urate </a:t>
            </a:r>
            <a:r>
              <a:rPr lang="en-GB" altLang="en-US" b="1" dirty="0" err="1">
                <a:solidFill>
                  <a:schemeClr val="accent2"/>
                </a:solidFill>
              </a:rPr>
              <a:t>în</a:t>
            </a:r>
            <a:r>
              <a:rPr lang="ro-RO" altLang="en-US" b="1" dirty="0">
                <a:solidFill>
                  <a:schemeClr val="accent2"/>
                </a:solidFill>
              </a:rPr>
              <a:t> </a:t>
            </a:r>
            <a:r>
              <a:rPr lang="en-GB" altLang="en-US" b="1" dirty="0" err="1" smtClean="0">
                <a:solidFill>
                  <a:schemeClr val="accent2"/>
                </a:solidFill>
              </a:rPr>
              <a:t>comunitate</a:t>
            </a:r>
            <a:endParaRPr lang="en-US" altLang="en-US" b="1" dirty="0">
              <a:solidFill>
                <a:schemeClr val="accent2"/>
              </a:solidFill>
            </a:endParaRPr>
          </a:p>
          <a:p>
            <a:endParaRPr lang="en-US" b="1" dirty="0">
              <a:solidFill>
                <a:schemeClr val="accent2"/>
              </a:solidFill>
            </a:endParaRPr>
          </a:p>
        </p:txBody>
      </p:sp>
      <p:pic>
        <p:nvPicPr>
          <p:cNvPr id="4" name="Imagine 6" descr="C:\Users\acdum\AppData\Local\Microsoft\Windows\INetCache\Content.Word\Comunicat de Presa fundal sigla gov mijlo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96"/>
          <a:stretch>
            <a:fillRect/>
          </a:stretch>
        </p:blipFill>
        <p:spPr bwMode="auto">
          <a:xfrm>
            <a:off x="244698" y="194231"/>
            <a:ext cx="7962900" cy="120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ogo WVRo_rgb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06704" y="443235"/>
            <a:ext cx="1691680" cy="7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80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r>
              <a:rPr lang="ro-RO" sz="2800" b="1" dirty="0">
                <a:solidFill>
                  <a:schemeClr val="accent2"/>
                </a:solidFill>
              </a:rPr>
              <a:t/>
            </a:r>
            <a:br>
              <a:rPr lang="ro-RO" sz="2800" b="1" dirty="0">
                <a:solidFill>
                  <a:schemeClr val="accent2"/>
                </a:solidFill>
              </a:rPr>
            </a:br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r>
              <a:rPr lang="ro-RO" sz="2800" b="1" dirty="0">
                <a:solidFill>
                  <a:schemeClr val="accent2"/>
                </a:solidFill>
              </a:rPr>
              <a:t/>
            </a:r>
            <a:br>
              <a:rPr lang="ro-RO" sz="2800" b="1" dirty="0">
                <a:solidFill>
                  <a:schemeClr val="accent2"/>
                </a:solidFill>
              </a:rPr>
            </a:br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r>
              <a:rPr lang="ro-RO" sz="2800" b="1" dirty="0">
                <a:solidFill>
                  <a:schemeClr val="accent2"/>
                </a:solidFill>
              </a:rPr>
              <a:t/>
            </a:r>
            <a:br>
              <a:rPr lang="ro-RO" sz="2800" b="1" dirty="0">
                <a:solidFill>
                  <a:schemeClr val="accent2"/>
                </a:solidFill>
              </a:rPr>
            </a:br>
            <a:r>
              <a:rPr lang="ro-RO" sz="2800" b="1" dirty="0" smtClean="0">
                <a:solidFill>
                  <a:schemeClr val="accent2"/>
                </a:solidFill>
              </a:rPr>
              <a:t>SCOPUL ȘI RELEVANȚA INTERVENȚIILOR</a:t>
            </a: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805" y="2933208"/>
            <a:ext cx="10515600" cy="4351338"/>
          </a:xfrm>
        </p:spPr>
        <p:txBody>
          <a:bodyPr>
            <a:normAutofit/>
          </a:bodyPr>
          <a:lstStyle/>
          <a:p>
            <a:r>
              <a:rPr lang="ro-RO" b="1" dirty="0" smtClean="0">
                <a:solidFill>
                  <a:schemeClr val="accent2"/>
                </a:solidFill>
              </a:rPr>
              <a:t>Prevenirea abandonului școlar</a:t>
            </a:r>
          </a:p>
          <a:p>
            <a:r>
              <a:rPr lang="ro-RO" b="1" dirty="0" smtClean="0">
                <a:solidFill>
                  <a:schemeClr val="accent2"/>
                </a:solidFill>
              </a:rPr>
              <a:t>Sprijinirea elevilor cu risc de părăsire timpurie a școlii</a:t>
            </a:r>
          </a:p>
          <a:p>
            <a:r>
              <a:rPr lang="ro-RO" b="1" dirty="0" smtClean="0">
                <a:solidFill>
                  <a:schemeClr val="accent2"/>
                </a:solidFill>
              </a:rPr>
              <a:t>Creșterea nivelului de educație</a:t>
            </a:r>
          </a:p>
          <a:p>
            <a:r>
              <a:rPr lang="ro-RO" b="1" dirty="0" smtClean="0">
                <a:solidFill>
                  <a:schemeClr val="accent2"/>
                </a:solidFill>
              </a:rPr>
              <a:t>Încurajarea participării active la viața comunității locale</a:t>
            </a:r>
          </a:p>
          <a:p>
            <a:endParaRPr lang="en-US" b="1" dirty="0">
              <a:solidFill>
                <a:schemeClr val="accent2"/>
              </a:solidFill>
            </a:endParaRPr>
          </a:p>
        </p:txBody>
      </p:sp>
      <p:pic>
        <p:nvPicPr>
          <p:cNvPr id="4" name="Imagine 6" descr="C:\Users\acdum\AppData\Local\Microsoft\Windows\INetCache\Content.Word\Comunicat de Presa fundal sigla gov mijlo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96"/>
          <a:stretch>
            <a:fillRect/>
          </a:stretch>
        </p:blipFill>
        <p:spPr bwMode="auto">
          <a:xfrm>
            <a:off x="244698" y="194231"/>
            <a:ext cx="7962900" cy="120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62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r>
              <a:rPr lang="ro-RO" sz="2800" b="1" dirty="0">
                <a:solidFill>
                  <a:schemeClr val="accent2"/>
                </a:solidFill>
              </a:rPr>
              <a:t/>
            </a:r>
            <a:br>
              <a:rPr lang="ro-RO" sz="2800" b="1" dirty="0">
                <a:solidFill>
                  <a:schemeClr val="accent2"/>
                </a:solidFill>
              </a:rPr>
            </a:br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r>
              <a:rPr lang="ro-RO" sz="2800" b="1" dirty="0">
                <a:solidFill>
                  <a:schemeClr val="accent2"/>
                </a:solidFill>
              </a:rPr>
              <a:t/>
            </a:r>
            <a:br>
              <a:rPr lang="ro-RO" sz="2800" b="1" dirty="0">
                <a:solidFill>
                  <a:schemeClr val="accent2"/>
                </a:solidFill>
              </a:rPr>
            </a:br>
            <a:r>
              <a:rPr lang="ro-RO" sz="2800" b="1" dirty="0" smtClean="0">
                <a:solidFill>
                  <a:schemeClr val="accent2"/>
                </a:solidFill>
              </a:rPr>
              <a:t/>
            </a:r>
            <a:br>
              <a:rPr lang="ro-RO" sz="2800" b="1" dirty="0" smtClean="0">
                <a:solidFill>
                  <a:schemeClr val="accent2"/>
                </a:solidFill>
              </a:rPr>
            </a:br>
            <a:endParaRPr lang="en-US" sz="2800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652" y="1404064"/>
            <a:ext cx="10515600" cy="4777795"/>
          </a:xfrm>
        </p:spPr>
        <p:txBody>
          <a:bodyPr>
            <a:normAutofit/>
          </a:bodyPr>
          <a:lstStyle/>
          <a:p>
            <a:r>
              <a:rPr lang="ro-RO" sz="2600" dirty="0" smtClean="0">
                <a:solidFill>
                  <a:schemeClr val="accent2"/>
                </a:solidFill>
              </a:rPr>
              <a:t>Proiecte </a:t>
            </a:r>
            <a:r>
              <a:rPr lang="ro-RO" sz="2600" dirty="0">
                <a:solidFill>
                  <a:schemeClr val="accent2"/>
                </a:solidFill>
              </a:rPr>
              <a:t>de educație remedială - învățăm să scriem, citim și socotim – educație remedială de la </a:t>
            </a:r>
            <a:r>
              <a:rPr lang="ro-RO" sz="2600" i="1" dirty="0">
                <a:solidFill>
                  <a:schemeClr val="accent2"/>
                </a:solidFill>
              </a:rPr>
              <a:t>egal la </a:t>
            </a:r>
            <a:r>
              <a:rPr lang="ro-RO" sz="2600" i="1" dirty="0" smtClean="0">
                <a:solidFill>
                  <a:schemeClr val="accent2"/>
                </a:solidFill>
              </a:rPr>
              <a:t>egal</a:t>
            </a:r>
            <a:endParaRPr lang="ro-RO" sz="2600" dirty="0">
              <a:solidFill>
                <a:schemeClr val="accent2"/>
              </a:solidFill>
            </a:endParaRPr>
          </a:p>
          <a:p>
            <a:r>
              <a:rPr lang="ro-RO" sz="2600" dirty="0">
                <a:solidFill>
                  <a:schemeClr val="accent2"/>
                </a:solidFill>
              </a:rPr>
              <a:t>Proiecte tip </a:t>
            </a:r>
            <a:r>
              <a:rPr lang="ro-RO" sz="2600" i="1" dirty="0">
                <a:solidFill>
                  <a:schemeClr val="accent2"/>
                </a:solidFill>
              </a:rPr>
              <a:t>Școala după Școală </a:t>
            </a:r>
            <a:r>
              <a:rPr lang="ro-RO" sz="2600" dirty="0">
                <a:solidFill>
                  <a:schemeClr val="accent2"/>
                </a:solidFill>
              </a:rPr>
              <a:t>- </a:t>
            </a:r>
            <a:r>
              <a:rPr lang="ro-RO" sz="2600" i="1" dirty="0">
                <a:solidFill>
                  <a:schemeClr val="accent2"/>
                </a:solidFill>
              </a:rPr>
              <a:t>Pâine și mâine</a:t>
            </a:r>
            <a:r>
              <a:rPr lang="ro-RO" sz="2600" dirty="0">
                <a:solidFill>
                  <a:schemeClr val="accent2"/>
                </a:solidFill>
              </a:rPr>
              <a:t> - în parteneriat cu școlile și </a:t>
            </a:r>
            <a:r>
              <a:rPr lang="ro-RO" sz="2600" dirty="0" smtClean="0">
                <a:solidFill>
                  <a:schemeClr val="accent2"/>
                </a:solidFill>
              </a:rPr>
              <a:t>ISJ</a:t>
            </a:r>
            <a:endParaRPr lang="ro-RO" sz="2600" dirty="0">
              <a:solidFill>
                <a:schemeClr val="accent2"/>
              </a:solidFill>
            </a:endParaRPr>
          </a:p>
          <a:p>
            <a:r>
              <a:rPr lang="ro-RO" sz="2600" dirty="0">
                <a:solidFill>
                  <a:schemeClr val="accent2"/>
                </a:solidFill>
              </a:rPr>
              <a:t> Centre Educaționale pentru copii și tineri (Alege </a:t>
            </a:r>
            <a:r>
              <a:rPr lang="ro-RO" sz="2600" dirty="0" smtClean="0">
                <a:solidFill>
                  <a:schemeClr val="accent2"/>
                </a:solidFill>
              </a:rPr>
              <a:t>Școala)</a:t>
            </a:r>
            <a:endParaRPr lang="ro-RO" sz="2600" dirty="0">
              <a:solidFill>
                <a:schemeClr val="accent2"/>
              </a:solidFill>
            </a:endParaRPr>
          </a:p>
          <a:p>
            <a:r>
              <a:rPr lang="ro-RO" sz="2600" dirty="0">
                <a:solidFill>
                  <a:schemeClr val="accent2"/>
                </a:solidFill>
              </a:rPr>
              <a:t> Proiecte de educație non-formală pentru construirea abilităților de </a:t>
            </a:r>
            <a:r>
              <a:rPr lang="ro-RO" sz="2600" dirty="0" smtClean="0">
                <a:solidFill>
                  <a:schemeClr val="accent2"/>
                </a:solidFill>
              </a:rPr>
              <a:t>viață</a:t>
            </a:r>
            <a:endParaRPr lang="en-US" sz="2600" dirty="0" smtClean="0">
              <a:solidFill>
                <a:schemeClr val="accent2"/>
              </a:solidFill>
            </a:endParaRPr>
          </a:p>
          <a:p>
            <a:r>
              <a:rPr lang="it-IT" sz="2400" dirty="0">
                <a:solidFill>
                  <a:schemeClr val="accent2"/>
                </a:solidFill>
              </a:rPr>
              <a:t>Programe de motivare</a:t>
            </a:r>
            <a:r>
              <a:rPr lang="ro-RO" sz="2400" dirty="0">
                <a:solidFill>
                  <a:schemeClr val="accent2"/>
                </a:solidFill>
              </a:rPr>
              <a:t> și formare</a:t>
            </a:r>
            <a:r>
              <a:rPr lang="it-IT" sz="2400" dirty="0">
                <a:solidFill>
                  <a:schemeClr val="accent2"/>
                </a:solidFill>
              </a:rPr>
              <a:t> a profesorilor din mediul </a:t>
            </a:r>
            <a:r>
              <a:rPr lang="it-IT" sz="2400" dirty="0" smtClean="0">
                <a:solidFill>
                  <a:schemeClr val="accent2"/>
                </a:solidFill>
              </a:rPr>
              <a:t>rural</a:t>
            </a:r>
            <a:endParaRPr lang="ro-RO" sz="2400" dirty="0">
              <a:solidFill>
                <a:schemeClr val="accent2"/>
              </a:solidFill>
            </a:endParaRPr>
          </a:p>
          <a:p>
            <a:r>
              <a:rPr lang="ro-RO" sz="2400" dirty="0">
                <a:solidFill>
                  <a:schemeClr val="accent2"/>
                </a:solidFill>
              </a:rPr>
              <a:t> </a:t>
            </a:r>
            <a:r>
              <a:rPr lang="en-US" sz="2400" dirty="0" err="1" smtClean="0">
                <a:solidFill>
                  <a:schemeClr val="accent2"/>
                </a:solidFill>
              </a:rPr>
              <a:t>Furnizarea</a:t>
            </a:r>
            <a:r>
              <a:rPr lang="en-US" sz="2400" dirty="0" smtClean="0">
                <a:solidFill>
                  <a:schemeClr val="accent2"/>
                </a:solidFill>
              </a:rPr>
              <a:t> de </a:t>
            </a:r>
            <a:r>
              <a:rPr lang="en-US" sz="2400" dirty="0">
                <a:solidFill>
                  <a:schemeClr val="accent2"/>
                </a:solidFill>
              </a:rPr>
              <a:t>r</a:t>
            </a:r>
            <a:r>
              <a:rPr lang="it-IT" sz="2400" dirty="0" smtClean="0">
                <a:solidFill>
                  <a:schemeClr val="accent2"/>
                </a:solidFill>
              </a:rPr>
              <a:t>esurse </a:t>
            </a:r>
            <a:r>
              <a:rPr lang="it-IT" sz="2400" dirty="0">
                <a:solidFill>
                  <a:schemeClr val="accent2"/>
                </a:solidFill>
              </a:rPr>
              <a:t>educa</a:t>
            </a:r>
            <a:r>
              <a:rPr lang="ro-RO" sz="2400" dirty="0">
                <a:solidFill>
                  <a:schemeClr val="accent2"/>
                </a:solidFill>
              </a:rPr>
              <a:t>ţ</a:t>
            </a:r>
            <a:r>
              <a:rPr lang="it-IT" sz="2400" dirty="0">
                <a:solidFill>
                  <a:schemeClr val="accent2"/>
                </a:solidFill>
              </a:rPr>
              <a:t>ionale</a:t>
            </a:r>
            <a:r>
              <a:rPr lang="ro-RO" sz="2400" dirty="0">
                <a:solidFill>
                  <a:schemeClr val="accent2"/>
                </a:solidFill>
              </a:rPr>
              <a:t> </a:t>
            </a:r>
            <a:r>
              <a:rPr lang="it-IT" sz="2400" dirty="0">
                <a:solidFill>
                  <a:schemeClr val="accent2"/>
                </a:solidFill>
              </a:rPr>
              <a:t>pentru desf</a:t>
            </a:r>
            <a:r>
              <a:rPr lang="ro-RO" sz="2400" dirty="0">
                <a:solidFill>
                  <a:schemeClr val="accent2"/>
                </a:solidFill>
              </a:rPr>
              <a:t>ăş</a:t>
            </a:r>
            <a:r>
              <a:rPr lang="it-IT" sz="2400" dirty="0">
                <a:solidFill>
                  <a:schemeClr val="accent2"/>
                </a:solidFill>
              </a:rPr>
              <a:t>urarea </a:t>
            </a:r>
            <a:r>
              <a:rPr lang="ro-RO" sz="2400" dirty="0">
                <a:solidFill>
                  <a:schemeClr val="accent2"/>
                </a:solidFill>
              </a:rPr>
              <a:t>activităților didactice și de educație </a:t>
            </a:r>
            <a:r>
              <a:rPr lang="ro-RO" sz="2400" dirty="0" smtClean="0">
                <a:solidFill>
                  <a:schemeClr val="accent2"/>
                </a:solidFill>
              </a:rPr>
              <a:t>non-formală</a:t>
            </a:r>
            <a:endParaRPr lang="ro-RO" sz="2400" dirty="0">
              <a:solidFill>
                <a:schemeClr val="accent2"/>
              </a:solidFill>
            </a:endParaRPr>
          </a:p>
          <a:p>
            <a:r>
              <a:rPr lang="ro-RO" sz="2400" dirty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</a:rPr>
              <a:t>“</a:t>
            </a:r>
            <a:r>
              <a:rPr lang="ro-RO" sz="2400" dirty="0">
                <a:solidFill>
                  <a:schemeClr val="accent2"/>
                </a:solidFill>
              </a:rPr>
              <a:t>Școala Părinților” - părinți implicați în educația </a:t>
            </a:r>
            <a:r>
              <a:rPr lang="ro-RO" sz="2400" dirty="0" smtClean="0">
                <a:solidFill>
                  <a:schemeClr val="accent2"/>
                </a:solidFill>
              </a:rPr>
              <a:t>copiilor</a:t>
            </a:r>
            <a:endParaRPr lang="ro-RO" sz="2400" dirty="0">
              <a:solidFill>
                <a:schemeClr val="accent2"/>
              </a:solidFill>
            </a:endParaRPr>
          </a:p>
          <a:p>
            <a:endParaRPr lang="ro-RO" sz="2600" dirty="0">
              <a:solidFill>
                <a:schemeClr val="accent2"/>
              </a:solidFill>
            </a:endParaRPr>
          </a:p>
          <a:p>
            <a:endParaRPr lang="en-US" b="1" dirty="0">
              <a:solidFill>
                <a:schemeClr val="accent2"/>
              </a:solidFill>
            </a:endParaRPr>
          </a:p>
        </p:txBody>
      </p:sp>
      <p:pic>
        <p:nvPicPr>
          <p:cNvPr id="4" name="Imagine 6" descr="C:\Users\acdum\AppData\Local\Microsoft\Windows\INetCache\Content.Word\Comunicat de Presa fundal sigla gov mijlo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96"/>
          <a:stretch>
            <a:fillRect/>
          </a:stretch>
        </p:blipFill>
        <p:spPr bwMode="auto">
          <a:xfrm>
            <a:off x="244698" y="194231"/>
            <a:ext cx="7962900" cy="120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146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SC0073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84" y="1768819"/>
            <a:ext cx="36576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D:\Foto mat\DSC099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187" y="4914899"/>
            <a:ext cx="1992313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C:\Users\olivi\Desktop\activitati-saptamanale-proiect-alege-scoala-o-sansa-pentru-viitor-11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10125"/>
            <a:ext cx="29718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E:\seria 3\DSCN483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567" y="1768819"/>
            <a:ext cx="3427413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IMG_20190228_11132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100" y="2353020"/>
            <a:ext cx="2438400" cy="198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060" y="4480034"/>
            <a:ext cx="268446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Imagine 6" descr="C:\Users\acdum\AppData\Local\Microsoft\Windows\INetCache\Content.Word\Comunicat de Presa fundal sigla gov mijloc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496"/>
          <a:stretch>
            <a:fillRect/>
          </a:stretch>
        </p:blipFill>
        <p:spPr bwMode="auto">
          <a:xfrm>
            <a:off x="0" y="142717"/>
            <a:ext cx="7962900" cy="1209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logo WVRo_rgb.t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632451" y="391721"/>
            <a:ext cx="1691680" cy="7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48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515</Words>
  <Application>Microsoft Office PowerPoint</Application>
  <PresentationFormat>Custom</PresentationFormat>
  <Paragraphs>61</Paragraphs>
  <Slides>12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      Proiecte implementate de  Fundația World Vision România și finanțate prin POCU (2014-2020) Axa 6 - Competențe în educație</vt:lpstr>
      <vt:lpstr>PowerPoint Presentation</vt:lpstr>
      <vt:lpstr>        PROIECTE ÎN IMPLEMENTARE</vt:lpstr>
      <vt:lpstr>PowerPoint Presentation</vt:lpstr>
      <vt:lpstr>PowerPoint Presentation</vt:lpstr>
      <vt:lpstr>     ARII DE INTERVENȚIE</vt:lpstr>
      <vt:lpstr>        SCOPUL ȘI RELEVANȚA INTERVENȚIILOR</vt:lpstr>
      <vt:lpstr>   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Made in rural</dc:title>
  <dc:creator>Balanel</dc:creator>
  <cp:lastModifiedBy>Simona Corbeanu</cp:lastModifiedBy>
  <cp:revision>106</cp:revision>
  <dcterms:created xsi:type="dcterms:W3CDTF">2014-05-07T08:12:20Z</dcterms:created>
  <dcterms:modified xsi:type="dcterms:W3CDTF">2019-10-24T06:07:01Z</dcterms:modified>
</cp:coreProperties>
</file>