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handoutMasterIdLst>
    <p:handoutMasterId r:id="rId15"/>
  </p:handoutMasterIdLst>
  <p:sldIdLst>
    <p:sldId id="256" r:id="rId2"/>
    <p:sldId id="270" r:id="rId3"/>
    <p:sldId id="271" r:id="rId4"/>
    <p:sldId id="276" r:id="rId5"/>
    <p:sldId id="280" r:id="rId6"/>
    <p:sldId id="272" r:id="rId7"/>
    <p:sldId id="273" r:id="rId8"/>
    <p:sldId id="277" r:id="rId9"/>
    <p:sldId id="279" r:id="rId10"/>
    <p:sldId id="278" r:id="rId11"/>
    <p:sldId id="274" r:id="rId12"/>
    <p:sldId id="275" r:id="rId13"/>
    <p:sldId id="281" r:id="rId14"/>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24" y="-22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GB"/>
          </a:p>
        </p:txBody>
      </p:sp>
      <p:sp>
        <p:nvSpPr>
          <p:cNvPr id="3" name="Substituent dată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2CB043D1-67F5-4850-A064-1CDC96EB3C53}" type="datetimeFigureOut">
              <a:rPr lang="en-GB" smtClean="0"/>
              <a:pPr/>
              <a:t>23/10/2019</a:t>
            </a:fld>
            <a:endParaRPr lang="en-GB"/>
          </a:p>
        </p:txBody>
      </p:sp>
      <p:sp>
        <p:nvSpPr>
          <p:cNvPr id="4" name="Substituent subsol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GB"/>
          </a:p>
        </p:txBody>
      </p:sp>
      <p:sp>
        <p:nvSpPr>
          <p:cNvPr id="5" name="Substituent număr diapozitiv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9AFE7FBF-7212-4A43-B1FA-FB81DF03BCAA}" type="slidenum">
              <a:rPr lang="en-GB" smtClean="0"/>
              <a:pPr/>
              <a:t>‹#›</a:t>
            </a:fld>
            <a:endParaRPr lang="en-GB"/>
          </a:p>
        </p:txBody>
      </p:sp>
    </p:spTree>
    <p:extLst>
      <p:ext uri="{BB962C8B-B14F-4D97-AF65-F5344CB8AC3E}">
        <p14:creationId xmlns="" xmlns:p14="http://schemas.microsoft.com/office/powerpoint/2010/main" val="37078278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685800" y="2130425"/>
            <a:ext cx="7772400" cy="1470025"/>
          </a:xfrm>
        </p:spPr>
        <p:txBody>
          <a:bodyPr/>
          <a:lstStyle/>
          <a:p>
            <a:r>
              <a:rPr lang="ro-RO" smtClean="0"/>
              <a:t>Faceți clic pentru a edita stilul de titlu Coordonator</a:t>
            </a:r>
            <a:endParaRPr lang="en-GB"/>
          </a:p>
        </p:txBody>
      </p:sp>
      <p:sp>
        <p:nvSpPr>
          <p:cNvPr id="3" name="Subtitlu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Faceți clic pentru editarea stilului de subtitlu al coordonatorului</a:t>
            </a:r>
            <a:endParaRPr lang="en-GB"/>
          </a:p>
        </p:txBody>
      </p:sp>
      <p:sp>
        <p:nvSpPr>
          <p:cNvPr id="4" name="Substituent dată 3"/>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text vertical 2"/>
          <p:cNvSpPr>
            <a:spLocks noGrp="1"/>
          </p:cNvSpPr>
          <p:nvPr>
            <p:ph type="body" orient="vert" idx="1"/>
          </p:nvPr>
        </p:nvSpPr>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dată 3"/>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0" y="274638"/>
            <a:ext cx="2057400" cy="5851525"/>
          </a:xfrm>
        </p:spPr>
        <p:txBody>
          <a:bodyPr vert="eaVert"/>
          <a:lstStyle/>
          <a:p>
            <a:r>
              <a:rPr lang="ro-RO" smtClean="0"/>
              <a:t>Faceți clic pentru a edita stilul de titlu Coordonator</a:t>
            </a:r>
            <a:endParaRPr lang="en-GB"/>
          </a:p>
        </p:txBody>
      </p:sp>
      <p:sp>
        <p:nvSpPr>
          <p:cNvPr id="3" name="Substituent text vertical 2"/>
          <p:cNvSpPr>
            <a:spLocks noGrp="1"/>
          </p:cNvSpPr>
          <p:nvPr>
            <p:ph type="body" orient="vert" idx="1"/>
          </p:nvPr>
        </p:nvSpPr>
        <p:spPr>
          <a:xfrm>
            <a:off x="457200" y="274638"/>
            <a:ext cx="6019800" cy="5851525"/>
          </a:xfrm>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dată 3"/>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conținut 2"/>
          <p:cNvSpPr>
            <a:spLocks noGrp="1"/>
          </p:cNvSpPr>
          <p:nvPr>
            <p:ph idx="1"/>
          </p:nvPr>
        </p:nvSpPr>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dată 3"/>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722313" y="4406900"/>
            <a:ext cx="7772400" cy="1362075"/>
          </a:xfrm>
        </p:spPr>
        <p:txBody>
          <a:bodyPr anchor="t"/>
          <a:lstStyle>
            <a:lvl1pPr algn="l">
              <a:defRPr sz="4000" b="1" cap="all"/>
            </a:lvl1pPr>
          </a:lstStyle>
          <a:p>
            <a:r>
              <a:rPr lang="ro-RO" smtClean="0"/>
              <a:t>Faceți clic pentru a edita stilul de titlu Coordonator</a:t>
            </a:r>
            <a:endParaRPr lang="en-GB"/>
          </a:p>
        </p:txBody>
      </p:sp>
      <p:sp>
        <p:nvSpPr>
          <p:cNvPr id="3" name="Substituent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Faceți clic pentru a edita stilurile de text Coordonator</a:t>
            </a:r>
          </a:p>
        </p:txBody>
      </p:sp>
      <p:sp>
        <p:nvSpPr>
          <p:cNvPr id="4" name="Substituent dată 3"/>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conținut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conținut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5" name="Substituent dată 4"/>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a:lvl1pPr>
          </a:lstStyle>
          <a:p>
            <a:r>
              <a:rPr lang="ro-RO" smtClean="0"/>
              <a:t>Faceți clic pentru a edita stilul de titlu Coordonator</a:t>
            </a:r>
            <a:endParaRPr lang="en-GB"/>
          </a:p>
        </p:txBody>
      </p:sp>
      <p:sp>
        <p:nvSpPr>
          <p:cNvPr id="3" name="Substituent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4" name="Substituent conținut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5" name="Substituent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6" name="Substituent conținut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7" name="Substituent dată 6"/>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8" name="Substituent subsol 7"/>
          <p:cNvSpPr>
            <a:spLocks noGrp="1"/>
          </p:cNvSpPr>
          <p:nvPr>
            <p:ph type="ftr" sz="quarter" idx="11"/>
          </p:nvPr>
        </p:nvSpPr>
        <p:spPr/>
        <p:txBody>
          <a:bodyPr/>
          <a:lstStyle/>
          <a:p>
            <a:endParaRPr lang="en-US"/>
          </a:p>
        </p:txBody>
      </p:sp>
      <p:sp>
        <p:nvSpPr>
          <p:cNvPr id="9" name="Substituent număr diapozitiv 8"/>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GB"/>
          </a:p>
        </p:txBody>
      </p:sp>
      <p:sp>
        <p:nvSpPr>
          <p:cNvPr id="3" name="Substituent dată 2"/>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4" name="Substituent subsol 3"/>
          <p:cNvSpPr>
            <a:spLocks noGrp="1"/>
          </p:cNvSpPr>
          <p:nvPr>
            <p:ph type="ftr" sz="quarter" idx="11"/>
          </p:nvPr>
        </p:nvSpPr>
        <p:spPr/>
        <p:txBody>
          <a:bodyPr/>
          <a:lstStyle/>
          <a:p>
            <a:endParaRPr lang="en-US"/>
          </a:p>
        </p:txBody>
      </p:sp>
      <p:sp>
        <p:nvSpPr>
          <p:cNvPr id="5" name="Substituent număr diapozitiv 4"/>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3" name="Substituent subsol 2"/>
          <p:cNvSpPr>
            <a:spLocks noGrp="1"/>
          </p:cNvSpPr>
          <p:nvPr>
            <p:ph type="ftr" sz="quarter" idx="11"/>
          </p:nvPr>
        </p:nvSpPr>
        <p:spPr/>
        <p:txBody>
          <a:bodyPr/>
          <a:lstStyle/>
          <a:p>
            <a:endParaRPr lang="en-US"/>
          </a:p>
        </p:txBody>
      </p:sp>
      <p:sp>
        <p:nvSpPr>
          <p:cNvPr id="4" name="Substituent număr diapozitiv 3"/>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0" y="273050"/>
            <a:ext cx="3008313" cy="1162050"/>
          </a:xfrm>
        </p:spPr>
        <p:txBody>
          <a:bodyPr anchor="b"/>
          <a:lstStyle>
            <a:lvl1pPr algn="l">
              <a:defRPr sz="2000" b="1"/>
            </a:lvl1pPr>
          </a:lstStyle>
          <a:p>
            <a:r>
              <a:rPr lang="ro-RO" smtClean="0"/>
              <a:t>Faceți clic pentru a edita stilul de titlu Coordonator</a:t>
            </a:r>
            <a:endParaRPr lang="en-GB"/>
          </a:p>
        </p:txBody>
      </p:sp>
      <p:sp>
        <p:nvSpPr>
          <p:cNvPr id="3" name="Substituent conținut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792288" y="4800600"/>
            <a:ext cx="5486400" cy="566738"/>
          </a:xfrm>
        </p:spPr>
        <p:txBody>
          <a:bodyPr anchor="b"/>
          <a:lstStyle>
            <a:lvl1pPr algn="l">
              <a:defRPr sz="2000" b="1"/>
            </a:lvl1pPr>
          </a:lstStyle>
          <a:p>
            <a:r>
              <a:rPr lang="ro-RO" smtClean="0"/>
              <a:t>Faceți clic pentru a edita stilul de titlu Coordonator</a:t>
            </a:r>
            <a:endParaRPr lang="en-GB"/>
          </a:p>
        </p:txBody>
      </p:sp>
      <p:sp>
        <p:nvSpPr>
          <p:cNvPr id="3" name="Substituent i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ubstituent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69E7B2AD-34D6-4093-8772-DC8079B6D005}" type="datetimeFigureOut">
              <a:rPr lang="en-US" smtClean="0"/>
              <a:pPr/>
              <a:t>10/23/2019</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o-RO" smtClean="0"/>
              <a:t>Faceți clic pentru a edita stilul de titlu Coordonator</a:t>
            </a:r>
            <a:endParaRPr lang="en-GB"/>
          </a:p>
        </p:txBody>
      </p:sp>
      <p:sp>
        <p:nvSpPr>
          <p:cNvPr id="3" name="Substituent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GB"/>
          </a:p>
        </p:txBody>
      </p:sp>
      <p:sp>
        <p:nvSpPr>
          <p:cNvPr id="4" name="Substituent dată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7B2AD-34D6-4093-8772-DC8079B6D005}" type="datetimeFigureOut">
              <a:rPr lang="en-US" smtClean="0"/>
              <a:pPr/>
              <a:t>10/23/2019</a:t>
            </a:fld>
            <a:endParaRPr lang="en-US"/>
          </a:p>
        </p:txBody>
      </p:sp>
      <p:sp>
        <p:nvSpPr>
          <p:cNvPr id="5" name="Substituent subsol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23D44-A265-4C35-B3D9-34A1C005FE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http://www.bezdead.ro/wp-content/uploads/2013/06/Untitled1.jpg" TargetMode="External"/><Relationship Id="rId3" Type="http://schemas.openxmlformats.org/officeDocument/2006/relationships/image" Target="../media/image2.jpeg"/><Relationship Id="rId7" Type="http://schemas.openxmlformats.org/officeDocument/2006/relationships/hyperlink" Target="http://www.google.ro/url?sa=i&amp;rct=j&amp;q=&amp;esrc=s&amp;source=images&amp;cd=&amp;cad=rja&amp;uact=8&amp;ved=0ahUKEwibnabcyZPVAhXpQJoKHQ2qD1sQjRwIBw&amp;url=http://www.toutenkamion.com/en/mobile-units-manufacturer.html&amp;psig=AFQjCNH-f8jEpXB4qULHDSdX6PdmvZ21NA&amp;ust=1500492847517992" TargetMode="External"/><Relationship Id="rId12"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www.google.ro/url?sa=i&amp;rct=j&amp;q=&amp;esrc=s&amp;source=images&amp;cd=&amp;cad=rja&amp;uact=8&amp;ved=0ahUKEwj179bnxJPVAhVGCZoKHfXGC2AQjRwIBw&amp;url=http://www.bezdead.ro/servicii/lucrari-de-prestari-servicii/&amp;psig=AFQjCNEfVLWQX3jW6Uw8YDllXTiTFkPIDQ&amp;ust=1500491546748729" TargetMode="External"/><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http://www.toutenkamion.com/tl_files/ttk/photos/products/2015/page%20d%27accueil%20realisations/63540-commandpost-semitrailerextensionsfront.jpg" TargetMode="Externa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ro/url?sa=i&amp;rct=j&amp;q=&amp;esrc=s&amp;source=images&amp;cd=&amp;cad=rja&amp;uact=8&amp;ved=0ahUKEwifmYHgy5PVAhWGbZoKHdbdB3wQjRwIBw&amp;url=https://en.wikipedia.org/wiki/Fire_Fighter_II&amp;psig=AFQjCNHCVEWmSi0MrTV1AHiiFxfAiewbmQ&amp;ust=1500493377052010" TargetMode="External"/><Relationship Id="rId1" Type="http://schemas.openxmlformats.org/officeDocument/2006/relationships/slideLayout" Target="../slideLayouts/slideLayout2.xml"/><Relationship Id="rId6" Type="http://schemas.openxmlformats.org/officeDocument/2006/relationships/image" Target="http://c7.alamy.com/zooms/205ebafbc3224bcabc7e60d542e87092/firefighter-boat-bonn-g0dyj7.jpg" TargetMode="External"/><Relationship Id="rId5" Type="http://schemas.openxmlformats.org/officeDocument/2006/relationships/image" Target="../media/image12.jpeg"/><Relationship Id="rId4" Type="http://schemas.openxmlformats.org/officeDocument/2006/relationships/image" Target="https://upload.wikimedia.org/wikipedia/commons/thumb/d/d7/Fire_fighter_2.jpg/1200px-Fire_fighter_2.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1"/>
          <p:cNvSpPr txBox="1">
            <a:spLocks/>
          </p:cNvSpPr>
          <p:nvPr/>
        </p:nvSpPr>
        <p:spPr>
          <a:xfrm>
            <a:off x="544016" y="5192717"/>
            <a:ext cx="7772400" cy="936104"/>
          </a:xfrm>
          <a:prstGeom prst="rect">
            <a:avLst/>
          </a:prstGeom>
        </p:spPr>
        <p:txBody>
          <a:bodyPr vert="horz" lIns="91440" tIns="45720" rIns="91440" bIns="45720" rtlCol="0" anchor="ctr">
            <a:noAutofit/>
          </a:bodyPr>
          <a:lstStyle/>
          <a:p>
            <a:pPr algn="ctr">
              <a:spcBef>
                <a:spcPct val="0"/>
              </a:spcBef>
              <a:defRPr/>
            </a:pPr>
            <a:r>
              <a:rPr lang="vi-VN" sz="2400" b="1" i="1" dirty="0" smtClean="0"/>
              <a:t>	</a:t>
            </a:r>
            <a:r>
              <a:rPr lang="ro-RO" sz="2400" b="1" dirty="0" smtClean="0">
                <a:latin typeface="+mj-lt"/>
                <a:ea typeface="+mj-ea"/>
                <a:cs typeface="+mj-cs"/>
              </a:rPr>
              <a:t>Inspectoratul General pentru Situații de Urgență</a:t>
            </a:r>
          </a:p>
        </p:txBody>
      </p:sp>
      <p:pic>
        <p:nvPicPr>
          <p:cNvPr id="7" name="Imagine 6" descr="guvern.JPG"/>
          <p:cNvPicPr>
            <a:picLocks noChangeAspect="1"/>
          </p:cNvPicPr>
          <p:nvPr/>
        </p:nvPicPr>
        <p:blipFill>
          <a:blip r:embed="rId2" cstate="print"/>
          <a:stretch>
            <a:fillRect/>
          </a:stretch>
        </p:blipFill>
        <p:spPr>
          <a:xfrm>
            <a:off x="4355976" y="404664"/>
            <a:ext cx="941625" cy="914400"/>
          </a:xfrm>
          <a:prstGeom prst="rect">
            <a:avLst/>
          </a:prstGeom>
        </p:spPr>
      </p:pic>
      <p:pic>
        <p:nvPicPr>
          <p:cNvPr id="8" name="Imagine 7" descr="IS.JPG"/>
          <p:cNvPicPr>
            <a:picLocks noChangeAspect="1"/>
          </p:cNvPicPr>
          <p:nvPr/>
        </p:nvPicPr>
        <p:blipFill>
          <a:blip r:embed="rId3" cstate="print"/>
          <a:stretch>
            <a:fillRect/>
          </a:stretch>
        </p:blipFill>
        <p:spPr>
          <a:xfrm>
            <a:off x="7596336" y="476672"/>
            <a:ext cx="873435" cy="914400"/>
          </a:xfrm>
          <a:prstGeom prst="rect">
            <a:avLst/>
          </a:prstGeom>
        </p:spPr>
      </p:pic>
      <p:pic>
        <p:nvPicPr>
          <p:cNvPr id="9" name="Imagine 8" descr="ue.JPG"/>
          <p:cNvPicPr>
            <a:picLocks noChangeAspect="1"/>
          </p:cNvPicPr>
          <p:nvPr/>
        </p:nvPicPr>
        <p:blipFill>
          <a:blip r:embed="rId4" cstate="print"/>
          <a:stretch>
            <a:fillRect/>
          </a:stretch>
        </p:blipFill>
        <p:spPr>
          <a:xfrm>
            <a:off x="1115615" y="476672"/>
            <a:ext cx="1176779" cy="914400"/>
          </a:xfrm>
          <a:prstGeom prst="rect">
            <a:avLst/>
          </a:prstGeom>
        </p:spPr>
      </p:pic>
      <p:sp>
        <p:nvSpPr>
          <p:cNvPr id="11" name="Dreptunghi 10"/>
          <p:cNvSpPr/>
          <p:nvPr/>
        </p:nvSpPr>
        <p:spPr>
          <a:xfrm>
            <a:off x="1187624" y="1700808"/>
            <a:ext cx="7272808" cy="1938992"/>
          </a:xfrm>
          <a:prstGeom prst="rect">
            <a:avLst/>
          </a:prstGeom>
        </p:spPr>
        <p:txBody>
          <a:bodyPr wrap="square">
            <a:spAutoFit/>
          </a:bodyPr>
          <a:lstStyle/>
          <a:p>
            <a:pPr algn="ctr"/>
            <a:r>
              <a:rPr lang="vi-VN" sz="3200" dirty="0" smtClean="0"/>
              <a:t> </a:t>
            </a:r>
            <a:endParaRPr lang="ro-RO" sz="3200" dirty="0" smtClean="0"/>
          </a:p>
          <a:p>
            <a:pPr algn="ctr"/>
            <a:r>
              <a:rPr lang="vi-VN" sz="2400" b="1" dirty="0" smtClean="0"/>
              <a:t>Proiecte europene cu impact în viața noastră </a:t>
            </a:r>
          </a:p>
          <a:p>
            <a:pPr algn="ctr"/>
            <a:endParaRPr lang="ro-RO" sz="3200" dirty="0" smtClean="0"/>
          </a:p>
          <a:p>
            <a:pPr algn="ctr"/>
            <a:endParaRPr lang="ro-RO" sz="3200" dirty="0" smtClean="0"/>
          </a:p>
        </p:txBody>
      </p:sp>
      <p:sp>
        <p:nvSpPr>
          <p:cNvPr id="12" name="Dreptunghi 11"/>
          <p:cNvSpPr/>
          <p:nvPr/>
        </p:nvSpPr>
        <p:spPr>
          <a:xfrm>
            <a:off x="3535409" y="6090592"/>
            <a:ext cx="2582758" cy="369332"/>
          </a:xfrm>
          <a:prstGeom prst="rect">
            <a:avLst/>
          </a:prstGeom>
        </p:spPr>
        <p:txBody>
          <a:bodyPr wrap="none">
            <a:spAutoFit/>
          </a:bodyPr>
          <a:lstStyle/>
          <a:p>
            <a:pPr algn="ctr"/>
            <a:r>
              <a:rPr lang="vi-VN" dirty="0" smtClean="0"/>
              <a:t>Joi, 24 octombrie 2019 </a:t>
            </a:r>
          </a:p>
        </p:txBody>
      </p:sp>
      <p:pic>
        <p:nvPicPr>
          <p:cNvPr id="1026" name="Imagine 2" descr="\\10.6.0.63\pentru toate structurile igsu\INSEMN HERALDIC IGSU 2017\Insemn heraldic IGSU 2017 color.tif"/>
          <p:cNvPicPr>
            <a:picLocks noChangeAspect="1" noChangeArrowheads="1"/>
          </p:cNvPicPr>
          <p:nvPr/>
        </p:nvPicPr>
        <p:blipFill>
          <a:blip r:embed="rId5" cstate="print"/>
          <a:srcRect/>
          <a:stretch>
            <a:fillRect/>
          </a:stretch>
        </p:blipFill>
        <p:spPr bwMode="auto">
          <a:xfrm>
            <a:off x="4139952" y="3284984"/>
            <a:ext cx="970808"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67544" y="1844824"/>
            <a:ext cx="8229600" cy="1224136"/>
          </a:xfrm>
        </p:spPr>
        <p:txBody>
          <a:bodyPr>
            <a:normAutofit/>
          </a:bodyPr>
          <a:lstStyle/>
          <a:p>
            <a:pPr lvl="0"/>
            <a:r>
              <a:rPr lang="ro-RO" sz="2400" dirty="0" smtClean="0"/>
              <a:t>Centrul de pregătire pentru stingerea incendiilor, căutare - salvare urbană și salvări din medii ostile vieții (Boldești, jud. Prahova);</a:t>
            </a:r>
            <a:endParaRPr lang="en-GB" sz="2400" dirty="0"/>
          </a:p>
        </p:txBody>
      </p:sp>
      <p:sp>
        <p:nvSpPr>
          <p:cNvPr id="4" name="Dreptunghi 3"/>
          <p:cNvSpPr/>
          <p:nvPr/>
        </p:nvSpPr>
        <p:spPr>
          <a:xfrm>
            <a:off x="3419872" y="1412776"/>
            <a:ext cx="2199769" cy="523220"/>
          </a:xfrm>
          <a:prstGeom prst="rect">
            <a:avLst/>
          </a:prstGeom>
        </p:spPr>
        <p:txBody>
          <a:bodyPr wrap="none">
            <a:spAutoFit/>
          </a:bodyPr>
          <a:lstStyle/>
          <a:p>
            <a:r>
              <a:rPr lang="ro-RO" sz="2800" dirty="0" smtClean="0">
                <a:latin typeface="Arial" pitchFamily="34" charset="0"/>
                <a:cs typeface="Arial" pitchFamily="34" charset="0"/>
              </a:rPr>
              <a:t>REZULTATE</a:t>
            </a:r>
            <a:endParaRPr lang="en-GB" sz="2800" dirty="0"/>
          </a:p>
        </p:txBody>
      </p:sp>
      <p:pic>
        <p:nvPicPr>
          <p:cNvPr id="5" name="Imagine 4"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6" name="Imagine 5"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7" name="Imagine 6" descr="ue.JPG"/>
          <p:cNvPicPr>
            <a:picLocks noChangeAspect="1"/>
          </p:cNvPicPr>
          <p:nvPr/>
        </p:nvPicPr>
        <p:blipFill>
          <a:blip r:embed="rId4" cstate="print"/>
          <a:stretch>
            <a:fillRect/>
          </a:stretch>
        </p:blipFill>
        <p:spPr>
          <a:xfrm>
            <a:off x="755575" y="332656"/>
            <a:ext cx="1176779" cy="914400"/>
          </a:xfrm>
          <a:prstGeom prst="rect">
            <a:avLst/>
          </a:prstGeom>
        </p:spPr>
      </p:pic>
      <p:pic>
        <p:nvPicPr>
          <p:cNvPr id="14" name="Imagine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59632" y="3140968"/>
            <a:ext cx="6567595" cy="31683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p:txBody>
          <a:bodyPr>
            <a:normAutofit fontScale="62500" lnSpcReduction="20000"/>
          </a:bodyPr>
          <a:lstStyle/>
          <a:p>
            <a:pPr lvl="0">
              <a:buNone/>
            </a:pPr>
            <a:endParaRPr lang="ro-RO" dirty="0" smtClean="0">
              <a:latin typeface="Arial" pitchFamily="34" charset="0"/>
              <a:cs typeface="Arial" pitchFamily="34" charset="0"/>
            </a:endParaRPr>
          </a:p>
          <a:p>
            <a:pPr lvl="0"/>
            <a:r>
              <a:rPr lang="ro-RO" dirty="0" smtClean="0">
                <a:latin typeface="Arial" pitchFamily="34" charset="0"/>
                <a:cs typeface="Arial" pitchFamily="34" charset="0"/>
              </a:rPr>
              <a:t>DURATA PROIECTULUI: 36 luni </a:t>
            </a:r>
          </a:p>
          <a:p>
            <a:pPr lvl="0"/>
            <a:endParaRPr lang="en-GB" dirty="0" smtClean="0">
              <a:latin typeface="Arial" pitchFamily="34" charset="0"/>
              <a:cs typeface="Arial" pitchFamily="34" charset="0"/>
            </a:endParaRPr>
          </a:p>
          <a:p>
            <a:pPr lvl="0"/>
            <a:r>
              <a:rPr lang="ro-RO" dirty="0" smtClean="0">
                <a:latin typeface="Arial" pitchFamily="34" charset="0"/>
                <a:cs typeface="Arial" pitchFamily="34" charset="0"/>
              </a:rPr>
              <a:t>BUGETUL:    52.186.722,56 lei</a:t>
            </a:r>
            <a:endParaRPr lang="en-GB" dirty="0" smtClean="0">
              <a:latin typeface="Arial" pitchFamily="34" charset="0"/>
              <a:cs typeface="Arial" pitchFamily="34" charset="0"/>
            </a:endParaRPr>
          </a:p>
          <a:p>
            <a:pPr>
              <a:buNone/>
            </a:pPr>
            <a:endParaRPr lang="en-GB" dirty="0" smtClean="0">
              <a:latin typeface="Arial" pitchFamily="34" charset="0"/>
              <a:cs typeface="Arial" pitchFamily="34" charset="0"/>
            </a:endParaRPr>
          </a:p>
          <a:p>
            <a:pPr lvl="0"/>
            <a:r>
              <a:rPr lang="ro-RO" dirty="0" smtClean="0">
                <a:latin typeface="Arial" pitchFamily="34" charset="0"/>
                <a:cs typeface="Arial" pitchFamily="34" charset="0"/>
              </a:rPr>
              <a:t>PERIOADA DE IMPLEMENTARE: 17.10.2019 – 16.10.2022</a:t>
            </a:r>
            <a:endParaRPr lang="en-GB" dirty="0" smtClean="0">
              <a:latin typeface="Arial" pitchFamily="34" charset="0"/>
              <a:cs typeface="Arial" pitchFamily="34" charset="0"/>
            </a:endParaRPr>
          </a:p>
          <a:p>
            <a:endParaRPr lang="en-GB" dirty="0" smtClean="0">
              <a:latin typeface="Arial" pitchFamily="34" charset="0"/>
              <a:cs typeface="Arial" pitchFamily="34" charset="0"/>
            </a:endParaRPr>
          </a:p>
          <a:p>
            <a:pPr lvl="0"/>
            <a:r>
              <a:rPr lang="ro-RO" dirty="0" smtClean="0">
                <a:latin typeface="Arial" pitchFamily="34" charset="0"/>
                <a:cs typeface="Arial" pitchFamily="34" charset="0"/>
              </a:rPr>
              <a:t>AXA PRIORITARĂ, OBIECTIVUL SPECIFIC: AP - Incluziunea sociala si combaterea sărăciei, OS - Îmbunătățirea nivelului de competențe al profesioniștilor din sectorul medical</a:t>
            </a:r>
            <a:endParaRPr lang="en-GB" dirty="0" smtClean="0">
              <a:latin typeface="Arial" pitchFamily="34" charset="0"/>
              <a:cs typeface="Arial" pitchFamily="34" charset="0"/>
            </a:endParaRPr>
          </a:p>
          <a:p>
            <a:pPr>
              <a:buNone/>
            </a:pPr>
            <a:endParaRPr lang="en-GB" dirty="0" smtClean="0">
              <a:latin typeface="Arial" pitchFamily="34" charset="0"/>
              <a:cs typeface="Arial" pitchFamily="34" charset="0"/>
            </a:endParaRPr>
          </a:p>
          <a:p>
            <a:pPr lvl="0"/>
            <a:r>
              <a:rPr lang="ro-RO" dirty="0" smtClean="0">
                <a:latin typeface="Arial" pitchFamily="34" charset="0"/>
                <a:cs typeface="Arial" pitchFamily="34" charset="0"/>
              </a:rPr>
              <a:t>OBIECTIVUL GENERAL AL PROIECTULUI: Îmbunătățirea competențelor personalului din cadrul serviciilor de urgența în vederea asigurării unor servicii de calitate orientate pe nevoile comunitarilor si a societății în ansamblu.</a:t>
            </a:r>
            <a:endParaRPr lang="en-GB" dirty="0" smtClean="0">
              <a:latin typeface="Arial" pitchFamily="34" charset="0"/>
              <a:cs typeface="Arial" pitchFamily="34" charset="0"/>
            </a:endParaRPr>
          </a:p>
          <a:p>
            <a:endParaRPr lang="en-GB" dirty="0">
              <a:latin typeface="Arial" pitchFamily="34" charset="0"/>
              <a:cs typeface="Arial" pitchFamily="34" charset="0"/>
            </a:endParaRPr>
          </a:p>
        </p:txBody>
      </p:sp>
      <p:sp>
        <p:nvSpPr>
          <p:cNvPr id="4" name="Titlu 1"/>
          <p:cNvSpPr txBox="1">
            <a:spLocks/>
          </p:cNvSpPr>
          <p:nvPr/>
        </p:nvSpPr>
        <p:spPr>
          <a:xfrm>
            <a:off x="395536" y="1124744"/>
            <a:ext cx="8229600" cy="85496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28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MULTI RISC – MODUL III</a:t>
            </a:r>
            <a:endParaRPr kumimoji="0" lang="en-GB" sz="28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5" name="Imagine 4"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6" name="Imagine 5"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7" name="Imagine 6" descr="ue.JPG"/>
          <p:cNvPicPr>
            <a:picLocks noChangeAspect="1"/>
          </p:cNvPicPr>
          <p:nvPr/>
        </p:nvPicPr>
        <p:blipFill>
          <a:blip r:embed="rId4" cstate="print"/>
          <a:stretch>
            <a:fillRect/>
          </a:stretch>
        </p:blipFill>
        <p:spPr>
          <a:xfrm>
            <a:off x="755575" y="332656"/>
            <a:ext cx="1176779" cy="914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987824" y="1268760"/>
            <a:ext cx="2808312" cy="648072"/>
          </a:xfrm>
        </p:spPr>
        <p:txBody>
          <a:bodyPr/>
          <a:lstStyle/>
          <a:p>
            <a:r>
              <a:rPr lang="ro-RO" sz="2800" dirty="0" smtClean="0">
                <a:latin typeface="Arial" pitchFamily="34" charset="0"/>
                <a:cs typeface="Arial" pitchFamily="34" charset="0"/>
              </a:rPr>
              <a:t>GRUP ȚINTĂ</a:t>
            </a:r>
            <a:endParaRPr lang="en-GB" sz="2800" dirty="0">
              <a:latin typeface="Arial" pitchFamily="34" charset="0"/>
              <a:cs typeface="Arial" pitchFamily="34" charset="0"/>
            </a:endParaRPr>
          </a:p>
        </p:txBody>
      </p:sp>
      <p:sp>
        <p:nvSpPr>
          <p:cNvPr id="3" name="Substituent conținut 2"/>
          <p:cNvSpPr>
            <a:spLocks noGrp="1"/>
          </p:cNvSpPr>
          <p:nvPr>
            <p:ph idx="1"/>
          </p:nvPr>
        </p:nvSpPr>
        <p:spPr>
          <a:xfrm>
            <a:off x="179512" y="1772816"/>
            <a:ext cx="8712968" cy="4608512"/>
          </a:xfrm>
        </p:spPr>
        <p:txBody>
          <a:bodyPr>
            <a:noAutofit/>
          </a:bodyPr>
          <a:lstStyle/>
          <a:p>
            <a:pPr algn="just">
              <a:buNone/>
            </a:pPr>
            <a:r>
              <a:rPr lang="ro-RO" sz="1600" dirty="0" smtClean="0">
                <a:latin typeface="Arial" pitchFamily="34" charset="0"/>
                <a:cs typeface="Arial" pitchFamily="34" charset="0"/>
              </a:rPr>
              <a:t>		</a:t>
            </a:r>
            <a:r>
              <a:rPr lang="vi-VN" sz="1600" dirty="0" smtClean="0">
                <a:latin typeface="Arial" pitchFamily="34" charset="0"/>
                <a:cs typeface="Arial" pitchFamily="34" charset="0"/>
              </a:rPr>
              <a:t>Prin intermediul activităților propuse spre finanțare se intenționează instruirea a 9011 persoane din cadrul IGSU si unităților subordonate, UPU, SAJ, SABIF si Serviciilor publice Salvamont si Salvaspeo la nivelul României.</a:t>
            </a:r>
            <a:endParaRPr lang="en-GB" sz="1600" dirty="0">
              <a:latin typeface="Arial" pitchFamily="34" charset="0"/>
              <a:cs typeface="Arial" pitchFamily="34" charset="0"/>
            </a:endParaRPr>
          </a:p>
        </p:txBody>
      </p:sp>
      <p:pic>
        <p:nvPicPr>
          <p:cNvPr id="4" name="Imagine 3"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5" name="Imagine 4"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6" name="Imagine 5" descr="ue.JPG"/>
          <p:cNvPicPr>
            <a:picLocks noChangeAspect="1"/>
          </p:cNvPicPr>
          <p:nvPr/>
        </p:nvPicPr>
        <p:blipFill>
          <a:blip r:embed="rId4" cstate="print"/>
          <a:stretch>
            <a:fillRect/>
          </a:stretch>
        </p:blipFill>
        <p:spPr>
          <a:xfrm>
            <a:off x="755575" y="332656"/>
            <a:ext cx="1176779" cy="914400"/>
          </a:xfrm>
          <a:prstGeom prst="rect">
            <a:avLst/>
          </a:prstGeom>
        </p:spPr>
      </p:pic>
      <p:pic>
        <p:nvPicPr>
          <p:cNvPr id="1026" name="Picture 2"/>
          <p:cNvPicPr>
            <a:picLocks noChangeAspect="1" noChangeArrowheads="1"/>
          </p:cNvPicPr>
          <p:nvPr/>
        </p:nvPicPr>
        <p:blipFill>
          <a:blip r:embed="rId5" cstate="print"/>
          <a:srcRect l="61709" t="11899" r="16060" b="54067"/>
          <a:stretch>
            <a:fillRect/>
          </a:stretch>
        </p:blipFill>
        <p:spPr bwMode="auto">
          <a:xfrm>
            <a:off x="0" y="2636912"/>
            <a:ext cx="2123728" cy="18288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l="56106" t="15134" r="2945" b="32367"/>
          <a:stretch>
            <a:fillRect/>
          </a:stretch>
        </p:blipFill>
        <p:spPr bwMode="auto">
          <a:xfrm>
            <a:off x="4211960" y="2636912"/>
            <a:ext cx="2535936" cy="1828800"/>
          </a:xfrm>
          <a:prstGeom prst="rect">
            <a:avLst/>
          </a:prstGeom>
          <a:noFill/>
          <a:ln w="9525">
            <a:noFill/>
            <a:miter lim="800000"/>
            <a:headEnd/>
            <a:tailEnd/>
          </a:ln>
        </p:spPr>
      </p:pic>
      <p:pic>
        <p:nvPicPr>
          <p:cNvPr id="9" name="Imagine 8" descr="bomba 4.jpg"/>
          <p:cNvPicPr>
            <a:picLocks noChangeAspect="1"/>
          </p:cNvPicPr>
          <p:nvPr/>
        </p:nvPicPr>
        <p:blipFill>
          <a:blip r:embed="rId7" cstate="print"/>
          <a:stretch>
            <a:fillRect/>
          </a:stretch>
        </p:blipFill>
        <p:spPr>
          <a:xfrm>
            <a:off x="6876256" y="2636912"/>
            <a:ext cx="1728192" cy="1828800"/>
          </a:xfrm>
          <a:prstGeom prst="rect">
            <a:avLst/>
          </a:prstGeom>
        </p:spPr>
      </p:pic>
      <p:pic>
        <p:nvPicPr>
          <p:cNvPr id="10" name="Imagine 9" descr="daramaturi.jpg"/>
          <p:cNvPicPr>
            <a:picLocks noChangeAspect="1"/>
          </p:cNvPicPr>
          <p:nvPr/>
        </p:nvPicPr>
        <p:blipFill>
          <a:blip r:embed="rId8" cstate="print"/>
          <a:stretch>
            <a:fillRect/>
          </a:stretch>
        </p:blipFill>
        <p:spPr>
          <a:xfrm>
            <a:off x="0" y="4653136"/>
            <a:ext cx="1984664" cy="1828800"/>
          </a:xfrm>
          <a:prstGeom prst="rect">
            <a:avLst/>
          </a:prstGeom>
        </p:spPr>
      </p:pic>
      <p:pic>
        <p:nvPicPr>
          <p:cNvPr id="1029" name="Picture 5"/>
          <p:cNvPicPr>
            <a:picLocks noChangeAspect="1" noChangeArrowheads="1"/>
          </p:cNvPicPr>
          <p:nvPr/>
        </p:nvPicPr>
        <p:blipFill>
          <a:blip r:embed="rId9" cstate="print"/>
          <a:srcRect l="54924" t="13734" r="2157" b="30967"/>
          <a:stretch>
            <a:fillRect/>
          </a:stretch>
        </p:blipFill>
        <p:spPr bwMode="auto">
          <a:xfrm>
            <a:off x="2051720" y="4653136"/>
            <a:ext cx="2523281" cy="1828800"/>
          </a:xfrm>
          <a:prstGeom prst="rect">
            <a:avLst/>
          </a:prstGeom>
          <a:noFill/>
          <a:ln w="9525">
            <a:noFill/>
            <a:miter lim="800000"/>
            <a:headEnd/>
            <a:tailEnd/>
          </a:ln>
        </p:spPr>
      </p:pic>
      <p:pic>
        <p:nvPicPr>
          <p:cNvPr id="1030" name="Picture 6"/>
          <p:cNvPicPr>
            <a:picLocks noChangeAspect="1" noChangeArrowheads="1"/>
          </p:cNvPicPr>
          <p:nvPr/>
        </p:nvPicPr>
        <p:blipFill>
          <a:blip r:embed="rId10" cstate="print"/>
          <a:srcRect l="22044" t="17500" r="22044" b="16667"/>
          <a:stretch>
            <a:fillRect/>
          </a:stretch>
        </p:blipFill>
        <p:spPr bwMode="auto">
          <a:xfrm>
            <a:off x="4644008" y="4653136"/>
            <a:ext cx="2761208" cy="1828800"/>
          </a:xfrm>
          <a:prstGeom prst="rect">
            <a:avLst/>
          </a:prstGeom>
          <a:noFill/>
          <a:ln w="9525">
            <a:noFill/>
            <a:miter lim="800000"/>
            <a:headEnd/>
            <a:tailEnd/>
          </a:ln>
        </p:spPr>
      </p:pic>
      <p:pic>
        <p:nvPicPr>
          <p:cNvPr id="1031" name="Picture 7"/>
          <p:cNvPicPr>
            <a:picLocks noChangeAspect="1" noChangeArrowheads="1"/>
          </p:cNvPicPr>
          <p:nvPr/>
        </p:nvPicPr>
        <p:blipFill>
          <a:blip r:embed="rId11" cstate="print"/>
          <a:srcRect l="40750" t="16534" r="40745" b="14867"/>
          <a:stretch>
            <a:fillRect/>
          </a:stretch>
        </p:blipFill>
        <p:spPr bwMode="auto">
          <a:xfrm>
            <a:off x="7524328" y="4653136"/>
            <a:ext cx="1080120" cy="1828800"/>
          </a:xfrm>
          <a:prstGeom prst="rect">
            <a:avLst/>
          </a:prstGeom>
          <a:noFill/>
          <a:ln w="9525">
            <a:noFill/>
            <a:miter lim="800000"/>
            <a:headEnd/>
            <a:tailEnd/>
          </a:ln>
        </p:spPr>
      </p:pic>
      <p:pic>
        <p:nvPicPr>
          <p:cNvPr id="1032" name="Picture 8"/>
          <p:cNvPicPr>
            <a:picLocks noChangeAspect="1" noChangeArrowheads="1"/>
          </p:cNvPicPr>
          <p:nvPr/>
        </p:nvPicPr>
        <p:blipFill>
          <a:blip r:embed="rId12" cstate="print"/>
          <a:srcRect l="14169" t="9401" r="37863" b="7301"/>
          <a:stretch>
            <a:fillRect/>
          </a:stretch>
        </p:blipFill>
        <p:spPr bwMode="auto">
          <a:xfrm>
            <a:off x="2267744" y="2636912"/>
            <a:ext cx="1872208"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en-GB"/>
          </a:p>
        </p:txBody>
      </p:sp>
      <p:sp>
        <p:nvSpPr>
          <p:cNvPr id="3" name="Substituent conținut 2"/>
          <p:cNvSpPr>
            <a:spLocks noGrp="1"/>
          </p:cNvSpPr>
          <p:nvPr>
            <p:ph idx="1"/>
          </p:nvPr>
        </p:nvSpPr>
        <p:spPr/>
        <p:txBody>
          <a:bodyPr>
            <a:normAutofit/>
          </a:bodyPr>
          <a:lstStyle/>
          <a:p>
            <a:pPr algn="ctr">
              <a:buNone/>
            </a:pPr>
            <a:endParaRPr lang="ro-RO" sz="4800" dirty="0" smtClean="0"/>
          </a:p>
          <a:p>
            <a:pPr algn="ctr">
              <a:buNone/>
            </a:pPr>
            <a:r>
              <a:rPr lang="ro-RO" sz="4800" dirty="0" smtClean="0"/>
              <a:t>VĂ MULTUMESC </a:t>
            </a:r>
          </a:p>
          <a:p>
            <a:pPr algn="ctr">
              <a:buNone/>
            </a:pPr>
            <a:r>
              <a:rPr lang="ro-RO" sz="4800" dirty="0" smtClean="0"/>
              <a:t>PENTRU ATENȚIE!</a:t>
            </a:r>
            <a:endParaRPr lang="en-GB" sz="4800" dirty="0"/>
          </a:p>
        </p:txBody>
      </p:sp>
      <p:pic>
        <p:nvPicPr>
          <p:cNvPr id="4" name="Imagine 3"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5" name="Imagine 4"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6" name="Imagine 5" descr="ue.JPG"/>
          <p:cNvPicPr>
            <a:picLocks noChangeAspect="1"/>
          </p:cNvPicPr>
          <p:nvPr/>
        </p:nvPicPr>
        <p:blipFill>
          <a:blip r:embed="rId4" cstate="print"/>
          <a:stretch>
            <a:fillRect/>
          </a:stretch>
        </p:blipFill>
        <p:spPr>
          <a:xfrm>
            <a:off x="755575" y="332656"/>
            <a:ext cx="1176779" cy="914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395536" y="1196752"/>
            <a:ext cx="8229600" cy="1143000"/>
          </a:xfrm>
        </p:spPr>
        <p:txBody>
          <a:bodyPr>
            <a:normAutofit/>
          </a:bodyPr>
          <a:lstStyle/>
          <a:p>
            <a:r>
              <a:rPr lang="en-GB" sz="3200" dirty="0" smtClean="0">
                <a:latin typeface="Arial" pitchFamily="34" charset="0"/>
                <a:cs typeface="Arial" pitchFamily="34" charset="0"/>
              </a:rPr>
              <a:t>V</a:t>
            </a:r>
            <a:r>
              <a:rPr lang="ro-RO" sz="3200" dirty="0" smtClean="0">
                <a:latin typeface="Arial" pitchFamily="34" charset="0"/>
                <a:cs typeface="Arial" pitchFamily="34" charset="0"/>
              </a:rPr>
              <a:t>IZIUNE</a:t>
            </a:r>
            <a:r>
              <a:rPr lang="en-GB" sz="3200" dirty="0" smtClean="0">
                <a:latin typeface="Arial" pitchFamily="34" charset="0"/>
                <a:cs typeface="Arial" pitchFamily="34" charset="0"/>
              </a:rPr>
              <a:t> 2020</a:t>
            </a:r>
            <a:endParaRPr lang="en-GB" sz="3200" dirty="0">
              <a:latin typeface="Arial" pitchFamily="34" charset="0"/>
              <a:cs typeface="Arial" pitchFamily="34" charset="0"/>
            </a:endParaRPr>
          </a:p>
        </p:txBody>
      </p:sp>
      <p:sp>
        <p:nvSpPr>
          <p:cNvPr id="3" name="Substituent conținut 2"/>
          <p:cNvSpPr>
            <a:spLocks noGrp="1"/>
          </p:cNvSpPr>
          <p:nvPr>
            <p:ph idx="1"/>
          </p:nvPr>
        </p:nvSpPr>
        <p:spPr>
          <a:xfrm>
            <a:off x="395536" y="2420889"/>
            <a:ext cx="8229600" cy="4104456"/>
          </a:xfrm>
        </p:spPr>
        <p:txBody>
          <a:bodyPr>
            <a:normAutofit fontScale="92500" lnSpcReduction="20000"/>
          </a:bodyPr>
          <a:lstStyle/>
          <a:p>
            <a:pPr algn="just"/>
            <a:r>
              <a:rPr lang="ro-RO" sz="2000" dirty="0" smtClean="0">
                <a:latin typeface="Arial" pitchFamily="34" charset="0"/>
                <a:cs typeface="Arial" pitchFamily="34" charset="0"/>
              </a:rPr>
              <a:t>Dată depunere: Noiembrie 2019;</a:t>
            </a:r>
          </a:p>
          <a:p>
            <a:pPr algn="just">
              <a:buNone/>
            </a:pPr>
            <a:endParaRPr lang="ro-RO" sz="2000" dirty="0" smtClean="0">
              <a:latin typeface="Arial" pitchFamily="34" charset="0"/>
              <a:cs typeface="Arial" pitchFamily="34" charset="0"/>
            </a:endParaRPr>
          </a:p>
          <a:p>
            <a:pPr algn="just"/>
            <a:r>
              <a:rPr lang="it-IT" sz="2000" dirty="0" smtClean="0">
                <a:latin typeface="Arial" pitchFamily="34" charset="0"/>
                <a:cs typeface="Arial" pitchFamily="34" charset="0"/>
              </a:rPr>
              <a:t>D</a:t>
            </a:r>
            <a:r>
              <a:rPr lang="ro-RO" sz="2000" dirty="0" smtClean="0">
                <a:latin typeface="Arial" pitchFamily="34" charset="0"/>
                <a:cs typeface="Arial" pitchFamily="34" charset="0"/>
              </a:rPr>
              <a:t>urata de implementare</a:t>
            </a:r>
            <a:r>
              <a:rPr lang="it-IT" sz="2000" dirty="0" smtClean="0">
                <a:latin typeface="Arial" pitchFamily="34" charset="0"/>
                <a:cs typeface="Arial" pitchFamily="34" charset="0"/>
              </a:rPr>
              <a:t>: 3</a:t>
            </a:r>
            <a:r>
              <a:rPr lang="ro-RO" sz="2000" dirty="0" smtClean="0">
                <a:latin typeface="Arial" pitchFamily="34" charset="0"/>
                <a:cs typeface="Arial" pitchFamily="34" charset="0"/>
              </a:rPr>
              <a:t>6</a:t>
            </a:r>
            <a:r>
              <a:rPr lang="it-IT" sz="2000" dirty="0" smtClean="0">
                <a:latin typeface="Arial" pitchFamily="34" charset="0"/>
                <a:cs typeface="Arial" pitchFamily="34" charset="0"/>
              </a:rPr>
              <a:t> luni;</a:t>
            </a:r>
          </a:p>
          <a:p>
            <a:pPr algn="just"/>
            <a:endParaRPr lang="ro-RO" sz="2000" dirty="0" smtClean="0">
              <a:latin typeface="Arial" pitchFamily="34" charset="0"/>
              <a:cs typeface="Arial" pitchFamily="34" charset="0"/>
            </a:endParaRPr>
          </a:p>
          <a:p>
            <a:pPr algn="just"/>
            <a:r>
              <a:rPr lang="vi-VN" sz="2000" dirty="0" smtClean="0">
                <a:latin typeface="Arial" pitchFamily="34" charset="0"/>
                <a:cs typeface="Arial" pitchFamily="34" charset="0"/>
              </a:rPr>
              <a:t>Obiectiv general al proiectului:  Dezvoltarea și consolidarea capacității de răspuns la dezastre, a autorităților responsabile, prin dezvoltarea următorilor piloni strategici: terestru, maritim, aerian respectiv comandă și control</a:t>
            </a:r>
            <a:r>
              <a:rPr lang="ro-RO" sz="2000" dirty="0" smtClean="0">
                <a:latin typeface="Arial" pitchFamily="34" charset="0"/>
                <a:cs typeface="Arial" pitchFamily="34" charset="0"/>
              </a:rPr>
              <a:t>;</a:t>
            </a:r>
            <a:endParaRPr lang="vi-VN" sz="2000" dirty="0" smtClean="0">
              <a:latin typeface="Arial" pitchFamily="34" charset="0"/>
              <a:cs typeface="Arial" pitchFamily="34" charset="0"/>
            </a:endParaRPr>
          </a:p>
          <a:p>
            <a:pPr algn="just"/>
            <a:endParaRPr lang="ro-RO" sz="2000" dirty="0" smtClean="0">
              <a:latin typeface="Arial" pitchFamily="34" charset="0"/>
              <a:cs typeface="Arial" pitchFamily="34" charset="0"/>
            </a:endParaRPr>
          </a:p>
          <a:p>
            <a:pPr algn="just"/>
            <a:r>
              <a:rPr lang="ro-RO" sz="2000" dirty="0" smtClean="0">
                <a:latin typeface="Arial" pitchFamily="34" charset="0"/>
                <a:cs typeface="Arial" pitchFamily="34" charset="0"/>
              </a:rPr>
              <a:t>Buget: 650 mil euro - 437 mil euro pentru dotarea unităților IGSU cu tehnica si echipamente care vizează toate tipurile de riscuri iar de 213 milioane euro vor fi cumpărate aeronave (elicoptere operate de piloții IGAV) destinate misiunilor de salvare.</a:t>
            </a:r>
          </a:p>
          <a:p>
            <a:pPr algn="just">
              <a:buNone/>
            </a:pPr>
            <a:r>
              <a:rPr lang="ro-RO" sz="2000" dirty="0" smtClean="0">
                <a:latin typeface="Arial" pitchFamily="34" charset="0"/>
                <a:cs typeface="Arial" pitchFamily="34" charset="0"/>
              </a:rPr>
              <a:t>	</a:t>
            </a:r>
            <a:endParaRPr lang="ro-RO" sz="2000" dirty="0">
              <a:latin typeface="Arial" pitchFamily="34" charset="0"/>
              <a:cs typeface="Arial" pitchFamily="34" charset="0"/>
            </a:endParaRPr>
          </a:p>
        </p:txBody>
      </p:sp>
      <p:pic>
        <p:nvPicPr>
          <p:cNvPr id="5" name="Imagine 4"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6" name="Imagine 5"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7" name="Imagine 6" descr="ue.JPG"/>
          <p:cNvPicPr>
            <a:picLocks noChangeAspect="1"/>
          </p:cNvPicPr>
          <p:nvPr/>
        </p:nvPicPr>
        <p:blipFill>
          <a:blip r:embed="rId4" cstate="print"/>
          <a:stretch>
            <a:fillRect/>
          </a:stretch>
        </p:blipFill>
        <p:spPr>
          <a:xfrm>
            <a:off x="755575" y="332656"/>
            <a:ext cx="1176779" cy="914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539552" y="1052736"/>
            <a:ext cx="8229600" cy="1143000"/>
          </a:xfrm>
        </p:spPr>
        <p:txBody>
          <a:bodyPr>
            <a:normAutofit/>
          </a:bodyPr>
          <a:lstStyle/>
          <a:p>
            <a:r>
              <a:rPr lang="ro-RO" sz="2800" dirty="0" smtClean="0">
                <a:latin typeface="Arial" pitchFamily="34" charset="0"/>
                <a:cs typeface="Arial" pitchFamily="34" charset="0"/>
              </a:rPr>
              <a:t>REZULTATE</a:t>
            </a:r>
            <a:endParaRPr lang="en-GB" sz="2800" dirty="0">
              <a:latin typeface="Arial" pitchFamily="34" charset="0"/>
              <a:cs typeface="Arial" pitchFamily="34" charset="0"/>
            </a:endParaRPr>
          </a:p>
        </p:txBody>
      </p:sp>
      <p:sp>
        <p:nvSpPr>
          <p:cNvPr id="3" name="Substituent conținut 2"/>
          <p:cNvSpPr>
            <a:spLocks noGrp="1"/>
          </p:cNvSpPr>
          <p:nvPr>
            <p:ph idx="1"/>
          </p:nvPr>
        </p:nvSpPr>
        <p:spPr>
          <a:xfrm>
            <a:off x="539552" y="2204864"/>
            <a:ext cx="8229600" cy="4032448"/>
          </a:xfrm>
        </p:spPr>
        <p:txBody>
          <a:bodyPr>
            <a:normAutofit fontScale="40000" lnSpcReduction="20000"/>
          </a:bodyPr>
          <a:lstStyle/>
          <a:p>
            <a:pPr indent="168275" algn="just">
              <a:buNone/>
            </a:pPr>
            <a:r>
              <a:rPr lang="ro-RO" dirty="0" smtClean="0">
                <a:latin typeface="Arial" pitchFamily="34" charset="0"/>
                <a:cs typeface="Arial" pitchFamily="34" charset="0"/>
              </a:rPr>
              <a:t>	</a:t>
            </a:r>
            <a:r>
              <a:rPr lang="ro-RO" sz="5100" u="sng" dirty="0" smtClean="0">
                <a:latin typeface="Arial" pitchFamily="34" charset="0"/>
                <a:cs typeface="Arial" pitchFamily="34" charset="0"/>
              </a:rPr>
              <a:t>Sunt vizate containere, autospeciale de stingere (inclusiv pentru incendii de pădure), tehnica  grea de intervenție ( </a:t>
            </a:r>
            <a:r>
              <a:rPr lang="ro-RO" sz="5100" u="sng" dirty="0" err="1" smtClean="0">
                <a:latin typeface="Arial" pitchFamily="34" charset="0"/>
                <a:cs typeface="Arial" pitchFamily="34" charset="0"/>
              </a:rPr>
              <a:t>Buldoescavatoare</a:t>
            </a:r>
            <a:r>
              <a:rPr lang="ro-RO" sz="5100" u="sng" dirty="0" smtClean="0">
                <a:latin typeface="Arial" pitchFamily="34" charset="0"/>
                <a:cs typeface="Arial" pitchFamily="34" charset="0"/>
              </a:rPr>
              <a:t>), autoscări si alte tipuri de echipamente destinate intervenției la dezastre. </a:t>
            </a:r>
          </a:p>
          <a:p>
            <a:pPr indent="168275" algn="just">
              <a:buNone/>
            </a:pPr>
            <a:endParaRPr lang="ro-RO" sz="5100" dirty="0" smtClean="0">
              <a:latin typeface="Arial" pitchFamily="34" charset="0"/>
              <a:cs typeface="Arial" pitchFamily="34" charset="0"/>
            </a:endParaRPr>
          </a:p>
          <a:p>
            <a:pPr marL="0" indent="114300" algn="just">
              <a:buNone/>
            </a:pPr>
            <a:r>
              <a:rPr lang="ro-RO" sz="5100" dirty="0" smtClean="0">
                <a:latin typeface="Arial" pitchFamily="34" charset="0"/>
                <a:cs typeface="Arial" pitchFamily="34" charset="0"/>
              </a:rPr>
              <a:t>1. Autospeciale de stingere </a:t>
            </a:r>
          </a:p>
          <a:p>
            <a:pPr marL="0" indent="114300" algn="just">
              <a:buNone/>
            </a:pPr>
            <a:r>
              <a:rPr lang="ro-RO" sz="5100" dirty="0" smtClean="0">
                <a:latin typeface="Arial" pitchFamily="34" charset="0"/>
                <a:cs typeface="Arial" pitchFamily="34" charset="0"/>
              </a:rPr>
              <a:t>2.Autospeciale pentru inundații, cu capacitate foarte mare de evacuare a apei </a:t>
            </a:r>
          </a:p>
          <a:p>
            <a:pPr marL="0" indent="114300" algn="just">
              <a:buNone/>
            </a:pPr>
            <a:r>
              <a:rPr lang="ro-RO" sz="5100" dirty="0" smtClean="0">
                <a:latin typeface="Arial" pitchFamily="34" charset="0"/>
                <a:cs typeface="Arial" pitchFamily="34" charset="0"/>
              </a:rPr>
              <a:t>3. Autospeciale de salvare de la înălțime</a:t>
            </a:r>
          </a:p>
          <a:p>
            <a:pPr marL="0" indent="114300" algn="just">
              <a:buNone/>
            </a:pPr>
            <a:r>
              <a:rPr lang="ro-RO" sz="5100" dirty="0" smtClean="0">
                <a:latin typeface="Arial" pitchFamily="34" charset="0"/>
                <a:cs typeface="Arial" pitchFamily="34" charset="0"/>
              </a:rPr>
              <a:t>4. Autospeciale de descarcerare</a:t>
            </a:r>
          </a:p>
          <a:p>
            <a:pPr marL="0" indent="114300" algn="just">
              <a:buNone/>
            </a:pPr>
            <a:r>
              <a:rPr lang="ro-RO" sz="5100" dirty="0" smtClean="0">
                <a:latin typeface="Arial" pitchFamily="34" charset="0"/>
                <a:cs typeface="Arial" pitchFamily="34" charset="0"/>
              </a:rPr>
              <a:t>5. Tehnica grea de intervenție</a:t>
            </a:r>
          </a:p>
          <a:p>
            <a:pPr marL="0" indent="114300" algn="just">
              <a:buNone/>
            </a:pPr>
            <a:r>
              <a:rPr lang="ro-RO" sz="5100" dirty="0" smtClean="0">
                <a:latin typeface="Arial" pitchFamily="34" charset="0"/>
                <a:cs typeface="Arial" pitchFamily="34" charset="0"/>
              </a:rPr>
              <a:t>6. Punct național de comanda</a:t>
            </a:r>
          </a:p>
          <a:p>
            <a:pPr algn="just">
              <a:buNone/>
            </a:pPr>
            <a:endParaRPr lang="ro-RO" dirty="0" smtClean="0">
              <a:latin typeface="Arial" pitchFamily="34" charset="0"/>
              <a:cs typeface="Arial" pitchFamily="34" charset="0"/>
            </a:endParaRPr>
          </a:p>
        </p:txBody>
      </p:sp>
      <p:pic>
        <p:nvPicPr>
          <p:cNvPr id="4" name="Imagine 3"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5" name="Imagine 4"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6" name="Imagine 5" descr="ue.JPG"/>
          <p:cNvPicPr>
            <a:picLocks noChangeAspect="1"/>
          </p:cNvPicPr>
          <p:nvPr/>
        </p:nvPicPr>
        <p:blipFill>
          <a:blip r:embed="rId4" cstate="print"/>
          <a:stretch>
            <a:fillRect/>
          </a:stretch>
        </p:blipFill>
        <p:spPr>
          <a:xfrm>
            <a:off x="755575" y="332656"/>
            <a:ext cx="1176779" cy="914400"/>
          </a:xfrm>
          <a:prstGeom prst="rect">
            <a:avLst/>
          </a:prstGeom>
        </p:spPr>
      </p:pic>
      <p:pic>
        <p:nvPicPr>
          <p:cNvPr id="7" name="Imagine 6" descr="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79712" y="2060848"/>
            <a:ext cx="5328592" cy="4478288"/>
          </a:xfrm>
          <a:prstGeom prst="rect">
            <a:avLst/>
          </a:prstGeom>
          <a:noFill/>
          <a:ln>
            <a:noFill/>
          </a:ln>
        </p:spPr>
      </p:pic>
      <p:pic>
        <p:nvPicPr>
          <p:cNvPr id="8" name="Imagine 7"/>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47664" y="2132856"/>
            <a:ext cx="5976664" cy="4176464"/>
          </a:xfrm>
          <a:prstGeom prst="rect">
            <a:avLst/>
          </a:prstGeom>
          <a:noFill/>
          <a:ln>
            <a:noFill/>
          </a:ln>
        </p:spPr>
      </p:pic>
      <p:pic>
        <p:nvPicPr>
          <p:cNvPr id="9" name="Imagine 8" descr="Imagini pentru post comand mobil sapeur pompier">
            <a:hlinkClick r:id="rId7"/>
          </p:cNvPr>
          <p:cNvPicPr/>
          <p:nvPr/>
        </p:nvPicPr>
        <p:blipFill>
          <a:blip r:embed="rId8" r:link="rId9" cstate="print">
            <a:extLst>
              <a:ext uri="{28A0092B-C50C-407E-A947-70E740481C1C}">
                <a14:useLocalDpi xmlns="" xmlns:a14="http://schemas.microsoft.com/office/drawing/2010/main" val="0"/>
              </a:ext>
            </a:extLst>
          </a:blip>
          <a:srcRect t="9091" b="7273"/>
          <a:stretch>
            <a:fillRect/>
          </a:stretch>
        </p:blipFill>
        <p:spPr bwMode="auto">
          <a:xfrm>
            <a:off x="2195736" y="2924944"/>
            <a:ext cx="4968552" cy="3312368"/>
          </a:xfrm>
          <a:prstGeom prst="rect">
            <a:avLst/>
          </a:prstGeom>
          <a:noFill/>
          <a:ln>
            <a:noFill/>
          </a:ln>
        </p:spPr>
      </p:pic>
      <p:pic>
        <p:nvPicPr>
          <p:cNvPr id="2051" name="Picture 3"/>
          <p:cNvPicPr>
            <a:picLocks noChangeAspect="1" noChangeArrowheads="1"/>
          </p:cNvPicPr>
          <p:nvPr/>
        </p:nvPicPr>
        <p:blipFill>
          <a:blip r:embed="rId10" cstate="print"/>
          <a:srcRect l="34250" t="8001" r="34250" b="6601"/>
          <a:stretch>
            <a:fillRect/>
          </a:stretch>
        </p:blipFill>
        <p:spPr bwMode="auto">
          <a:xfrm>
            <a:off x="2339752" y="1844824"/>
            <a:ext cx="4176464" cy="4652211"/>
          </a:xfrm>
          <a:prstGeom prst="rect">
            <a:avLst/>
          </a:prstGeom>
          <a:noFill/>
          <a:ln w="9525">
            <a:noFill/>
            <a:miter lim="800000"/>
            <a:headEnd/>
            <a:tailEnd/>
          </a:ln>
        </p:spPr>
      </p:pic>
      <p:pic>
        <p:nvPicPr>
          <p:cNvPr id="13" name="Imagine 12" descr="Imagini pentru buldoexcavator rosu">
            <a:hlinkClick r:id="rId11"/>
          </p:cNvPr>
          <p:cNvPicPr/>
          <p:nvPr/>
        </p:nvPicPr>
        <p:blipFill>
          <a:blip r:embed="rId12" r:link="rId13" cstate="print">
            <a:extLst>
              <a:ext uri="{28A0092B-C50C-407E-A947-70E740481C1C}">
                <a14:useLocalDpi xmlns="" xmlns:a14="http://schemas.microsoft.com/office/drawing/2010/main" val="0"/>
              </a:ext>
            </a:extLst>
          </a:blip>
          <a:srcRect/>
          <a:stretch>
            <a:fillRect/>
          </a:stretch>
        </p:blipFill>
        <p:spPr bwMode="auto">
          <a:xfrm>
            <a:off x="2339752" y="3212976"/>
            <a:ext cx="4896544" cy="3068960"/>
          </a:xfrm>
          <a:prstGeom prst="rect">
            <a:avLst/>
          </a:prstGeom>
          <a:noFill/>
          <a:ln>
            <a:noFill/>
          </a:ln>
        </p:spPr>
      </p:pic>
      <p:pic>
        <p:nvPicPr>
          <p:cNvPr id="14" name="Picture 2"/>
          <p:cNvPicPr>
            <a:picLocks noChangeAspect="1" noChangeArrowheads="1"/>
          </p:cNvPicPr>
          <p:nvPr/>
        </p:nvPicPr>
        <p:blipFill>
          <a:blip r:embed="rId14" cstate="print"/>
          <a:srcRect l="60043" t="15134" r="2551" b="51267"/>
          <a:stretch>
            <a:fillRect/>
          </a:stretch>
        </p:blipFill>
        <p:spPr bwMode="auto">
          <a:xfrm>
            <a:off x="827584" y="2924944"/>
            <a:ext cx="6840760" cy="34563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Elemente de noutate</a:t>
            </a:r>
            <a:endParaRPr lang="en-GB" dirty="0"/>
          </a:p>
        </p:txBody>
      </p:sp>
      <p:sp>
        <p:nvSpPr>
          <p:cNvPr id="3" name="Substituent conținut 2"/>
          <p:cNvSpPr>
            <a:spLocks noGrp="1"/>
          </p:cNvSpPr>
          <p:nvPr>
            <p:ph idx="1"/>
          </p:nvPr>
        </p:nvSpPr>
        <p:spPr>
          <a:xfrm>
            <a:off x="179512" y="1556792"/>
            <a:ext cx="5842992" cy="4525963"/>
          </a:xfrm>
        </p:spPr>
        <p:txBody>
          <a:bodyPr>
            <a:normAutofit/>
          </a:bodyPr>
          <a:lstStyle/>
          <a:p>
            <a:pPr algn="just"/>
            <a:r>
              <a:rPr lang="ro-RO" sz="2000" b="1" u="sng" dirty="0" smtClean="0"/>
              <a:t>Navă </a:t>
            </a:r>
            <a:r>
              <a:rPr lang="ro-RO" sz="2000" b="1" u="sng" dirty="0" err="1" smtClean="0"/>
              <a:t>multirol</a:t>
            </a:r>
            <a:r>
              <a:rPr lang="ro-RO" sz="2000" dirty="0" smtClean="0"/>
              <a:t> -</a:t>
            </a:r>
            <a:r>
              <a:rPr lang="en-US" sz="2000" dirty="0" smtClean="0"/>
              <a:t> </a:t>
            </a:r>
            <a:r>
              <a:rPr lang="vi-VN" sz="2000" dirty="0" smtClean="0"/>
              <a:t>Având în vedere faptul că IGSU are misiunea de a asigura intervenţia pentru stingerea incendiilor şi salvarea persoanelor la navele aflate în porturi şi în apele teritoriale române, este imperios necesară achiziția unei nave multirol care va deservi zona Mării Negre, deoarece, în prezent, IGSU nu are în dotare o astfel de capabilitate maritimă</a:t>
            </a:r>
            <a:endParaRPr lang="ro-RO" sz="2000" dirty="0" smtClean="0"/>
          </a:p>
          <a:p>
            <a:pPr lvl="0"/>
            <a:endParaRPr lang="ro-RO" sz="2000" dirty="0" smtClean="0"/>
          </a:p>
          <a:p>
            <a:pPr lvl="0"/>
            <a:endParaRPr lang="ro-RO" sz="2000" dirty="0" smtClean="0"/>
          </a:p>
          <a:p>
            <a:r>
              <a:rPr lang="ro-RO" sz="2000" b="1" u="sng" dirty="0" smtClean="0"/>
              <a:t>Șalupă fluvială de intervenție </a:t>
            </a:r>
            <a:r>
              <a:rPr lang="ro-RO" sz="2000" b="1" u="sng" dirty="0" err="1" smtClean="0"/>
              <a:t>multirol</a:t>
            </a:r>
            <a:r>
              <a:rPr lang="ro-RO" sz="2000" dirty="0" smtClean="0"/>
              <a:t> - </a:t>
            </a:r>
            <a:r>
              <a:rPr lang="vi-VN" sz="2000" dirty="0" smtClean="0"/>
              <a:t>3 șalupe fluviale de intervenție multirol dispuse pe sectorul Dunării ce străbate teritoriul național.</a:t>
            </a:r>
          </a:p>
          <a:p>
            <a:endParaRPr lang="en-GB" sz="2000" dirty="0" smtClean="0"/>
          </a:p>
          <a:p>
            <a:pPr lvl="0"/>
            <a:endParaRPr lang="en-GB" sz="2000" dirty="0" smtClean="0"/>
          </a:p>
          <a:p>
            <a:pPr>
              <a:buNone/>
            </a:pPr>
            <a:endParaRPr lang="en-GB" dirty="0"/>
          </a:p>
        </p:txBody>
      </p:sp>
      <p:pic>
        <p:nvPicPr>
          <p:cNvPr id="6" name="Imagine 5" descr="Imagini pentru firefighter vessels">
            <a:hlinkClick r:id="rId2"/>
          </p:cNvPr>
          <p:cNvPicPr/>
          <p:nvPr/>
        </p:nvPicPr>
        <p:blipFill>
          <a:blip r:embed="rId3" r:link="rId4" cstate="print">
            <a:extLst>
              <a:ext uri="{28A0092B-C50C-407E-A947-70E740481C1C}">
                <a14:useLocalDpi xmlns="" xmlns:a14="http://schemas.microsoft.com/office/drawing/2010/main" val="0"/>
              </a:ext>
            </a:extLst>
          </a:blip>
          <a:srcRect/>
          <a:stretch>
            <a:fillRect/>
          </a:stretch>
        </p:blipFill>
        <p:spPr bwMode="auto">
          <a:xfrm>
            <a:off x="6228184" y="1556792"/>
            <a:ext cx="2736304" cy="2160240"/>
          </a:xfrm>
          <a:prstGeom prst="rect">
            <a:avLst/>
          </a:prstGeom>
          <a:noFill/>
          <a:ln>
            <a:noFill/>
          </a:ln>
        </p:spPr>
      </p:pic>
      <p:pic>
        <p:nvPicPr>
          <p:cNvPr id="7" name="Imagine 6" descr="Firefighter Boat Bonn - Stock Image"/>
          <p:cNvPicPr/>
          <p:nvPr/>
        </p:nvPicPr>
        <p:blipFill rotWithShape="1">
          <a:blip r:embed="rId5" r:link="rId6" cstate="print">
            <a:extLst>
              <a:ext uri="{28A0092B-C50C-407E-A947-70E740481C1C}">
                <a14:useLocalDpi xmlns="" xmlns:a14="http://schemas.microsoft.com/office/drawing/2010/main" val="0"/>
              </a:ext>
            </a:extLst>
          </a:blip>
          <a:srcRect l="1940" t="8208" r="8189" b="11827"/>
          <a:stretch/>
        </p:blipFill>
        <p:spPr bwMode="auto">
          <a:xfrm>
            <a:off x="6228184" y="4221088"/>
            <a:ext cx="2771800" cy="1954488"/>
          </a:xfrm>
          <a:prstGeom prst="rect">
            <a:avLst/>
          </a:prstGeom>
          <a:noFill/>
          <a:ln>
            <a:noFill/>
          </a:ln>
          <a:extLst>
            <a:ext uri="{53640926-AAD7-44D8-BBD7-CCE9431645EC}">
              <a14:shadowObscured xmlns="" xmlns:a14="http://schemas.microsoft.com/office/drawing/2010/main"/>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Elemente de noutate</a:t>
            </a:r>
            <a:endParaRPr lang="en-GB" dirty="0"/>
          </a:p>
        </p:txBody>
      </p:sp>
      <p:sp>
        <p:nvSpPr>
          <p:cNvPr id="3" name="Substituent conținut 2"/>
          <p:cNvSpPr>
            <a:spLocks noGrp="1"/>
          </p:cNvSpPr>
          <p:nvPr>
            <p:ph idx="1"/>
          </p:nvPr>
        </p:nvSpPr>
        <p:spPr>
          <a:xfrm>
            <a:off x="457200" y="1600200"/>
            <a:ext cx="5842992" cy="4525963"/>
          </a:xfrm>
        </p:spPr>
        <p:txBody>
          <a:bodyPr>
            <a:normAutofit/>
          </a:bodyPr>
          <a:lstStyle/>
          <a:p>
            <a:pPr lvl="0"/>
            <a:r>
              <a:rPr lang="ro-RO" sz="2000" b="1" u="sng" dirty="0" smtClean="0"/>
              <a:t>Sistem de vehicule aeriene fără echipaj uman la bord (UAV)</a:t>
            </a:r>
            <a:r>
              <a:rPr lang="ro-RO" sz="2000" dirty="0" smtClean="0"/>
              <a:t> -</a:t>
            </a:r>
            <a:r>
              <a:rPr lang="en-US" sz="2000" dirty="0" smtClean="0"/>
              <a:t> </a:t>
            </a:r>
            <a:r>
              <a:rPr lang="ro-RO" sz="2000" dirty="0" smtClean="0"/>
              <a:t>are rolul de a survola zona unei situații de urgență de amploare și de a  transmite date cu privire la aceasta în vederea luării deciziilor oportune pentru eficientizarea intervenției.</a:t>
            </a:r>
          </a:p>
          <a:p>
            <a:pPr lvl="0"/>
            <a:endParaRPr lang="ro-RO" sz="2000" dirty="0" smtClean="0"/>
          </a:p>
          <a:p>
            <a:pPr lvl="0"/>
            <a:endParaRPr lang="ro-RO" sz="2000" dirty="0" smtClean="0"/>
          </a:p>
          <a:p>
            <a:pPr lvl="0"/>
            <a:r>
              <a:rPr lang="ro-RO" sz="2000" b="1" u="sng" dirty="0" smtClean="0"/>
              <a:t>Autospecială cu roboți</a:t>
            </a:r>
            <a:r>
              <a:rPr lang="ro-RO" sz="2000" dirty="0" smtClean="0"/>
              <a:t> - sistemele mobile de stingere a incendiilor cu roboți sunt concepute să îndeplinească următoarele sarcini principale: analizarea și localizarea incendiilor, efectuarea căutării și salvării, monitorizarea variabilelor periculoase. </a:t>
            </a:r>
            <a:endParaRPr lang="en-GB" sz="2000" dirty="0" smtClean="0"/>
          </a:p>
          <a:p>
            <a:pPr lvl="0"/>
            <a:endParaRPr lang="en-GB" sz="2000" dirty="0" smtClean="0"/>
          </a:p>
          <a:p>
            <a:pPr>
              <a:buNone/>
            </a:pPr>
            <a:endParaRPr lang="en-GB" dirty="0"/>
          </a:p>
        </p:txBody>
      </p:sp>
      <p:pic>
        <p:nvPicPr>
          <p:cNvPr id="4" name="Imagine 3"/>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72200" y="1772816"/>
            <a:ext cx="2448272" cy="2016224"/>
          </a:xfrm>
          <a:prstGeom prst="rect">
            <a:avLst/>
          </a:prstGeom>
          <a:noFill/>
          <a:ln>
            <a:noFill/>
          </a:ln>
        </p:spPr>
      </p:pic>
      <p:pic>
        <p:nvPicPr>
          <p:cNvPr id="2050" name="Picture 2"/>
          <p:cNvPicPr>
            <a:picLocks noChangeAspect="1" noChangeArrowheads="1"/>
          </p:cNvPicPr>
          <p:nvPr/>
        </p:nvPicPr>
        <p:blipFill>
          <a:blip r:embed="rId3" cstate="print"/>
          <a:srcRect l="60043" t="24934" r="2945" b="26767"/>
          <a:stretch>
            <a:fillRect/>
          </a:stretch>
        </p:blipFill>
        <p:spPr bwMode="auto">
          <a:xfrm>
            <a:off x="6228184" y="4005064"/>
            <a:ext cx="2736304" cy="2008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67544" y="2132856"/>
            <a:ext cx="8229600" cy="4525963"/>
          </a:xfrm>
        </p:spPr>
        <p:txBody>
          <a:bodyPr>
            <a:normAutofit/>
          </a:bodyPr>
          <a:lstStyle/>
          <a:p>
            <a:pPr algn="just">
              <a:buNone/>
            </a:pPr>
            <a:r>
              <a:rPr lang="ro-RO" sz="2000" dirty="0" smtClean="0"/>
              <a:t>	</a:t>
            </a:r>
          </a:p>
          <a:p>
            <a:pPr algn="just"/>
            <a:r>
              <a:rPr lang="ro-RO" sz="2000" dirty="0" smtClean="0">
                <a:latin typeface="Arial" pitchFamily="34" charset="0"/>
                <a:cs typeface="Arial" pitchFamily="34" charset="0"/>
              </a:rPr>
              <a:t>Dată depunere: </a:t>
            </a:r>
            <a:r>
              <a:rPr lang="en-US" sz="2000" dirty="0" smtClean="0">
                <a:latin typeface="Arial" pitchFamily="34" charset="0"/>
                <a:cs typeface="Arial" pitchFamily="34" charset="0"/>
              </a:rPr>
              <a:t>TRIMESTRUL I 2020</a:t>
            </a:r>
            <a:r>
              <a:rPr lang="ro-RO" sz="2000" dirty="0" smtClean="0">
                <a:latin typeface="Arial" pitchFamily="34" charset="0"/>
                <a:cs typeface="Arial" pitchFamily="34" charset="0"/>
              </a:rPr>
              <a:t>;</a:t>
            </a:r>
          </a:p>
          <a:p>
            <a:pPr algn="just">
              <a:buNone/>
            </a:pPr>
            <a:endParaRPr lang="ro-RO" sz="2000" dirty="0" smtClean="0">
              <a:latin typeface="Arial" pitchFamily="34" charset="0"/>
              <a:cs typeface="Arial" pitchFamily="34" charset="0"/>
            </a:endParaRPr>
          </a:p>
          <a:p>
            <a:pPr algn="just"/>
            <a:r>
              <a:rPr lang="it-IT" sz="2000" dirty="0" smtClean="0">
                <a:latin typeface="Arial" pitchFamily="34" charset="0"/>
                <a:cs typeface="Arial" pitchFamily="34" charset="0"/>
              </a:rPr>
              <a:t>D</a:t>
            </a:r>
            <a:r>
              <a:rPr lang="ro-RO" sz="2000" dirty="0" smtClean="0">
                <a:latin typeface="Arial" pitchFamily="34" charset="0"/>
                <a:cs typeface="Arial" pitchFamily="34" charset="0"/>
              </a:rPr>
              <a:t>urata de implementare</a:t>
            </a:r>
            <a:r>
              <a:rPr lang="it-IT" sz="2000" dirty="0" smtClean="0">
                <a:latin typeface="Arial" pitchFamily="34" charset="0"/>
                <a:cs typeface="Arial" pitchFamily="34" charset="0"/>
              </a:rPr>
              <a:t>: 3</a:t>
            </a:r>
            <a:r>
              <a:rPr lang="ro-RO" sz="2000" dirty="0" smtClean="0">
                <a:latin typeface="Arial" pitchFamily="34" charset="0"/>
                <a:cs typeface="Arial" pitchFamily="34" charset="0"/>
              </a:rPr>
              <a:t>6</a:t>
            </a:r>
            <a:r>
              <a:rPr lang="it-IT" sz="2000" dirty="0" smtClean="0">
                <a:latin typeface="Arial" pitchFamily="34" charset="0"/>
                <a:cs typeface="Arial" pitchFamily="34" charset="0"/>
              </a:rPr>
              <a:t> luni;</a:t>
            </a:r>
          </a:p>
          <a:p>
            <a:pPr algn="just">
              <a:buNone/>
            </a:pPr>
            <a:endParaRPr lang="ro-RO" sz="2000" dirty="0" smtClean="0">
              <a:latin typeface="Arial" pitchFamily="34" charset="0"/>
              <a:cs typeface="Arial" pitchFamily="34" charset="0"/>
            </a:endParaRPr>
          </a:p>
          <a:p>
            <a:pPr algn="just"/>
            <a:r>
              <a:rPr lang="ro-RO" sz="2000" dirty="0" smtClean="0">
                <a:latin typeface="Arial" pitchFamily="34" charset="0"/>
                <a:cs typeface="Arial" pitchFamily="34" charset="0"/>
              </a:rPr>
              <a:t>Obiectiv: </a:t>
            </a:r>
            <a:r>
              <a:rPr lang="vi-VN" sz="2000" dirty="0" smtClean="0">
                <a:latin typeface="Arial" pitchFamily="34" charset="0"/>
                <a:cs typeface="Arial" pitchFamily="34" charset="0"/>
              </a:rPr>
              <a:t>Consolidarea și dezvoltarea rezilienței populației și autorităților în situații multi-risc prin crearea infrastructurii de pregătire în domeniu, îmbunătățirea pregătirii personalului cu atribuții în situații de urgență, dotarea cu tehnică pentru gestionarea situațiilor multi-risc, creșterea capacității de cooperare și colaborare la nivel local, regional, național și european.</a:t>
            </a:r>
            <a:endParaRPr lang="ro-RO" sz="2000" dirty="0" smtClean="0">
              <a:latin typeface="Arial" pitchFamily="34" charset="0"/>
              <a:cs typeface="Arial" pitchFamily="34" charset="0"/>
            </a:endParaRPr>
          </a:p>
          <a:p>
            <a:pPr algn="just"/>
            <a:r>
              <a:rPr lang="ro-RO" sz="2000" dirty="0" smtClean="0">
                <a:latin typeface="Arial" pitchFamily="34" charset="0"/>
                <a:cs typeface="Arial" pitchFamily="34" charset="0"/>
              </a:rPr>
              <a:t>Buget: aproximativ 67.000.000 euro</a:t>
            </a:r>
            <a:endParaRPr lang="vi-VN" sz="2000" dirty="0" smtClean="0">
              <a:latin typeface="Arial" pitchFamily="34" charset="0"/>
              <a:cs typeface="Arial" pitchFamily="34" charset="0"/>
            </a:endParaRPr>
          </a:p>
          <a:p>
            <a:endParaRPr lang="en-GB" sz="2000" dirty="0"/>
          </a:p>
        </p:txBody>
      </p:sp>
      <p:sp>
        <p:nvSpPr>
          <p:cNvPr id="4" name="Titlu 1"/>
          <p:cNvSpPr>
            <a:spLocks noGrp="1"/>
          </p:cNvSpPr>
          <p:nvPr>
            <p:ph type="title"/>
          </p:nvPr>
        </p:nvSpPr>
        <p:spPr>
          <a:xfrm>
            <a:off x="467544" y="1268760"/>
            <a:ext cx="8229600" cy="854968"/>
          </a:xfrm>
        </p:spPr>
        <p:txBody>
          <a:bodyPr>
            <a:normAutofit/>
          </a:bodyPr>
          <a:lstStyle/>
          <a:p>
            <a:r>
              <a:rPr lang="ro-RO" sz="2800" dirty="0" smtClean="0">
                <a:latin typeface="Arial" pitchFamily="34" charset="0"/>
                <a:cs typeface="Arial" pitchFamily="34" charset="0"/>
              </a:rPr>
              <a:t>MULTI RISC – MODUL II</a:t>
            </a:r>
            <a:endParaRPr lang="en-GB" sz="2800" dirty="0">
              <a:latin typeface="Arial" pitchFamily="34" charset="0"/>
              <a:cs typeface="Arial" pitchFamily="34" charset="0"/>
            </a:endParaRPr>
          </a:p>
        </p:txBody>
      </p:sp>
      <p:pic>
        <p:nvPicPr>
          <p:cNvPr id="6" name="Imagine 5"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7" name="Imagine 6"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8" name="Imagine 7" descr="ue.JPG"/>
          <p:cNvPicPr>
            <a:picLocks noChangeAspect="1"/>
          </p:cNvPicPr>
          <p:nvPr/>
        </p:nvPicPr>
        <p:blipFill>
          <a:blip r:embed="rId4" cstate="print"/>
          <a:stretch>
            <a:fillRect/>
          </a:stretch>
        </p:blipFill>
        <p:spPr>
          <a:xfrm>
            <a:off x="755575" y="332656"/>
            <a:ext cx="1176779" cy="914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67544" y="2204864"/>
            <a:ext cx="8229600" cy="1080120"/>
          </a:xfrm>
        </p:spPr>
        <p:txBody>
          <a:bodyPr>
            <a:normAutofit/>
          </a:bodyPr>
          <a:lstStyle/>
          <a:p>
            <a:pPr lvl="0"/>
            <a:r>
              <a:rPr lang="ro-RO" dirty="0" smtClean="0"/>
              <a:t>Centrul de formare si pregătire a scafandrilor de intervenție (Medgidia, jud. Constanta);</a:t>
            </a:r>
            <a:endParaRPr lang="en-GB" dirty="0" smtClean="0"/>
          </a:p>
          <a:p>
            <a:endParaRPr lang="en-GB" dirty="0"/>
          </a:p>
        </p:txBody>
      </p:sp>
      <p:sp>
        <p:nvSpPr>
          <p:cNvPr id="4" name="Dreptunghi 3"/>
          <p:cNvSpPr/>
          <p:nvPr/>
        </p:nvSpPr>
        <p:spPr>
          <a:xfrm>
            <a:off x="3419872" y="1628800"/>
            <a:ext cx="2199769" cy="523220"/>
          </a:xfrm>
          <a:prstGeom prst="rect">
            <a:avLst/>
          </a:prstGeom>
        </p:spPr>
        <p:txBody>
          <a:bodyPr wrap="none">
            <a:spAutoFit/>
          </a:bodyPr>
          <a:lstStyle/>
          <a:p>
            <a:r>
              <a:rPr lang="ro-RO" sz="2800" dirty="0" smtClean="0">
                <a:latin typeface="Arial" pitchFamily="34" charset="0"/>
                <a:cs typeface="Arial" pitchFamily="34" charset="0"/>
              </a:rPr>
              <a:t>REZULTATE</a:t>
            </a:r>
            <a:endParaRPr lang="en-GB" sz="2800" dirty="0"/>
          </a:p>
        </p:txBody>
      </p:sp>
      <p:pic>
        <p:nvPicPr>
          <p:cNvPr id="5" name="Imagine 4"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6" name="Imagine 5"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7" name="Imagine 6" descr="ue.JPG"/>
          <p:cNvPicPr>
            <a:picLocks noChangeAspect="1"/>
          </p:cNvPicPr>
          <p:nvPr/>
        </p:nvPicPr>
        <p:blipFill>
          <a:blip r:embed="rId4" cstate="print"/>
          <a:stretch>
            <a:fillRect/>
          </a:stretch>
        </p:blipFill>
        <p:spPr>
          <a:xfrm>
            <a:off x="755575" y="332656"/>
            <a:ext cx="1176779" cy="914400"/>
          </a:xfrm>
          <a:prstGeom prst="rect">
            <a:avLst/>
          </a:prstGeom>
        </p:spPr>
      </p:pic>
      <p:pic>
        <p:nvPicPr>
          <p:cNvPr id="8" name="Imagin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051720" y="3284984"/>
            <a:ext cx="4824536" cy="321635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67544" y="1844824"/>
            <a:ext cx="8229600" cy="1224136"/>
          </a:xfrm>
        </p:spPr>
        <p:txBody>
          <a:bodyPr>
            <a:normAutofit/>
          </a:bodyPr>
          <a:lstStyle/>
          <a:p>
            <a:pPr lvl="0"/>
            <a:r>
              <a:rPr lang="ro-RO" sz="2400" dirty="0" smtClean="0"/>
              <a:t>Centrul de excelenta pentru pregătirea personalului operativ la dezastre (Gornești, jud. Mureș);</a:t>
            </a:r>
            <a:endParaRPr lang="en-GB" sz="2400" dirty="0" smtClean="0"/>
          </a:p>
          <a:p>
            <a:endParaRPr lang="en-GB" sz="2400" dirty="0"/>
          </a:p>
        </p:txBody>
      </p:sp>
      <p:sp>
        <p:nvSpPr>
          <p:cNvPr id="4" name="Dreptunghi 3"/>
          <p:cNvSpPr/>
          <p:nvPr/>
        </p:nvSpPr>
        <p:spPr>
          <a:xfrm>
            <a:off x="3419872" y="1412776"/>
            <a:ext cx="2199769" cy="523220"/>
          </a:xfrm>
          <a:prstGeom prst="rect">
            <a:avLst/>
          </a:prstGeom>
        </p:spPr>
        <p:txBody>
          <a:bodyPr wrap="none">
            <a:spAutoFit/>
          </a:bodyPr>
          <a:lstStyle/>
          <a:p>
            <a:r>
              <a:rPr lang="ro-RO" sz="2800" dirty="0" smtClean="0">
                <a:latin typeface="Arial" pitchFamily="34" charset="0"/>
                <a:cs typeface="Arial" pitchFamily="34" charset="0"/>
              </a:rPr>
              <a:t>REZULTATE</a:t>
            </a:r>
            <a:endParaRPr lang="en-GB" sz="2800" dirty="0"/>
          </a:p>
        </p:txBody>
      </p:sp>
      <p:pic>
        <p:nvPicPr>
          <p:cNvPr id="5" name="Imagine 4"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6" name="Imagine 5"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7" name="Imagine 6" descr="ue.JPG"/>
          <p:cNvPicPr>
            <a:picLocks noChangeAspect="1"/>
          </p:cNvPicPr>
          <p:nvPr/>
        </p:nvPicPr>
        <p:blipFill>
          <a:blip r:embed="rId4" cstate="print"/>
          <a:stretch>
            <a:fillRect/>
          </a:stretch>
        </p:blipFill>
        <p:spPr>
          <a:xfrm>
            <a:off x="755575" y="332656"/>
            <a:ext cx="1176779" cy="914400"/>
          </a:xfrm>
          <a:prstGeom prst="rect">
            <a:avLst/>
          </a:prstGeom>
        </p:spPr>
      </p:pic>
      <p:pic>
        <p:nvPicPr>
          <p:cNvPr id="9" name="Substituent conținut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563888" y="3140968"/>
            <a:ext cx="2692621" cy="1665835"/>
          </a:xfrm>
          <a:prstGeom prst="rect">
            <a:avLst/>
          </a:prstGeom>
        </p:spPr>
      </p:pic>
      <p:pic>
        <p:nvPicPr>
          <p:cNvPr id="10" name="Substituent conținut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620574" y="3140968"/>
            <a:ext cx="2523426" cy="1656184"/>
          </a:xfrm>
          <a:prstGeom prst="rect">
            <a:avLst/>
          </a:prstGeom>
        </p:spPr>
      </p:pic>
      <p:pic>
        <p:nvPicPr>
          <p:cNvPr id="11" name="Picture 4" descr="C:\Users\george.piersinaru\Desktop\prezentare\smurdtarga_2_21464500.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51520" y="3140968"/>
            <a:ext cx="2967588" cy="166952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Imagine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195736" y="4941168"/>
            <a:ext cx="2228036" cy="1671028"/>
          </a:xfrm>
          <a:prstGeom prst="rect">
            <a:avLst/>
          </a:prstGeom>
        </p:spPr>
      </p:pic>
      <p:pic>
        <p:nvPicPr>
          <p:cNvPr id="13" name="Imagine 12"/>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436096" y="5013176"/>
            <a:ext cx="2182564" cy="163692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67544" y="1844824"/>
            <a:ext cx="8229600" cy="1224136"/>
          </a:xfrm>
        </p:spPr>
        <p:txBody>
          <a:bodyPr>
            <a:normAutofit/>
          </a:bodyPr>
          <a:lstStyle/>
          <a:p>
            <a:pPr lvl="0"/>
            <a:endParaRPr lang="ro-RO" sz="2400" dirty="0" smtClean="0"/>
          </a:p>
          <a:p>
            <a:pPr lvl="0"/>
            <a:r>
              <a:rPr lang="ro-RO" sz="2400" dirty="0" smtClean="0"/>
              <a:t>Centrul Național pentru Securitate la Foc și Protecție Civilă.</a:t>
            </a:r>
            <a:endParaRPr lang="en-GB" sz="2400" dirty="0" smtClean="0"/>
          </a:p>
          <a:p>
            <a:pPr>
              <a:buNone/>
            </a:pPr>
            <a:endParaRPr lang="en-GB" sz="2400" dirty="0"/>
          </a:p>
        </p:txBody>
      </p:sp>
      <p:sp>
        <p:nvSpPr>
          <p:cNvPr id="4" name="Dreptunghi 3"/>
          <p:cNvSpPr/>
          <p:nvPr/>
        </p:nvSpPr>
        <p:spPr>
          <a:xfrm>
            <a:off x="3419872" y="1412776"/>
            <a:ext cx="2199769" cy="523220"/>
          </a:xfrm>
          <a:prstGeom prst="rect">
            <a:avLst/>
          </a:prstGeom>
        </p:spPr>
        <p:txBody>
          <a:bodyPr wrap="none">
            <a:spAutoFit/>
          </a:bodyPr>
          <a:lstStyle/>
          <a:p>
            <a:r>
              <a:rPr lang="ro-RO" sz="2800" dirty="0" smtClean="0">
                <a:latin typeface="Arial" pitchFamily="34" charset="0"/>
                <a:cs typeface="Arial" pitchFamily="34" charset="0"/>
              </a:rPr>
              <a:t>REZULTATE</a:t>
            </a:r>
            <a:endParaRPr lang="en-GB" sz="2800" dirty="0"/>
          </a:p>
        </p:txBody>
      </p:sp>
      <p:pic>
        <p:nvPicPr>
          <p:cNvPr id="5" name="Imagine 4" descr="guvern.JPG"/>
          <p:cNvPicPr>
            <a:picLocks noChangeAspect="1"/>
          </p:cNvPicPr>
          <p:nvPr/>
        </p:nvPicPr>
        <p:blipFill>
          <a:blip r:embed="rId2" cstate="print"/>
          <a:stretch>
            <a:fillRect/>
          </a:stretch>
        </p:blipFill>
        <p:spPr>
          <a:xfrm>
            <a:off x="3995936" y="260648"/>
            <a:ext cx="941625" cy="914400"/>
          </a:xfrm>
          <a:prstGeom prst="rect">
            <a:avLst/>
          </a:prstGeom>
        </p:spPr>
      </p:pic>
      <p:pic>
        <p:nvPicPr>
          <p:cNvPr id="6" name="Imagine 5" descr="IS.JPG"/>
          <p:cNvPicPr>
            <a:picLocks noChangeAspect="1"/>
          </p:cNvPicPr>
          <p:nvPr/>
        </p:nvPicPr>
        <p:blipFill>
          <a:blip r:embed="rId3" cstate="print"/>
          <a:stretch>
            <a:fillRect/>
          </a:stretch>
        </p:blipFill>
        <p:spPr>
          <a:xfrm>
            <a:off x="7236296" y="332656"/>
            <a:ext cx="873435" cy="914400"/>
          </a:xfrm>
          <a:prstGeom prst="rect">
            <a:avLst/>
          </a:prstGeom>
        </p:spPr>
      </p:pic>
      <p:pic>
        <p:nvPicPr>
          <p:cNvPr id="7" name="Imagine 6" descr="ue.JPG"/>
          <p:cNvPicPr>
            <a:picLocks noChangeAspect="1"/>
          </p:cNvPicPr>
          <p:nvPr/>
        </p:nvPicPr>
        <p:blipFill>
          <a:blip r:embed="rId4" cstate="print"/>
          <a:stretch>
            <a:fillRect/>
          </a:stretch>
        </p:blipFill>
        <p:spPr>
          <a:xfrm>
            <a:off x="755575" y="332656"/>
            <a:ext cx="1176779" cy="914400"/>
          </a:xfrm>
          <a:prstGeom prst="rect">
            <a:avLst/>
          </a:prstGeom>
        </p:spPr>
      </p:pic>
      <p:pic>
        <p:nvPicPr>
          <p:cNvPr id="14" name="Picture 1"/>
          <p:cNvPicPr>
            <a:picLocks noChangeAspect="1"/>
          </p:cNvPicPr>
          <p:nvPr/>
        </p:nvPicPr>
        <p:blipFill rotWithShape="1">
          <a:blip r:embed="rId5" cstate="print">
            <a:extLst>
              <a:ext uri="{28A0092B-C50C-407E-A947-70E740481C1C}">
                <a14:useLocalDpi xmlns="" xmlns:a14="http://schemas.microsoft.com/office/drawing/2010/main" val="0"/>
              </a:ext>
            </a:extLst>
          </a:blip>
          <a:srcRect r="2779"/>
          <a:stretch/>
        </p:blipFill>
        <p:spPr>
          <a:xfrm>
            <a:off x="467544" y="3140968"/>
            <a:ext cx="4348485" cy="2952750"/>
          </a:xfrm>
          <a:prstGeom prst="rect">
            <a:avLst/>
          </a:prstGeom>
        </p:spPr>
      </p:pic>
      <p:pic>
        <p:nvPicPr>
          <p:cNvPr id="1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220072" y="3140968"/>
            <a:ext cx="3489274" cy="298480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1551</TotalTime>
  <Words>367</Words>
  <Application>Microsoft Office PowerPoint</Application>
  <PresentationFormat>Expunere pe ecran (4:3)</PresentationFormat>
  <Paragraphs>66</Paragraphs>
  <Slides>13</Slides>
  <Notes>0</Notes>
  <HiddenSlides>0</HiddenSlides>
  <MMClips>0</MMClips>
  <ScaleCrop>false</ScaleCrop>
  <HeadingPairs>
    <vt:vector size="4" baseType="variant">
      <vt:variant>
        <vt:lpstr>Temă</vt:lpstr>
      </vt:variant>
      <vt:variant>
        <vt:i4>1</vt:i4>
      </vt:variant>
      <vt:variant>
        <vt:lpstr>Titluri diapozitive</vt:lpstr>
      </vt:variant>
      <vt:variant>
        <vt:i4>13</vt:i4>
      </vt:variant>
    </vt:vector>
  </HeadingPairs>
  <TitlesOfParts>
    <vt:vector size="14" baseType="lpstr">
      <vt:lpstr>Temă Office</vt:lpstr>
      <vt:lpstr>Diapozitivul 1</vt:lpstr>
      <vt:lpstr>VIZIUNE 2020</vt:lpstr>
      <vt:lpstr>REZULTATE</vt:lpstr>
      <vt:lpstr>Elemente de noutate</vt:lpstr>
      <vt:lpstr>Elemente de noutate</vt:lpstr>
      <vt:lpstr>MULTI RISC – MODUL II</vt:lpstr>
      <vt:lpstr>Diapozitivul 7</vt:lpstr>
      <vt:lpstr>Diapozitivul 8</vt:lpstr>
      <vt:lpstr>Diapozitivul 9</vt:lpstr>
      <vt:lpstr>Diapozitivul 10</vt:lpstr>
      <vt:lpstr>Diapozitivul 11</vt:lpstr>
      <vt:lpstr>GRUP ȚINTĂ</vt:lpstr>
      <vt:lpstr>Diapozitivul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Diapozitivul 1</dc:title>
  <dc:creator>Dragos Virtopeanu</dc:creator>
  <cp:lastModifiedBy>dragos.virtopeanu</cp:lastModifiedBy>
  <cp:revision>81</cp:revision>
  <cp:lastPrinted>2019-10-23T10:53:58Z</cp:lastPrinted>
  <dcterms:created xsi:type="dcterms:W3CDTF">2019-10-09T07:21:04Z</dcterms:created>
  <dcterms:modified xsi:type="dcterms:W3CDTF">2019-10-23T12:28:16Z</dcterms:modified>
</cp:coreProperties>
</file>