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9" r:id="rId4"/>
    <p:sldId id="262" r:id="rId5"/>
    <p:sldId id="261" r:id="rId6"/>
    <p:sldId id="264" r:id="rId7"/>
    <p:sldId id="272" r:id="rId8"/>
    <p:sldId id="275" r:id="rId9"/>
    <p:sldId id="273" r:id="rId10"/>
    <p:sldId id="276" r:id="rId11"/>
    <p:sldId id="266" r:id="rId12"/>
    <p:sldId id="277" r:id="rId13"/>
    <p:sldId id="274" r:id="rId14"/>
    <p:sldId id="259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04BD3C13-8650-435E-993D-1CCD04E0EF5A}">
          <p14:sldIdLst>
            <p14:sldId id="256"/>
            <p14:sldId id="271"/>
            <p14:sldId id="269"/>
            <p14:sldId id="262"/>
            <p14:sldId id="261"/>
            <p14:sldId id="264"/>
            <p14:sldId id="272"/>
          </p14:sldIdLst>
        </p14:section>
        <p14:section name="Secțiune fără titlu" id="{79D0C019-2479-476B-97F7-01F6E061D8A8}">
          <p14:sldIdLst>
            <p14:sldId id="275"/>
            <p14:sldId id="273"/>
            <p14:sldId id="276"/>
            <p14:sldId id="266"/>
            <p14:sldId id="277"/>
            <p14:sldId id="274"/>
          </p14:sldIdLst>
        </p14:section>
        <p14:section name="Secțiune fără titlu" id="{9CC74D48-754B-4F05-A254-BB4106A4989F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8" autoAdjust="0"/>
    <p:restoredTop sz="94660"/>
  </p:normalViewPr>
  <p:slideViewPr>
    <p:cSldViewPr>
      <p:cViewPr varScale="1">
        <p:scale>
          <a:sx n="111" d="100"/>
          <a:sy n="11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6981627296587"/>
          <c:y val="4.394685039370079E-2"/>
          <c:w val="0.85219685039370074"/>
          <c:h val="0.8370450568678915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13.07.2018</c:v>
                </c:pt>
                <c:pt idx="1">
                  <c:v>24.10.2019</c:v>
                </c:pt>
                <c:pt idx="2">
                  <c:v>12.07.2021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112000</c:v>
                </c:pt>
                <c:pt idx="2">
                  <c:v>550000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2-443B-8611-5D4E9DF2F5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7257032"/>
        <c:axId val="467256048"/>
      </c:lineChart>
      <c:catAx>
        <c:axId val="467257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256048"/>
        <c:crosses val="autoZero"/>
        <c:auto val="1"/>
        <c:lblAlgn val="ctr"/>
        <c:lblOffset val="100"/>
        <c:noMultiLvlLbl val="0"/>
      </c:catAx>
      <c:valAx>
        <c:axId val="46725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257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FBE0F0B5-0782-42F3-95BC-4FA4E1C7CB3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8" rIns="94857" bIns="474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3D6BF088-A6D4-4080-BCDE-7B5E70CC6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3B8-177B-4D5A-BA84-1253A296310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5DFD-AAA1-438C-9102-6F7D5838FD2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E22A-F3BE-4D88-B828-7DE195073FAF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8677-9BB4-4843-ACD6-02B115DD49DE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3D2-4DB4-42F1-88DC-9B5E1873A31F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45C9-E55A-47CC-90C5-066D612101FC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B236-7AAF-42A2-87DC-37C6BBD43ABE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5E1C-B2B8-47A8-91B9-D1A8A3E8696A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E669-DA5C-43E6-9599-F0A2B229F654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8160-34CC-4FB5-AD44-C1962B54D50B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3EAA-8C54-4AB1-BBE0-912F4FA6896D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pcultura.ro/" TargetMode="External"/><Relationship Id="rId2" Type="http://schemas.openxmlformats.org/officeDocument/2006/relationships/hyperlink" Target="mailto:office@umpcultura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2118" y="3962400"/>
            <a:ext cx="9957118" cy="1230903"/>
          </a:xfrm>
        </p:spPr>
        <p:txBody>
          <a:bodyPr>
            <a:normAutofit fontScale="90000"/>
          </a:bodyPr>
          <a:lstStyle/>
          <a:p>
            <a:pPr defTabSz="630238"/>
            <a:r>
              <a:rPr lang="ro-R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Proiectul</a:t>
            </a:r>
            <a:br>
              <a:rPr lang="ro-R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n-US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Biblioteca Digital</a:t>
            </a:r>
            <a:r>
              <a:rPr lang="ro-RO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Rom</a:t>
            </a:r>
            <a:r>
              <a:rPr lang="ro-RO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</a:t>
            </a:r>
            <a:r>
              <a:rPr lang="en-US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niei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 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o-RO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</a:rPr>
              <a:t>24.Octombrie.2019 - București )  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04917"/>
            <a:ext cx="9144000" cy="2725340"/>
          </a:xfrm>
        </p:spPr>
        <p:txBody>
          <a:bodyPr>
            <a:normAutofit/>
          </a:bodyPr>
          <a:lstStyle/>
          <a:p>
            <a:r>
              <a:rPr lang="vi-VN" sz="36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 FONDURI EUROPENE ÎN ROMÂNIA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ro-RO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Sesiunea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ro-RO" sz="3000" b="1" dirty="0">
                <a:solidFill>
                  <a:schemeClr val="tx2"/>
                </a:solidFill>
              </a:rPr>
              <a:t>a </a:t>
            </a:r>
            <a:r>
              <a:rPr lang="en-US" sz="3000" b="1" dirty="0">
                <a:solidFill>
                  <a:schemeClr val="tx2"/>
                </a:solidFill>
              </a:rPr>
              <a:t>2</a:t>
            </a:r>
            <a:r>
              <a:rPr lang="ro-RO" sz="3000" b="1" dirty="0">
                <a:solidFill>
                  <a:schemeClr val="tx2"/>
                </a:solidFill>
              </a:rPr>
              <a:t>-a: </a:t>
            </a:r>
            <a:r>
              <a:rPr lang="en-US" sz="3000" b="1" i="1" dirty="0">
                <a:solidFill>
                  <a:schemeClr val="tx2"/>
                </a:solidFill>
              </a:rPr>
              <a:t>‘’ </a:t>
            </a:r>
            <a:r>
              <a:rPr lang="en-US" sz="3000" b="1" i="1" dirty="0" err="1">
                <a:solidFill>
                  <a:schemeClr val="tx2"/>
                </a:solidFill>
              </a:rPr>
              <a:t>Fondurile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structurale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și</a:t>
            </a:r>
            <a:r>
              <a:rPr lang="en-US" sz="3000" b="1" i="1" dirty="0">
                <a:solidFill>
                  <a:schemeClr val="tx2"/>
                </a:solidFill>
              </a:rPr>
              <a:t> de </a:t>
            </a:r>
            <a:r>
              <a:rPr lang="en-US" sz="3000" b="1" i="1" dirty="0" err="1">
                <a:solidFill>
                  <a:schemeClr val="tx2"/>
                </a:solidFill>
              </a:rPr>
              <a:t>investiții</a:t>
            </a:r>
            <a:r>
              <a:rPr lang="ro-RO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europene</a:t>
            </a:r>
            <a:r>
              <a:rPr lang="en-US" sz="3000" b="1" i="1" dirty="0">
                <a:solidFill>
                  <a:schemeClr val="tx2"/>
                </a:solidFill>
              </a:rPr>
              <a:t> din </a:t>
            </a:r>
            <a:r>
              <a:rPr lang="en-US" sz="3000" b="1" i="1" dirty="0" err="1">
                <a:solidFill>
                  <a:schemeClr val="tx2"/>
                </a:solidFill>
              </a:rPr>
              <a:t>perspectiva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beneficiarilor</a:t>
            </a:r>
            <a:r>
              <a:rPr lang="ro-RO" sz="3000" b="1" i="1" dirty="0">
                <a:solidFill>
                  <a:schemeClr val="tx2"/>
                </a:solidFill>
              </a:rPr>
              <a:t>. </a:t>
            </a:r>
            <a:br>
              <a:rPr lang="ro-RO" sz="3000" b="1" i="1" dirty="0">
                <a:solidFill>
                  <a:schemeClr val="tx2"/>
                </a:solidFill>
              </a:rPr>
            </a:br>
            <a:r>
              <a:rPr lang="en-US" sz="3000" b="1" i="1" dirty="0" err="1">
                <a:solidFill>
                  <a:schemeClr val="tx2"/>
                </a:solidFill>
              </a:rPr>
              <a:t>Proiecte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europene</a:t>
            </a:r>
            <a:r>
              <a:rPr lang="en-US" sz="3000" b="1" i="1" dirty="0">
                <a:solidFill>
                  <a:schemeClr val="tx2"/>
                </a:solidFill>
              </a:rPr>
              <a:t> cu impact </a:t>
            </a:r>
            <a:r>
              <a:rPr lang="en-US" sz="3000" b="1" i="1" dirty="0" err="1">
                <a:solidFill>
                  <a:schemeClr val="tx2"/>
                </a:solidFill>
              </a:rPr>
              <a:t>în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viața</a:t>
            </a:r>
            <a:r>
              <a:rPr lang="en-US" sz="3000" b="1" i="1" dirty="0">
                <a:solidFill>
                  <a:schemeClr val="tx2"/>
                </a:solidFill>
              </a:rPr>
              <a:t> </a:t>
            </a:r>
            <a:r>
              <a:rPr lang="en-US" sz="3000" b="1" i="1" dirty="0" err="1">
                <a:solidFill>
                  <a:schemeClr val="tx2"/>
                </a:solidFill>
              </a:rPr>
              <a:t>noastră</a:t>
            </a:r>
            <a:r>
              <a:rPr lang="ro-RO" sz="3000" b="1" i="1" dirty="0">
                <a:solidFill>
                  <a:schemeClr val="tx2"/>
                </a:solidFill>
              </a:rPr>
              <a:t>. </a:t>
            </a:r>
            <a:r>
              <a:rPr lang="en-US" sz="3000" b="1" i="1" dirty="0">
                <a:solidFill>
                  <a:schemeClr val="tx2"/>
                </a:solidFill>
              </a:rPr>
              <a:t>’’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153E-9244-4E05-AEFB-F81AA3EBBA9B}" type="datetime1">
              <a:rPr lang="ro-RO" smtClean="0"/>
              <a:pPr/>
              <a:t>23.10.2019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8ECA0CD-FF26-4901-973A-D1763DFEF4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5534391"/>
            <a:ext cx="2971800" cy="1116806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CFA5334-FB25-4895-88EC-5CC21C1094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456830"/>
            <a:ext cx="6553200" cy="581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343559"/>
            <a:ext cx="9144000" cy="58975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o-RO" sz="10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o-RO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Stadiul actual al procedurilor de achiziții : </a:t>
            </a:r>
          </a:p>
          <a:p>
            <a:pPr algn="ctr">
              <a:buNone/>
            </a:pPr>
            <a:endParaRPr lang="ro-RO" sz="45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br>
              <a:rPr lang="ro-RO" sz="4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o-RO" sz="45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038" y="6058558"/>
            <a:ext cx="2133600" cy="365125"/>
          </a:xfrm>
        </p:spPr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9362" y="625085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50" y="148656"/>
            <a:ext cx="5734050" cy="46822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A7107-0DD5-423A-A029-FCD5ADFF80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0" y="5889989"/>
            <a:ext cx="2133600" cy="819355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3AD948FD-6445-4725-8241-F3E2ABC7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27566"/>
              </p:ext>
            </p:extLst>
          </p:nvPr>
        </p:nvGraphicFramePr>
        <p:xfrm>
          <a:off x="611038" y="1589231"/>
          <a:ext cx="7848599" cy="4231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562">
                  <a:extLst>
                    <a:ext uri="{9D8B030D-6E8A-4147-A177-3AD203B41FA5}">
                      <a16:colId xmlns:a16="http://schemas.microsoft.com/office/drawing/2014/main" val="18151395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63110363"/>
                    </a:ext>
                  </a:extLst>
                </a:gridCol>
                <a:gridCol w="4497237">
                  <a:extLst>
                    <a:ext uri="{9D8B030D-6E8A-4147-A177-3AD203B41FA5}">
                      <a16:colId xmlns:a16="http://schemas.microsoft.com/office/drawing/2014/main" val="1827264411"/>
                    </a:ext>
                  </a:extLst>
                </a:gridCol>
              </a:tblGrid>
              <a:tr h="132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Nr.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Titlul</a:t>
                      </a:r>
                      <a:br>
                        <a:rPr lang="ro-RO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Achiziției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Stadiul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derulării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procedurii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 achiziţie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publică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neiniţiat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derulare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/>
                </a:tc>
                <a:extLst>
                  <a:ext uri="{0D108BD9-81ED-4DB2-BD59-A6C34878D82A}">
                    <a16:rowId xmlns:a16="http://schemas.microsoft.com/office/drawing/2014/main" val="1492453167"/>
                  </a:ext>
                </a:extLst>
              </a:tr>
              <a:tr h="4931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Servicii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elaborare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studii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26531"/>
                  </a:ext>
                </a:extLst>
              </a:tr>
              <a:tr h="475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Echipamente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IT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56711"/>
                  </a:ext>
                </a:extLst>
              </a:tr>
              <a:tr h="619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Dezvoltare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platform</a:t>
                      </a: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ă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informatic</a:t>
                      </a: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ă 1 - (Servicii) 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76554"/>
                  </a:ext>
                </a:extLst>
              </a:tr>
              <a:tr h="475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Dezvoltare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platform</a:t>
                      </a: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ă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informatic</a:t>
                      </a: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ă </a:t>
                      </a:r>
                      <a:b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2 - (Echipamente)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15275"/>
                  </a:ext>
                </a:extLst>
              </a:tr>
              <a:tr h="84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Echipamente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digitizare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o-RO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ș</a:t>
                      </a:r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soft </a:t>
                      </a:r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aferent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ro-RO" sz="1400" b="1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Finalizat</a:t>
                      </a:r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6" marR="5226" marT="5226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78876"/>
                  </a:ext>
                </a:extLst>
              </a:tr>
            </a:tbl>
          </a:graphicData>
        </a:graphic>
      </p:graphicFrame>
      <p:sp>
        <p:nvSpPr>
          <p:cNvPr id="9" name="Titlu 5">
            <a:extLst>
              <a:ext uri="{FF2B5EF4-FFF2-40B4-BE49-F238E27FC236}">
                <a16:creationId xmlns:a16="http://schemas.microsoft.com/office/drawing/2014/main" id="{9C17CD65-9FE9-4545-9724-31A79DAE8AF5}"/>
              </a:ext>
            </a:extLst>
          </p:cNvPr>
          <p:cNvSpPr txBox="1">
            <a:spLocks/>
          </p:cNvSpPr>
          <p:nvPr/>
        </p:nvSpPr>
        <p:spPr>
          <a:xfrm>
            <a:off x="-200025" y="289343"/>
            <a:ext cx="9144000" cy="69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93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1" y="837831"/>
            <a:ext cx="9144000" cy="58975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o-RO" sz="1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Stadiul actual al Indicatorilor : </a:t>
            </a:r>
          </a:p>
          <a:p>
            <a:pPr algn="ctr">
              <a:buNone/>
            </a:pPr>
            <a:r>
              <a:rPr lang="ro-RO" sz="4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o-RO" sz="45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o-RO" sz="45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966" y="6355556"/>
            <a:ext cx="2133600" cy="365125"/>
          </a:xfrm>
        </p:spPr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3742" y="248759"/>
            <a:ext cx="6544574" cy="6096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A7107-0DD5-423A-A029-FCD5ADFF80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5263551"/>
            <a:ext cx="3326921" cy="1097756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C97AB47A-5D2F-4FAF-92A9-81CD77B4E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21547"/>
              </p:ext>
            </p:extLst>
          </p:nvPr>
        </p:nvGraphicFramePr>
        <p:xfrm>
          <a:off x="570780" y="1922432"/>
          <a:ext cx="8039820" cy="13062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70522">
                  <a:extLst>
                    <a:ext uri="{9D8B030D-6E8A-4147-A177-3AD203B41FA5}">
                      <a16:colId xmlns:a16="http://schemas.microsoft.com/office/drawing/2014/main" val="1915051569"/>
                    </a:ext>
                  </a:extLst>
                </a:gridCol>
                <a:gridCol w="1109496">
                  <a:extLst>
                    <a:ext uri="{9D8B030D-6E8A-4147-A177-3AD203B41FA5}">
                      <a16:colId xmlns:a16="http://schemas.microsoft.com/office/drawing/2014/main" val="568349889"/>
                    </a:ext>
                  </a:extLst>
                </a:gridCol>
                <a:gridCol w="1759112">
                  <a:extLst>
                    <a:ext uri="{9D8B030D-6E8A-4147-A177-3AD203B41FA5}">
                      <a16:colId xmlns:a16="http://schemas.microsoft.com/office/drawing/2014/main" val="3676753715"/>
                    </a:ext>
                  </a:extLst>
                </a:gridCol>
                <a:gridCol w="736448">
                  <a:extLst>
                    <a:ext uri="{9D8B030D-6E8A-4147-A177-3AD203B41FA5}">
                      <a16:colId xmlns:a16="http://schemas.microsoft.com/office/drawing/2014/main" val="3799826566"/>
                    </a:ext>
                  </a:extLst>
                </a:gridCol>
                <a:gridCol w="1664242">
                  <a:extLst>
                    <a:ext uri="{9D8B030D-6E8A-4147-A177-3AD203B41FA5}">
                      <a16:colId xmlns:a16="http://schemas.microsoft.com/office/drawing/2014/main" val="3012678394"/>
                    </a:ext>
                  </a:extLst>
                </a:gridCol>
              </a:tblGrid>
              <a:tr h="3701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effectLst/>
                        </a:rPr>
                        <a:t>Denumire</a:t>
                      </a: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o-RO" sz="1100" dirty="0">
                          <a:effectLst/>
                        </a:rPr>
                        <a:t>INDICATOR DE REALIZARE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Valori </a:t>
                      </a:r>
                      <a:br>
                        <a:rPr lang="ro-RO" sz="1100" dirty="0">
                          <a:effectLst/>
                        </a:rPr>
                      </a:br>
                      <a:r>
                        <a:rPr lang="ro-RO" sz="1100" dirty="0">
                          <a:effectLst/>
                        </a:rPr>
                        <a:t>aprobate/ revizuite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Valoare raportată anterior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Valoarea indicatorului obţinută până în prezent (cumulat de la data începerii proiectului)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608373378"/>
                  </a:ext>
                </a:extLst>
              </a:tr>
              <a:tr h="2152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24084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1.Elemente de patrimoniu cultural digitizate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Produse culturale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Valoare țintă:</a:t>
                      </a:r>
                      <a:br>
                        <a:rPr lang="ro-RO" sz="1100" dirty="0">
                          <a:effectLst/>
                        </a:rPr>
                      </a:br>
                      <a:r>
                        <a:rPr lang="ro-RO" sz="1100" dirty="0">
                          <a:effectLst/>
                        </a:rPr>
                        <a:t> 54,697 + 360,303= 415,000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54,608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112,860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47630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2113CFA-4879-43CC-A317-4BABFAA90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19952"/>
              </p:ext>
            </p:extLst>
          </p:nvPr>
        </p:nvGraphicFramePr>
        <p:xfrm>
          <a:off x="554966" y="3521264"/>
          <a:ext cx="8039821" cy="1373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4566">
                  <a:extLst>
                    <a:ext uri="{9D8B030D-6E8A-4147-A177-3AD203B41FA5}">
                      <a16:colId xmlns:a16="http://schemas.microsoft.com/office/drawing/2014/main" val="2195031133"/>
                    </a:ext>
                  </a:extLst>
                </a:gridCol>
                <a:gridCol w="1626941">
                  <a:extLst>
                    <a:ext uri="{9D8B030D-6E8A-4147-A177-3AD203B41FA5}">
                      <a16:colId xmlns:a16="http://schemas.microsoft.com/office/drawing/2014/main" val="692884558"/>
                    </a:ext>
                  </a:extLst>
                </a:gridCol>
                <a:gridCol w="2588314">
                  <a:extLst>
                    <a:ext uri="{9D8B030D-6E8A-4147-A177-3AD203B41FA5}">
                      <a16:colId xmlns:a16="http://schemas.microsoft.com/office/drawing/2014/main" val="425264350"/>
                    </a:ext>
                  </a:extLst>
                </a:gridCol>
              </a:tblGrid>
              <a:tr h="473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effectLst/>
                        </a:rPr>
                        <a:t>Denumire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INDICATOR SUPLIMENTAR DE REALIZARE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Valori aprobate/ revizuite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2663628922"/>
                  </a:ext>
                </a:extLst>
              </a:tr>
              <a:tr h="642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02666"/>
                  </a:ext>
                </a:extLst>
              </a:tr>
              <a:tr h="6767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100" dirty="0">
                          <a:effectLst/>
                        </a:rPr>
                        <a:t>Numărul de elemente de patrimoniu culturale digitizate încărcate pe platforma creată prin proiect: </a:t>
                      </a:r>
                      <a:r>
                        <a:rPr lang="ro-RO" sz="1100" u="sng" dirty="0" err="1">
                          <a:effectLst/>
                        </a:rPr>
                        <a:t>Culturalia.Ro</a:t>
                      </a:r>
                      <a:r>
                        <a:rPr lang="ro-RO" sz="1100" dirty="0">
                          <a:effectLst/>
                        </a:rPr>
                        <a:t>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Resurse culturale/ bunuri culturale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550,000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extLst>
                  <a:ext uri="{0D108BD9-81ED-4DB2-BD59-A6C34878D82A}">
                    <a16:rowId xmlns:a16="http://schemas.microsoft.com/office/drawing/2014/main" val="1816579107"/>
                  </a:ext>
                </a:extLst>
              </a:tr>
            </a:tbl>
          </a:graphicData>
        </a:graphic>
      </p:graphicFrame>
      <p:pic>
        <p:nvPicPr>
          <p:cNvPr id="12" name="Grafic 11" descr="Dezvoltarea afacerii">
            <a:extLst>
              <a:ext uri="{FF2B5EF4-FFF2-40B4-BE49-F238E27FC236}">
                <a16:creationId xmlns:a16="http://schemas.microsoft.com/office/drawing/2014/main" id="{179B2382-1A99-420A-ABB9-A8F6CA6E9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605" y="4837976"/>
            <a:ext cx="1574322" cy="1574322"/>
          </a:xfrm>
          <a:prstGeom prst="rect">
            <a:avLst/>
          </a:prstGeom>
        </p:spPr>
      </p:pic>
      <p:sp>
        <p:nvSpPr>
          <p:cNvPr id="14" name="Titlu 5">
            <a:extLst>
              <a:ext uri="{FF2B5EF4-FFF2-40B4-BE49-F238E27FC236}">
                <a16:creationId xmlns:a16="http://schemas.microsoft.com/office/drawing/2014/main" id="{0DEF7C66-EDD6-4EE9-8E6F-1B3C933427C2}"/>
              </a:ext>
            </a:extLst>
          </p:cNvPr>
          <p:cNvSpPr txBox="1">
            <a:spLocks/>
          </p:cNvSpPr>
          <p:nvPr/>
        </p:nvSpPr>
        <p:spPr>
          <a:xfrm>
            <a:off x="-18691" y="603830"/>
            <a:ext cx="9144000" cy="69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>
            <a:extLst>
              <a:ext uri="{FF2B5EF4-FFF2-40B4-BE49-F238E27FC236}">
                <a16:creationId xmlns:a16="http://schemas.microsoft.com/office/drawing/2014/main" id="{AFEDD0B6-49D8-4FC4-A968-7E1EBBED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054" y="927322"/>
            <a:ext cx="9144000" cy="691337"/>
          </a:xfrm>
        </p:spPr>
        <p:txBody>
          <a:bodyPr>
            <a:noAutofit/>
          </a:bodyPr>
          <a:lstStyle/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035ABBE-9D26-4780-AA1B-BC322D3202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5366235"/>
            <a:ext cx="3581400" cy="112888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50D2-96F6-4BAB-BFC3-909BCC25901C}" type="datetime1">
              <a:rPr lang="ro-RO" smtClean="0"/>
              <a:pPr/>
              <a:t>23.10.2019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Subtitlu 3">
            <a:extLst>
              <a:ext uri="{FF2B5EF4-FFF2-40B4-BE49-F238E27FC236}">
                <a16:creationId xmlns:a16="http://schemas.microsoft.com/office/drawing/2014/main" id="{28558877-032C-4A5C-8B8B-4880E4B2D74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257" y="1748932"/>
            <a:ext cx="8588375" cy="40441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Graficul Indicatorilor: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kk-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246" y="456192"/>
            <a:ext cx="6629400" cy="577666"/>
          </a:xfrm>
          <a:prstGeom prst="rect">
            <a:avLst/>
          </a:prstGeom>
        </p:spPr>
      </p:pic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FCBC72ED-7978-4744-81B3-1C325E1F6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925727"/>
              </p:ext>
            </p:extLst>
          </p:nvPr>
        </p:nvGraphicFramePr>
        <p:xfrm>
          <a:off x="1905000" y="23778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683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>
            <a:extLst>
              <a:ext uri="{FF2B5EF4-FFF2-40B4-BE49-F238E27FC236}">
                <a16:creationId xmlns:a16="http://schemas.microsoft.com/office/drawing/2014/main" id="{AFEDD0B6-49D8-4FC4-A968-7E1EBBED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054" y="1105417"/>
            <a:ext cx="9144000" cy="691337"/>
          </a:xfrm>
        </p:spPr>
        <p:txBody>
          <a:bodyPr>
            <a:noAutofit/>
          </a:bodyPr>
          <a:lstStyle/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035ABBE-9D26-4780-AA1B-BC322D3202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470753"/>
            <a:ext cx="3581400" cy="112888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50D2-96F6-4BAB-BFC3-909BCC25901C}" type="datetime1">
              <a:rPr lang="ro-RO" smtClean="0"/>
              <a:pPr/>
              <a:t>23.10.2019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Subtitlu 3">
            <a:extLst>
              <a:ext uri="{FF2B5EF4-FFF2-40B4-BE49-F238E27FC236}">
                <a16:creationId xmlns:a16="http://schemas.microsoft.com/office/drawing/2014/main" id="{28558877-032C-4A5C-8B8B-4880E4B2D74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7529"/>
            <a:ext cx="8588375" cy="404418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6" descr="kk-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246" y="456192"/>
            <a:ext cx="6629400" cy="577666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04DB69F2-1517-43A7-A0D7-F48ADD01A4FE}"/>
              </a:ext>
            </a:extLst>
          </p:cNvPr>
          <p:cNvSpPr/>
          <p:nvPr/>
        </p:nvSpPr>
        <p:spPr>
          <a:xfrm>
            <a:off x="529745" y="2725596"/>
            <a:ext cx="8058629" cy="248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Activități planificate pentru 2019: </a:t>
            </a:r>
            <a:endParaRPr lang="en-US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ontinuarea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implementării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endParaRPr lang="en-US" sz="16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ontinuarea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angajărilor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personal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specializat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realizării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digitizare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catalogare</a:t>
            </a:r>
            <a:endParaRPr lang="en-US" sz="16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onstituirea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celor 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regionale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digitizare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monitoriza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coordona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activitățile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digitizare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derulate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arondate</a:t>
            </a:r>
            <a:endParaRPr lang="ro-RO" sz="16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ea typeface="Times New Roman" panose="02020603050405020304" pitchFamily="18" charset="0"/>
              </a:rPr>
              <a:t>Derularea procedurilor de achiziții (licitații deschise).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3F81AAF-7B0C-44D9-B218-CC97D06FC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9" y="2058748"/>
            <a:ext cx="1689982" cy="1147419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3ABEDDD-81AF-46B6-AF21-F89DCB880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32" y="1856058"/>
            <a:ext cx="1417608" cy="1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u 3">
            <a:extLst>
              <a:ext uri="{FF2B5EF4-FFF2-40B4-BE49-F238E27FC236}">
                <a16:creationId xmlns:a16="http://schemas.microsoft.com/office/drawing/2014/main" id="{28558877-032C-4A5C-8B8B-4880E4B2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04" y="1204911"/>
            <a:ext cx="8816196" cy="4876800"/>
          </a:xfrm>
        </p:spPr>
        <p:txBody>
          <a:bodyPr>
            <a:normAutofit/>
          </a:bodyPr>
          <a:lstStyle/>
          <a:p>
            <a:r>
              <a:rPr lang="ro-RO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mai multe </a:t>
            </a:r>
            <a:r>
              <a:rPr lang="ro-RO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informațiii</a:t>
            </a:r>
            <a:r>
              <a:rPr lang="ro-RO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o-RO" sz="13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dirty="0">
                <a:solidFill>
                  <a:schemeClr val="tx2"/>
                </a:solidFill>
              </a:rPr>
              <a:t>Pr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ro-RO" dirty="0">
                <a:solidFill>
                  <a:schemeClr val="tx2"/>
                </a:solidFill>
              </a:rPr>
              <a:t>i</a:t>
            </a:r>
            <a:r>
              <a:rPr lang="en-US" dirty="0" err="1">
                <a:solidFill>
                  <a:schemeClr val="tx2"/>
                </a:solidFill>
              </a:rPr>
              <a:t>ect</a:t>
            </a:r>
            <a:r>
              <a:rPr lang="ro-RO" dirty="0" err="1">
                <a:solidFill>
                  <a:schemeClr val="tx2"/>
                </a:solidFill>
              </a:rPr>
              <a:t>ul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vi-VN" i="1" dirty="0">
                <a:solidFill>
                  <a:schemeClr val="tx2"/>
                </a:solidFill>
              </a:rPr>
              <a:t>„</a:t>
            </a:r>
            <a:r>
              <a:rPr lang="en-US" i="1" dirty="0">
                <a:solidFill>
                  <a:schemeClr val="tx2"/>
                </a:solidFill>
              </a:rPr>
              <a:t>E-</a:t>
            </a:r>
            <a:r>
              <a:rPr lang="en-US" i="1" dirty="0" err="1">
                <a:solidFill>
                  <a:schemeClr val="tx2"/>
                </a:solidFill>
              </a:rPr>
              <a:t>cultura</a:t>
            </a:r>
            <a:r>
              <a:rPr lang="en-US" i="1" dirty="0">
                <a:solidFill>
                  <a:schemeClr val="tx2"/>
                </a:solidFill>
              </a:rPr>
              <a:t>: Biblioteca digital</a:t>
            </a:r>
            <a:r>
              <a:rPr lang="ro-RO" i="1" dirty="0">
                <a:solidFill>
                  <a:schemeClr val="tx2"/>
                </a:solidFill>
              </a:rPr>
              <a:t>ă</a:t>
            </a:r>
            <a:r>
              <a:rPr lang="en-US" i="1" dirty="0">
                <a:solidFill>
                  <a:schemeClr val="tx2"/>
                </a:solidFill>
              </a:rPr>
              <a:t> a Rom</a:t>
            </a:r>
            <a:r>
              <a:rPr lang="ro-RO" i="1" dirty="0" err="1">
                <a:solidFill>
                  <a:schemeClr val="tx2"/>
                </a:solidFill>
              </a:rPr>
              <a:t>âniei</a:t>
            </a:r>
            <a:r>
              <a:rPr lang="vi-VN" i="1" dirty="0">
                <a:solidFill>
                  <a:schemeClr val="tx2"/>
                </a:solidFill>
              </a:rPr>
              <a:t>”</a:t>
            </a:r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r>
              <a:rPr lang="ro-RO" dirty="0">
                <a:solidFill>
                  <a:schemeClr val="tx2"/>
                </a:solidFill>
              </a:rPr>
              <a:t>Unitatea de Management a Proiectului </a:t>
            </a:r>
            <a:endParaRPr lang="vi-VN" dirty="0">
              <a:solidFill>
                <a:schemeClr val="tx2"/>
              </a:solidFill>
            </a:endParaRPr>
          </a:p>
          <a:p>
            <a:r>
              <a:rPr lang="ro-RO" dirty="0">
                <a:solidFill>
                  <a:schemeClr val="tx2"/>
                </a:solidFill>
              </a:rPr>
              <a:t>Ministerul Culturii și Identității Naționale </a:t>
            </a:r>
          </a:p>
          <a:p>
            <a:r>
              <a:rPr lang="ro-RO" dirty="0" err="1">
                <a:solidFill>
                  <a:schemeClr val="tx2"/>
                </a:solidFill>
              </a:rPr>
              <a:t>Blvd</a:t>
            </a:r>
            <a:r>
              <a:rPr lang="ro-RO" dirty="0">
                <a:solidFill>
                  <a:schemeClr val="tx2"/>
                </a:solidFill>
              </a:rPr>
              <a:t> Unirii nr. 22, București, România. </a:t>
            </a:r>
            <a:br>
              <a:rPr lang="ro-RO" dirty="0">
                <a:solidFill>
                  <a:schemeClr val="tx2"/>
                </a:solidFill>
              </a:rPr>
            </a:br>
            <a:r>
              <a:rPr lang="ro-RO" dirty="0">
                <a:solidFill>
                  <a:schemeClr val="tx2"/>
                </a:solidFill>
              </a:rPr>
              <a:t>Email: </a:t>
            </a:r>
            <a:r>
              <a:rPr lang="ro-RO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office@umpcultura.ro</a:t>
            </a:r>
            <a:r>
              <a:rPr lang="ro-RO" dirty="0">
                <a:solidFill>
                  <a:schemeClr val="tx2"/>
                </a:solidFill>
              </a:rPr>
              <a:t> </a:t>
            </a:r>
            <a:br>
              <a:rPr lang="ro-RO" dirty="0">
                <a:solidFill>
                  <a:schemeClr val="tx2"/>
                </a:solidFill>
              </a:rPr>
            </a:br>
            <a:r>
              <a:rPr lang="ro-RO" dirty="0">
                <a:solidFill>
                  <a:schemeClr val="tx2"/>
                </a:solidFill>
              </a:rPr>
              <a:t>Linkul oficial al UMP: </a:t>
            </a:r>
            <a:r>
              <a:rPr lang="ro-RO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www.umpcultura.ro</a:t>
            </a:r>
            <a:r>
              <a:rPr lang="ro-RO" dirty="0">
                <a:solidFill>
                  <a:schemeClr val="tx2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50D2-96F6-4BAB-BFC3-909BCC25901C}" type="datetime1">
              <a:rPr lang="ro-RO" smtClean="0"/>
              <a:pPr/>
              <a:t>23.10.2019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035ABBE-9D26-4780-AA1B-BC322D32023A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82337" y="5673844"/>
            <a:ext cx="3367088" cy="1027113"/>
          </a:xfrm>
          <a:prstGeom prst="rect">
            <a:avLst/>
          </a:prstGeom>
        </p:spPr>
      </p:pic>
      <p:pic>
        <p:nvPicPr>
          <p:cNvPr id="7" name="Picture 6" descr="kk-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0" y="199943"/>
            <a:ext cx="6248400" cy="60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F4B0F5-0221-46B9-9CBD-F27DF163F4E2}"/>
              </a:ext>
            </a:extLst>
          </p:cNvPr>
          <p:cNvSpPr/>
          <p:nvPr/>
        </p:nvSpPr>
        <p:spPr>
          <a:xfrm>
            <a:off x="2415402" y="5059143"/>
            <a:ext cx="3735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o-RO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VĂ MULȚUMIM !  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AD12088-DA2D-456A-9F6F-25CC3655DC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8354"/>
            <a:ext cx="2434096" cy="1133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63589"/>
            <a:ext cx="5259238" cy="35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791200" y="1215688"/>
            <a:ext cx="2514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00" u="sng" dirty="0">
              <a:solidFill>
                <a:srgbClr val="002060"/>
              </a:solidFill>
            </a:endParaRPr>
          </a:p>
          <a:p>
            <a:pPr algn="ctr"/>
            <a:r>
              <a:rPr lang="en-US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</a:t>
            </a:r>
            <a:r>
              <a:rPr lang="ro-RO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>Ministerul Culturii și Identității Naționale </a:t>
            </a:r>
            <a:r>
              <a:rPr lang="en-US" dirty="0">
                <a:solidFill>
                  <a:srgbClr val="002060"/>
                </a:solidFill>
              </a:rPr>
              <a:t>(MCIN) 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7FD468A7-DB3D-4777-AA6C-570A10291E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731" y="4657794"/>
            <a:ext cx="3429000" cy="153688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0C148385-C4F0-41DA-9787-CE83D1CB30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1" y="222603"/>
            <a:ext cx="6553200" cy="64387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B6E544F-7902-40C1-9BC3-477503F293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914" y="1215688"/>
            <a:ext cx="5274119" cy="300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332" y="313284"/>
            <a:ext cx="6705600" cy="679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332" y="1422302"/>
            <a:ext cx="822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o-RO" sz="2000" dirty="0">
              <a:solidFill>
                <a:schemeClr val="tx2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o-RO" dirty="0">
                <a:solidFill>
                  <a:schemeClr val="tx2"/>
                </a:solidFill>
              </a:rPr>
              <a:t>  Înființată în </a:t>
            </a:r>
            <a:r>
              <a:rPr lang="ro-RO" b="1" dirty="0">
                <a:solidFill>
                  <a:schemeClr val="tx2"/>
                </a:solidFill>
              </a:rPr>
              <a:t>martie 2007</a:t>
            </a:r>
            <a:r>
              <a:rPr lang="ro-RO" dirty="0">
                <a:solidFill>
                  <a:schemeClr val="tx2"/>
                </a:solidFill>
              </a:rPr>
              <a:t>, ca o consecință obligatorie a parafării :</a:t>
            </a:r>
          </a:p>
          <a:p>
            <a:pPr marL="285750" indent="-285750" algn="just">
              <a:buFontTx/>
              <a:buChar char="-"/>
            </a:pPr>
            <a:r>
              <a:rPr lang="ro-RO" dirty="0">
                <a:solidFill>
                  <a:schemeClr val="tx2"/>
                </a:solidFill>
              </a:rPr>
              <a:t>Acordului-cadru de împrumut dintre România și Banca de Dezvoltare a Consiliului Europei (BDCE) pentru finanțarea </a:t>
            </a:r>
            <a:r>
              <a:rPr lang="ro-RO" b="1" dirty="0">
                <a:solidFill>
                  <a:schemeClr val="tx2"/>
                </a:solidFill>
              </a:rPr>
              <a:t>Proiectului F/P 1562(2006) Reabilitarea monumentelor istorice din România</a:t>
            </a:r>
            <a:r>
              <a:rPr lang="ro-RO" dirty="0">
                <a:solidFill>
                  <a:schemeClr val="tx2"/>
                </a:solidFill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ro-RO" dirty="0">
                <a:solidFill>
                  <a:schemeClr val="tx2"/>
                </a:solidFill>
              </a:rPr>
              <a:t>Acordului-cadru pentru finanțarea </a:t>
            </a:r>
            <a:r>
              <a:rPr lang="ro-RO" b="1" dirty="0">
                <a:solidFill>
                  <a:schemeClr val="tx2"/>
                </a:solidFill>
              </a:rPr>
              <a:t>Proiectului F/P 1572(2006) privind finalizarea </a:t>
            </a:r>
            <a:r>
              <a:rPr lang="ro-RO" b="1" dirty="0" err="1">
                <a:solidFill>
                  <a:schemeClr val="tx2"/>
                </a:solidFill>
              </a:rPr>
              <a:t>construcţiei</a:t>
            </a:r>
            <a:r>
              <a:rPr lang="ro-RO" b="1" dirty="0">
                <a:solidFill>
                  <a:schemeClr val="tx2"/>
                </a:solidFill>
              </a:rPr>
              <a:t>, renovării sau reabilitării clădirilor culturale de interes public</a:t>
            </a:r>
            <a:r>
              <a:rPr lang="ro-RO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ro-RO" dirty="0">
              <a:solidFill>
                <a:schemeClr val="tx2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o-RO" dirty="0">
                <a:solidFill>
                  <a:schemeClr val="tx2"/>
                </a:solidFill>
              </a:rPr>
              <a:t>  Operator de Program pentru </a:t>
            </a:r>
            <a:r>
              <a:rPr lang="ro-RO" b="1" dirty="0">
                <a:solidFill>
                  <a:schemeClr val="tx2"/>
                </a:solidFill>
              </a:rPr>
              <a:t>Programul RO-CULTURA </a:t>
            </a:r>
            <a:r>
              <a:rPr lang="ro-RO" dirty="0">
                <a:solidFill>
                  <a:schemeClr val="tx2"/>
                </a:solidFill>
              </a:rPr>
              <a:t>finanțat prin </a:t>
            </a:r>
            <a:r>
              <a:rPr lang="ro-RO" b="1" dirty="0">
                <a:solidFill>
                  <a:schemeClr val="tx2"/>
                </a:solidFill>
              </a:rPr>
              <a:t>Mecanismul Financiar al Spațiului Economic European (SEE). </a:t>
            </a:r>
          </a:p>
          <a:p>
            <a:pPr algn="just"/>
            <a:endParaRPr lang="ro-RO" dirty="0">
              <a:solidFill>
                <a:schemeClr val="tx2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o-RO" dirty="0">
                <a:solidFill>
                  <a:schemeClr val="tx2"/>
                </a:solidFill>
              </a:rPr>
              <a:t>  Implementează proiectul </a:t>
            </a:r>
            <a:r>
              <a:rPr lang="ro-RO" b="1" dirty="0">
                <a:solidFill>
                  <a:schemeClr val="tx2"/>
                </a:solidFill>
              </a:rPr>
              <a:t>E-Cultura: Biblioteca digitală a României.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2192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800" b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Unitatea de Management a Proiectului (UMP) </a:t>
            </a:r>
            <a:endParaRPr lang="en-US" sz="2800" b="1" u="sn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C62A945D-6055-441D-82A6-4601D0F66B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5468839"/>
            <a:ext cx="3352800" cy="1070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3995"/>
            <a:ext cx="8839200" cy="5583642"/>
          </a:xfrm>
        </p:spPr>
        <p:txBody>
          <a:bodyPr>
            <a:normAutofit fontScale="62500" lnSpcReduction="20000"/>
          </a:bodyPr>
          <a:lstStyle/>
          <a:p>
            <a:pPr marL="400050" lvl="1" indent="0" algn="ctr">
              <a:buNone/>
            </a:pPr>
            <a:r>
              <a:rPr lang="en-US" sz="4500" b="1" i="1" dirty="0">
                <a:solidFill>
                  <a:schemeClr val="tx2"/>
                </a:solidFill>
              </a:rPr>
              <a:t>‘’E-</a:t>
            </a:r>
            <a:r>
              <a:rPr lang="en-US" sz="4500" b="1" i="1" dirty="0" err="1">
                <a:solidFill>
                  <a:schemeClr val="tx2"/>
                </a:solidFill>
              </a:rPr>
              <a:t>Cultura</a:t>
            </a:r>
            <a:r>
              <a:rPr lang="en-US" sz="4500" b="1" i="1" dirty="0">
                <a:solidFill>
                  <a:schemeClr val="tx2"/>
                </a:solidFill>
              </a:rPr>
              <a:t>: Biblioteca Digital</a:t>
            </a:r>
            <a:r>
              <a:rPr lang="ro-RO" sz="4500" b="1" i="1" dirty="0">
                <a:solidFill>
                  <a:schemeClr val="tx2"/>
                </a:solidFill>
              </a:rPr>
              <a:t>ă</a:t>
            </a:r>
            <a:r>
              <a:rPr lang="en-US" sz="4500" b="1" i="1" dirty="0">
                <a:solidFill>
                  <a:schemeClr val="tx2"/>
                </a:solidFill>
              </a:rPr>
              <a:t> a Rom</a:t>
            </a:r>
            <a:r>
              <a:rPr lang="ro-RO" sz="4500" b="1" i="1" dirty="0">
                <a:solidFill>
                  <a:schemeClr val="tx2"/>
                </a:solidFill>
              </a:rPr>
              <a:t>â</a:t>
            </a:r>
            <a:r>
              <a:rPr lang="en-US" sz="4500" b="1" i="1" dirty="0" err="1">
                <a:solidFill>
                  <a:schemeClr val="tx2"/>
                </a:solidFill>
              </a:rPr>
              <a:t>niei</a:t>
            </a:r>
            <a:r>
              <a:rPr lang="en-US" sz="4500" b="1" i="1" dirty="0">
                <a:solidFill>
                  <a:schemeClr val="tx2"/>
                </a:solidFill>
              </a:rPr>
              <a:t>‘’</a:t>
            </a:r>
            <a:endParaRPr lang="ro-RO" sz="4500" b="1" i="1" dirty="0">
              <a:solidFill>
                <a:schemeClr val="tx2"/>
              </a:solidFill>
            </a:endParaRPr>
          </a:p>
          <a:p>
            <a:pPr marL="400050" lvl="1" indent="0" algn="ctr">
              <a:buNone/>
            </a:pPr>
            <a:endParaRPr lang="ro-RO" sz="2200" i="1" dirty="0">
              <a:solidFill>
                <a:srgbClr val="002060"/>
              </a:solidFill>
            </a:endParaRPr>
          </a:p>
          <a:p>
            <a:r>
              <a:rPr lang="it-IT" sz="3400" b="1" dirty="0">
                <a:solidFill>
                  <a:schemeClr val="tx2"/>
                </a:solidFill>
              </a:rPr>
              <a:t>Perioada de implementare: </a:t>
            </a:r>
            <a:r>
              <a:rPr lang="ro-RO" sz="3400" b="1" dirty="0">
                <a:solidFill>
                  <a:schemeClr val="tx2"/>
                </a:solidFill>
              </a:rPr>
              <a:t> </a:t>
            </a:r>
            <a:r>
              <a:rPr lang="it-IT" sz="2900" dirty="0">
                <a:solidFill>
                  <a:schemeClr val="tx2"/>
                </a:solidFill>
              </a:rPr>
              <a:t>13 iulie 2018 – 12 iulie 2021 (36 luni)</a:t>
            </a:r>
            <a:endParaRPr lang="ro-RO" sz="2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900" dirty="0">
              <a:solidFill>
                <a:schemeClr val="tx2"/>
              </a:solidFill>
            </a:endParaRPr>
          </a:p>
          <a:p>
            <a:r>
              <a:rPr lang="it-IT" sz="3400" b="1" dirty="0">
                <a:solidFill>
                  <a:schemeClr val="tx2"/>
                </a:solidFill>
              </a:rPr>
              <a:t>Buget:</a:t>
            </a:r>
            <a:r>
              <a:rPr lang="it-IT" sz="3400" dirty="0">
                <a:solidFill>
                  <a:schemeClr val="tx2"/>
                </a:solidFill>
              </a:rPr>
              <a:t> </a:t>
            </a:r>
            <a:r>
              <a:rPr lang="it-IT" sz="2900" dirty="0">
                <a:solidFill>
                  <a:schemeClr val="tx2"/>
                </a:solidFill>
              </a:rPr>
              <a:t>53.242.265,32 lei</a:t>
            </a:r>
            <a:r>
              <a:rPr lang="ro-RO" sz="29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ro-RO" sz="900" dirty="0">
              <a:solidFill>
                <a:schemeClr val="tx2"/>
              </a:solidFill>
            </a:endParaRPr>
          </a:p>
          <a:p>
            <a:r>
              <a:rPr lang="en-US" sz="3400" b="1" dirty="0" err="1">
                <a:solidFill>
                  <a:schemeClr val="tx2"/>
                </a:solidFill>
              </a:rPr>
              <a:t>Finanța</a:t>
            </a:r>
            <a:r>
              <a:rPr lang="ro-RO" sz="3400" b="1" dirty="0">
                <a:solidFill>
                  <a:schemeClr val="tx2"/>
                </a:solidFill>
              </a:rPr>
              <a:t>rea</a:t>
            </a:r>
            <a:r>
              <a:rPr lang="en-US" sz="3400" b="1" dirty="0">
                <a:solidFill>
                  <a:schemeClr val="tx2"/>
                </a:solidFill>
              </a:rPr>
              <a:t>: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2900" dirty="0" err="1">
                <a:solidFill>
                  <a:schemeClr val="tx2"/>
                </a:solidFill>
              </a:rPr>
              <a:t>Programul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dirty="0" err="1">
                <a:solidFill>
                  <a:schemeClr val="tx2"/>
                </a:solidFill>
              </a:rPr>
              <a:t>Operațional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dirty="0" err="1">
                <a:solidFill>
                  <a:schemeClr val="tx2"/>
                </a:solidFill>
              </a:rPr>
              <a:t>Competitivitate</a:t>
            </a:r>
            <a:r>
              <a:rPr lang="en-US" sz="2900" dirty="0">
                <a:solidFill>
                  <a:schemeClr val="tx2"/>
                </a:solidFill>
              </a:rPr>
              <a:t> (POC) 2014-2020, </a:t>
            </a:r>
            <a:r>
              <a:rPr lang="en-US" sz="2900" dirty="0" err="1">
                <a:solidFill>
                  <a:schemeClr val="tx2"/>
                </a:solidFill>
              </a:rPr>
              <a:t>Axa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dirty="0" err="1">
                <a:solidFill>
                  <a:schemeClr val="tx2"/>
                </a:solidFill>
              </a:rPr>
              <a:t>Prioritară</a:t>
            </a:r>
            <a:r>
              <a:rPr lang="en-US" sz="2900" dirty="0">
                <a:solidFill>
                  <a:schemeClr val="tx2"/>
                </a:solidFill>
              </a:rPr>
              <a:t> 2, </a:t>
            </a:r>
            <a:r>
              <a:rPr lang="en-US" sz="2900" dirty="0" err="1">
                <a:solidFill>
                  <a:schemeClr val="tx2"/>
                </a:solidFill>
              </a:rPr>
              <a:t>acțiunea</a:t>
            </a:r>
            <a:r>
              <a:rPr lang="en-US" sz="2900" dirty="0">
                <a:solidFill>
                  <a:schemeClr val="tx2"/>
                </a:solidFill>
              </a:rPr>
              <a:t> 2.3.3</a:t>
            </a:r>
            <a:r>
              <a:rPr lang="ro-RO" sz="2900" dirty="0">
                <a:solidFill>
                  <a:schemeClr val="tx2"/>
                </a:solidFill>
              </a:rPr>
              <a:t> -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en-US" sz="2900" i="1" dirty="0" err="1">
                <a:solidFill>
                  <a:schemeClr val="tx2"/>
                </a:solidFill>
              </a:rPr>
              <a:t>Îmbunătățirea</a:t>
            </a:r>
            <a:r>
              <a:rPr lang="en-US" sz="2900" i="1" dirty="0">
                <a:solidFill>
                  <a:schemeClr val="tx2"/>
                </a:solidFill>
              </a:rPr>
              <a:t> </a:t>
            </a:r>
            <a:r>
              <a:rPr lang="en-US" sz="2900" i="1" dirty="0" err="1">
                <a:solidFill>
                  <a:schemeClr val="tx2"/>
                </a:solidFill>
              </a:rPr>
              <a:t>conținutului</a:t>
            </a:r>
            <a:r>
              <a:rPr lang="en-US" sz="2900" i="1" dirty="0">
                <a:solidFill>
                  <a:schemeClr val="tx2"/>
                </a:solidFill>
              </a:rPr>
              <a:t> digital </a:t>
            </a:r>
            <a:r>
              <a:rPr lang="en-US" sz="2900" i="1" dirty="0" err="1">
                <a:solidFill>
                  <a:schemeClr val="tx2"/>
                </a:solidFill>
              </a:rPr>
              <a:t>și</a:t>
            </a:r>
            <a:r>
              <a:rPr lang="en-US" sz="2900" i="1" dirty="0">
                <a:solidFill>
                  <a:schemeClr val="tx2"/>
                </a:solidFill>
              </a:rPr>
              <a:t> a </a:t>
            </a:r>
            <a:r>
              <a:rPr lang="en-US" sz="2900" i="1" dirty="0" err="1">
                <a:solidFill>
                  <a:schemeClr val="tx2"/>
                </a:solidFill>
              </a:rPr>
              <a:t>infrastructurii</a:t>
            </a:r>
            <a:r>
              <a:rPr lang="en-US" sz="2900" i="1" dirty="0">
                <a:solidFill>
                  <a:schemeClr val="tx2"/>
                </a:solidFill>
              </a:rPr>
              <a:t> TIC </a:t>
            </a:r>
            <a:r>
              <a:rPr lang="en-US" sz="2900" i="1" dirty="0" err="1">
                <a:solidFill>
                  <a:schemeClr val="tx2"/>
                </a:solidFill>
              </a:rPr>
              <a:t>sistemice</a:t>
            </a:r>
            <a:r>
              <a:rPr lang="en-US" sz="2900" i="1" dirty="0">
                <a:solidFill>
                  <a:schemeClr val="tx2"/>
                </a:solidFill>
              </a:rPr>
              <a:t> </a:t>
            </a:r>
            <a:r>
              <a:rPr lang="en-US" sz="2900" i="1" dirty="0" err="1">
                <a:solidFill>
                  <a:schemeClr val="tx2"/>
                </a:solidFill>
              </a:rPr>
              <a:t>în</a:t>
            </a:r>
            <a:r>
              <a:rPr lang="en-US" sz="2900" i="1" dirty="0">
                <a:solidFill>
                  <a:schemeClr val="tx2"/>
                </a:solidFill>
              </a:rPr>
              <a:t> </a:t>
            </a:r>
            <a:r>
              <a:rPr lang="en-US" sz="2900" i="1" dirty="0" err="1">
                <a:solidFill>
                  <a:schemeClr val="tx2"/>
                </a:solidFill>
              </a:rPr>
              <a:t>domeniul</a:t>
            </a:r>
            <a:r>
              <a:rPr lang="en-US" sz="2900" i="1" dirty="0">
                <a:solidFill>
                  <a:schemeClr val="tx2"/>
                </a:solidFill>
              </a:rPr>
              <a:t> e-</a:t>
            </a:r>
            <a:r>
              <a:rPr lang="en-US" sz="2900" i="1" dirty="0" err="1">
                <a:solidFill>
                  <a:schemeClr val="tx2"/>
                </a:solidFill>
              </a:rPr>
              <a:t>educație</a:t>
            </a:r>
            <a:r>
              <a:rPr lang="en-US" sz="2900" i="1" dirty="0">
                <a:solidFill>
                  <a:schemeClr val="tx2"/>
                </a:solidFill>
              </a:rPr>
              <a:t>, e-</a:t>
            </a:r>
            <a:r>
              <a:rPr lang="en-US" sz="2900" i="1" dirty="0" err="1">
                <a:solidFill>
                  <a:schemeClr val="tx2"/>
                </a:solidFill>
              </a:rPr>
              <a:t>incluziune</a:t>
            </a:r>
            <a:r>
              <a:rPr lang="en-US" sz="2900" i="1" dirty="0">
                <a:solidFill>
                  <a:schemeClr val="tx2"/>
                </a:solidFill>
              </a:rPr>
              <a:t>, e-</a:t>
            </a:r>
            <a:r>
              <a:rPr lang="en-US" sz="2900" i="1" dirty="0" err="1">
                <a:solidFill>
                  <a:schemeClr val="tx2"/>
                </a:solidFill>
              </a:rPr>
              <a:t>sănătate</a:t>
            </a:r>
            <a:r>
              <a:rPr lang="en-US" sz="2900" i="1" dirty="0">
                <a:solidFill>
                  <a:schemeClr val="tx2"/>
                </a:solidFill>
              </a:rPr>
              <a:t> </a:t>
            </a:r>
            <a:r>
              <a:rPr lang="ro-RO" sz="2900" i="1" dirty="0">
                <a:solidFill>
                  <a:schemeClr val="tx2"/>
                </a:solidFill>
              </a:rPr>
              <a:t>ș</a:t>
            </a:r>
            <a:r>
              <a:rPr lang="en-US" sz="2900" i="1" dirty="0" err="1">
                <a:solidFill>
                  <a:schemeClr val="tx2"/>
                </a:solidFill>
              </a:rPr>
              <a:t>i</a:t>
            </a:r>
            <a:r>
              <a:rPr lang="en-US" sz="2900" i="1" dirty="0">
                <a:solidFill>
                  <a:schemeClr val="tx2"/>
                </a:solidFill>
              </a:rPr>
              <a:t> </a:t>
            </a:r>
            <a:r>
              <a:rPr lang="en-US" sz="2900" b="1" i="1" dirty="0">
                <a:solidFill>
                  <a:schemeClr val="tx2"/>
                </a:solidFill>
              </a:rPr>
              <a:t>e-</a:t>
            </a:r>
            <a:r>
              <a:rPr lang="en-US" sz="2900" b="1" i="1" dirty="0" err="1">
                <a:solidFill>
                  <a:schemeClr val="tx2"/>
                </a:solidFill>
              </a:rPr>
              <a:t>cultură</a:t>
            </a:r>
            <a:r>
              <a:rPr lang="en-US" sz="2900" b="1" i="1" dirty="0">
                <a:solidFill>
                  <a:schemeClr val="tx2"/>
                </a:solidFill>
              </a:rPr>
              <a:t>.</a:t>
            </a:r>
            <a:endParaRPr lang="ro-RO" sz="29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r>
              <a:rPr lang="ro-RO" sz="3400" b="1" dirty="0">
                <a:solidFill>
                  <a:schemeClr val="tx2"/>
                </a:solidFill>
              </a:rPr>
              <a:t>C</a:t>
            </a:r>
            <a:r>
              <a:rPr lang="en-US" sz="3400" b="1" dirty="0" err="1">
                <a:solidFill>
                  <a:schemeClr val="tx2"/>
                </a:solidFill>
              </a:rPr>
              <a:t>omponente</a:t>
            </a:r>
            <a:r>
              <a:rPr lang="ro-RO" sz="3400" b="1" dirty="0">
                <a:solidFill>
                  <a:schemeClr val="tx2"/>
                </a:solidFill>
              </a:rPr>
              <a:t>le</a:t>
            </a:r>
            <a:r>
              <a:rPr lang="en-US" sz="3400" b="1" dirty="0">
                <a:solidFill>
                  <a:schemeClr val="tx2"/>
                </a:solidFill>
              </a:rPr>
              <a:t> </a:t>
            </a:r>
            <a:r>
              <a:rPr lang="en-US" sz="3400" b="1" dirty="0" err="1">
                <a:solidFill>
                  <a:schemeClr val="tx2"/>
                </a:solidFill>
              </a:rPr>
              <a:t>principale</a:t>
            </a:r>
            <a:r>
              <a:rPr lang="en-US" sz="3400" dirty="0">
                <a:solidFill>
                  <a:schemeClr val="tx2"/>
                </a:solidFill>
              </a:rPr>
              <a:t>:</a:t>
            </a:r>
            <a:endParaRPr lang="ro-RO" sz="3400" dirty="0">
              <a:solidFill>
                <a:schemeClr val="tx2"/>
              </a:solidFill>
            </a:endParaRPr>
          </a:p>
          <a:p>
            <a:endParaRPr lang="en-US" sz="19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0">
              <a:buNone/>
            </a:pPr>
            <a:r>
              <a:rPr lang="ro-RO" sz="3200" dirty="0">
                <a:solidFill>
                  <a:schemeClr val="tx2"/>
                </a:solidFill>
              </a:rPr>
              <a:t>I.  R</a:t>
            </a:r>
            <a:r>
              <a:rPr lang="en-US" sz="3200" dirty="0" err="1">
                <a:solidFill>
                  <a:schemeClr val="tx2"/>
                </a:solidFill>
              </a:rPr>
              <a:t>ealizarea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platformei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ro-RO" sz="3200" b="1" i="1" dirty="0">
                <a:solidFill>
                  <a:schemeClr val="tx2"/>
                </a:solidFill>
              </a:rPr>
              <a:t>C</a:t>
            </a:r>
            <a:r>
              <a:rPr lang="en-US" sz="3200" b="1" i="1" dirty="0" err="1">
                <a:solidFill>
                  <a:schemeClr val="tx2"/>
                </a:solidFill>
              </a:rPr>
              <a:t>ulturalia</a:t>
            </a:r>
            <a:r>
              <a:rPr lang="en-US" sz="3200" b="1" i="1" dirty="0">
                <a:solidFill>
                  <a:schemeClr val="tx2"/>
                </a:solidFill>
              </a:rPr>
              <a:t>.</a:t>
            </a:r>
            <a:r>
              <a:rPr lang="ro-RO" sz="3200" b="1" i="1" dirty="0">
                <a:solidFill>
                  <a:schemeClr val="tx2"/>
                </a:solidFill>
              </a:rPr>
              <a:t>R</a:t>
            </a:r>
            <a:r>
              <a:rPr lang="en-US" sz="3200" b="1" i="1" dirty="0">
                <a:solidFill>
                  <a:schemeClr val="tx2"/>
                </a:solidFill>
              </a:rPr>
              <a:t>o;</a:t>
            </a:r>
          </a:p>
          <a:p>
            <a:pPr marL="800100" lvl="2" indent="0">
              <a:buNone/>
            </a:pPr>
            <a:r>
              <a:rPr lang="ro-RO" sz="3200" dirty="0">
                <a:solidFill>
                  <a:schemeClr val="tx2"/>
                </a:solidFill>
              </a:rPr>
              <a:t>II. </a:t>
            </a:r>
            <a:r>
              <a:rPr lang="en-US" sz="3200" dirty="0" err="1">
                <a:solidFill>
                  <a:schemeClr val="tx2"/>
                </a:solidFill>
              </a:rPr>
              <a:t>digitalizarea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patrimoniului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mobil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ro-RO" sz="3200" dirty="0">
              <a:solidFill>
                <a:schemeClr val="tx2"/>
              </a:solidFill>
            </a:endParaRPr>
          </a:p>
          <a:p>
            <a:pPr marL="800100" lvl="2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r>
              <a:rPr lang="en-US" sz="3400" b="1" i="1" dirty="0">
                <a:solidFill>
                  <a:schemeClr val="tx2"/>
                </a:solidFill>
              </a:rPr>
              <a:t>Platforma </a:t>
            </a:r>
            <a:r>
              <a:rPr lang="ro-RO" sz="3400" b="1" i="1" dirty="0">
                <a:solidFill>
                  <a:schemeClr val="tx2"/>
                </a:solidFill>
              </a:rPr>
              <a:t>C</a:t>
            </a:r>
            <a:r>
              <a:rPr lang="en-US" sz="3400" b="1" i="1" dirty="0">
                <a:solidFill>
                  <a:schemeClr val="tx2"/>
                </a:solidFill>
              </a:rPr>
              <a:t>ulturalia.ro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fi un </a:t>
            </a:r>
            <a:r>
              <a:rPr lang="en-US" dirty="0" err="1">
                <a:solidFill>
                  <a:schemeClr val="tx2"/>
                </a:solidFill>
              </a:rPr>
              <a:t>punct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unic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acces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resurse</a:t>
            </a:r>
            <a:r>
              <a:rPr lang="ro-RO" dirty="0">
                <a:solidFill>
                  <a:schemeClr val="tx2"/>
                </a:solidFill>
              </a:rPr>
              <a:t>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culturale</a:t>
            </a:r>
            <a:r>
              <a:rPr lang="ro-RO" dirty="0">
                <a:solidFill>
                  <a:schemeClr val="tx2"/>
                </a:solidFill>
              </a:rPr>
              <a:t> naționale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îndeplini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două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roluri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respectiv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ro-R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685800" lvl="1">
              <a:buAutoNum type="romanUcPeriod"/>
            </a:pPr>
            <a:r>
              <a:rPr lang="en-US" sz="3200" b="1" dirty="0">
                <a:solidFill>
                  <a:schemeClr val="tx2"/>
                </a:solidFill>
              </a:rPr>
              <a:t>Biblioteca Digital</a:t>
            </a:r>
            <a:r>
              <a:rPr lang="ro-RO" sz="3200" b="1" dirty="0">
                <a:solidFill>
                  <a:schemeClr val="tx2"/>
                </a:solidFill>
              </a:rPr>
              <a:t>ă</a:t>
            </a:r>
            <a:r>
              <a:rPr lang="en-US" sz="3200" b="1" dirty="0">
                <a:solidFill>
                  <a:schemeClr val="tx2"/>
                </a:solidFill>
              </a:rPr>
              <a:t> a </a:t>
            </a:r>
            <a:r>
              <a:rPr lang="en-US" sz="3200" b="1" dirty="0" err="1">
                <a:solidFill>
                  <a:schemeClr val="tx2"/>
                </a:solidFill>
              </a:rPr>
              <a:t>României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dirty="0" err="1">
                <a:solidFill>
                  <a:schemeClr val="tx2"/>
                </a:solidFill>
              </a:rPr>
              <a:t>componentă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destinată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publicului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larg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  <a:endParaRPr lang="ro-RO" sz="3200" dirty="0">
              <a:solidFill>
                <a:schemeClr val="tx2"/>
              </a:solidFill>
            </a:endParaRPr>
          </a:p>
          <a:p>
            <a:pPr marL="685800" lvl="1">
              <a:buAutoNum type="romanUcPeriod"/>
            </a:pPr>
            <a:r>
              <a:rPr lang="en-US" sz="3200" b="1" dirty="0">
                <a:solidFill>
                  <a:schemeClr val="tx2"/>
                </a:solidFill>
              </a:rPr>
              <a:t>Catalog </a:t>
            </a:r>
            <a:r>
              <a:rPr lang="en-US" sz="3200" b="1" dirty="0" err="1">
                <a:solidFill>
                  <a:schemeClr val="tx2"/>
                </a:solidFill>
              </a:rPr>
              <a:t>Partajat</a:t>
            </a:r>
            <a:r>
              <a:rPr lang="en-US" sz="3200" b="1" dirty="0">
                <a:solidFill>
                  <a:schemeClr val="tx2"/>
                </a:solidFill>
              </a:rPr>
              <a:t> Na</a:t>
            </a:r>
            <a:r>
              <a:rPr lang="ro-RO" sz="3200" b="1" dirty="0">
                <a:solidFill>
                  <a:schemeClr val="tx2"/>
                </a:solidFill>
              </a:rPr>
              <a:t>ț</a:t>
            </a:r>
            <a:r>
              <a:rPr lang="en-US" sz="3200" b="1" dirty="0" err="1">
                <a:solidFill>
                  <a:schemeClr val="tx2"/>
                </a:solidFill>
              </a:rPr>
              <a:t>ional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– </a:t>
            </a:r>
            <a:r>
              <a:rPr lang="en-US" sz="3200" dirty="0" err="1">
                <a:solidFill>
                  <a:schemeClr val="tx2"/>
                </a:solidFill>
              </a:rPr>
              <a:t>componentă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destinată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profesioniștilor</a:t>
            </a:r>
            <a:r>
              <a:rPr lang="en-US" sz="3200" dirty="0">
                <a:solidFill>
                  <a:schemeClr val="tx2"/>
                </a:solidFill>
              </a:rPr>
              <a:t> din diverse </a:t>
            </a:r>
            <a:r>
              <a:rPr lang="en-US" sz="3200" dirty="0" err="1">
                <a:solidFill>
                  <a:schemeClr val="tx2"/>
                </a:solidFill>
              </a:rPr>
              <a:t>domenii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endParaRPr lang="en-US" sz="1600" dirty="0"/>
          </a:p>
          <a:p>
            <a:endParaRPr lang="it-IT" sz="1600" dirty="0">
              <a:solidFill>
                <a:schemeClr val="tx2"/>
              </a:solidFill>
            </a:endParaRPr>
          </a:p>
          <a:p>
            <a:pPr marL="857250" lvl="1" indent="-457200">
              <a:buAutoNum type="arabicPeriod"/>
            </a:pPr>
            <a:endParaRPr lang="en-US" sz="2200" i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50D2-96F6-4BAB-BFC3-909BCC25901C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1E77756-3141-4997-8FDF-DA1717A36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43083"/>
            <a:ext cx="6096000" cy="576262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2630620-0367-42B8-8702-F787F5F773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9292" y="6022480"/>
            <a:ext cx="3048000" cy="80101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DB2824A-856D-4374-BA27-D8451221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7911" y="1447800"/>
            <a:ext cx="11215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17" y="728352"/>
            <a:ext cx="8839199" cy="5401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ro-RO" sz="28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</a:t>
            </a:r>
            <a:r>
              <a:rPr lang="ro-RO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2"/>
                </a:solidFill>
              </a:rPr>
              <a:t>D</a:t>
            </a:r>
            <a:r>
              <a:rPr lang="en-US" sz="2000" dirty="0" err="1">
                <a:solidFill>
                  <a:schemeClr val="tx2"/>
                </a:solidFill>
              </a:rPr>
              <a:t>igitalizarea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patrimoniului</a:t>
            </a:r>
            <a:r>
              <a:rPr lang="en-US" sz="2000" dirty="0">
                <a:solidFill>
                  <a:schemeClr val="tx2"/>
                </a:solidFill>
              </a:rPr>
              <a:t> cultural cu </a:t>
            </a:r>
            <a:r>
              <a:rPr lang="en-US" sz="2000" dirty="0" err="1">
                <a:solidFill>
                  <a:schemeClr val="tx2"/>
                </a:solidFill>
              </a:rPr>
              <a:t>ajutorul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tehnologiilor</a:t>
            </a:r>
            <a:r>
              <a:rPr lang="en-US" sz="2000" dirty="0">
                <a:solidFill>
                  <a:schemeClr val="tx2"/>
                </a:solidFill>
              </a:rPr>
              <a:t> IT </a:t>
            </a:r>
            <a:r>
              <a:rPr lang="en-US" sz="2000" dirty="0" err="1">
                <a:solidFill>
                  <a:schemeClr val="tx2"/>
                </a:solidFill>
              </a:rPr>
              <a:t>actuale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moderne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astfel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încât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moștenirea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culturală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națională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poată</a:t>
            </a:r>
            <a:r>
              <a:rPr lang="en-US" sz="2000" dirty="0">
                <a:solidFill>
                  <a:schemeClr val="tx2"/>
                </a:solidFill>
              </a:rPr>
              <a:t> fi </a:t>
            </a:r>
            <a:r>
              <a:rPr lang="en-US" sz="2000" dirty="0" err="1">
                <a:solidFill>
                  <a:schemeClr val="tx2"/>
                </a:solidFill>
              </a:rPr>
              <a:t>păstrată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promovată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și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transmisă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generațiilor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viitoare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endParaRPr lang="ro-RO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u="sng" dirty="0" err="1">
                <a:solidFill>
                  <a:schemeClr val="tx2"/>
                </a:solidFill>
              </a:rPr>
              <a:t>Obiectiv</a:t>
            </a:r>
            <a:r>
              <a:rPr lang="ro-RO" sz="2400" b="1" u="sng" dirty="0" err="1">
                <a:solidFill>
                  <a:schemeClr val="tx2"/>
                </a:solidFill>
              </a:rPr>
              <a:t>ul</a:t>
            </a:r>
            <a:r>
              <a:rPr lang="en-US" sz="2400" b="1" u="sng" dirty="0">
                <a:solidFill>
                  <a:schemeClr val="tx2"/>
                </a:solidFill>
              </a:rPr>
              <a:t> general: </a:t>
            </a:r>
            <a:endParaRPr lang="ro-RO" sz="2400" b="1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2"/>
                </a:solidFill>
              </a:rPr>
              <a:t>E</a:t>
            </a:r>
            <a:r>
              <a:rPr lang="en-US" sz="2000" dirty="0" err="1">
                <a:solidFill>
                  <a:schemeClr val="tx2"/>
                </a:solidFill>
              </a:rPr>
              <a:t>ficientizarea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serviciilor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publice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oferite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către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MCIN </a:t>
            </a:r>
            <a:r>
              <a:rPr lang="en-US" sz="2000" dirty="0" err="1">
                <a:solidFill>
                  <a:schemeClr val="tx2"/>
                </a:solidFill>
              </a:rPr>
              <a:t>prin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valorificarea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potențialului</a:t>
            </a:r>
            <a:r>
              <a:rPr lang="en-US" sz="2000" dirty="0">
                <a:solidFill>
                  <a:schemeClr val="tx2"/>
                </a:solidFill>
              </a:rPr>
              <a:t> IT&amp;C </a:t>
            </a:r>
            <a:r>
              <a:rPr lang="en-US" sz="2000" dirty="0" err="1">
                <a:solidFill>
                  <a:schemeClr val="tx2"/>
                </a:solidFill>
              </a:rPr>
              <a:t>în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procesul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digitizare</a:t>
            </a:r>
            <a:r>
              <a:rPr lang="en-US" sz="2000" dirty="0">
                <a:solidFill>
                  <a:schemeClr val="tx2"/>
                </a:solidFill>
              </a:rPr>
              <a:t> a </a:t>
            </a:r>
            <a:r>
              <a:rPr lang="en-US" sz="2000" dirty="0" err="1">
                <a:solidFill>
                  <a:schemeClr val="tx2"/>
                </a:solidFill>
              </a:rPr>
              <a:t>patrimoniului</a:t>
            </a:r>
            <a:r>
              <a:rPr lang="en-US" sz="2000" dirty="0">
                <a:solidFill>
                  <a:schemeClr val="tx2"/>
                </a:solidFill>
              </a:rPr>
              <a:t> cultural </a:t>
            </a:r>
            <a:r>
              <a:rPr lang="en-US" sz="2000" dirty="0" err="1">
                <a:solidFill>
                  <a:schemeClr val="tx2"/>
                </a:solidFill>
              </a:rPr>
              <a:t>mobil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în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scopul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creșterii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accesibilității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resurselor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culturale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pentru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publicul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larg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u="sng" dirty="0" err="1">
                <a:solidFill>
                  <a:schemeClr val="tx2"/>
                </a:solidFill>
              </a:rPr>
              <a:t>Obiective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specifice</a:t>
            </a:r>
            <a:r>
              <a:rPr lang="en-US" sz="2400" b="1" u="sng" dirty="0">
                <a:solidFill>
                  <a:schemeClr val="tx2"/>
                </a:solidFill>
              </a:rPr>
              <a:t>: </a:t>
            </a:r>
            <a:endParaRPr lang="en-US" sz="2400" u="sng" dirty="0">
              <a:solidFill>
                <a:schemeClr val="tx2"/>
              </a:solidFill>
            </a:endParaRPr>
          </a:p>
          <a:p>
            <a:pPr marL="857250" lvl="1" indent="-457200">
              <a:buFont typeface="+mj-lt"/>
              <a:buAutoNum type="arabicParenR"/>
            </a:pPr>
            <a:r>
              <a:rPr lang="en-US" sz="1600" dirty="0" err="1">
                <a:solidFill>
                  <a:schemeClr val="tx2"/>
                </a:solidFill>
              </a:rPr>
              <a:t>Creșterea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numărului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elemente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patrimoniu</a:t>
            </a:r>
            <a:r>
              <a:rPr lang="en-US" sz="1600" dirty="0">
                <a:solidFill>
                  <a:schemeClr val="tx2"/>
                </a:solidFill>
              </a:rPr>
              <a:t> cultural </a:t>
            </a:r>
            <a:r>
              <a:rPr lang="en-US" sz="1600" dirty="0" err="1">
                <a:solidFill>
                  <a:schemeClr val="tx2"/>
                </a:solidFill>
              </a:rPr>
              <a:t>digitalizate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și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expuse</a:t>
            </a:r>
            <a:r>
              <a:rPr lang="en-US" sz="1600" dirty="0">
                <a:solidFill>
                  <a:schemeClr val="tx2"/>
                </a:solidFill>
              </a:rPr>
              <a:t> online, </a:t>
            </a:r>
            <a:r>
              <a:rPr lang="en-US" sz="1600" dirty="0" err="1">
                <a:solidFill>
                  <a:schemeClr val="tx2"/>
                </a:solidFill>
              </a:rPr>
              <a:t>într</a:t>
            </a:r>
            <a:r>
              <a:rPr lang="en-US" sz="1600" dirty="0">
                <a:solidFill>
                  <a:schemeClr val="tx2"/>
                </a:solidFill>
              </a:rPr>
              <a:t>-un </a:t>
            </a:r>
            <a:r>
              <a:rPr lang="en-US" sz="1600" dirty="0" err="1">
                <a:solidFill>
                  <a:schemeClr val="tx2"/>
                </a:solidFill>
              </a:rPr>
              <a:t>punct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unic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acces</a:t>
            </a:r>
            <a:r>
              <a:rPr lang="en-US" sz="1600" dirty="0">
                <a:solidFill>
                  <a:schemeClr val="tx2"/>
                </a:solidFill>
              </a:rPr>
              <a:t>;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600" dirty="0" err="1">
                <a:solidFill>
                  <a:schemeClr val="tx2"/>
                </a:solidFill>
              </a:rPr>
              <a:t>Creșterea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gradului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interoperabilitate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între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instituțiile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deținătoare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elemente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patrimoniu</a:t>
            </a:r>
            <a:r>
              <a:rPr lang="en-US" sz="1600" dirty="0">
                <a:solidFill>
                  <a:schemeClr val="tx2"/>
                </a:solidFill>
              </a:rPr>
              <a:t> cultural;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600" dirty="0" err="1">
                <a:solidFill>
                  <a:schemeClr val="tx2"/>
                </a:solidFill>
              </a:rPr>
              <a:t>Promovarea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patrimoniului</a:t>
            </a:r>
            <a:r>
              <a:rPr lang="en-US" sz="1600" dirty="0">
                <a:solidFill>
                  <a:schemeClr val="tx2"/>
                </a:solidFill>
              </a:rPr>
              <a:t> cultural </a:t>
            </a:r>
            <a:r>
              <a:rPr lang="en-US" sz="1600" dirty="0" err="1">
                <a:solidFill>
                  <a:schemeClr val="tx2"/>
                </a:solidFill>
              </a:rPr>
              <a:t>național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prin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expunerea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resurselor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culturale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digitalizate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în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o-RO" sz="1600" dirty="0">
                <a:solidFill>
                  <a:schemeClr val="tx2"/>
                </a:solidFill>
              </a:rPr>
              <a:t>E</a:t>
            </a:r>
            <a:r>
              <a:rPr lang="en-US" sz="1600" dirty="0">
                <a:solidFill>
                  <a:schemeClr val="tx2"/>
                </a:solidFill>
              </a:rPr>
              <a:t>uropeana.eu.</a:t>
            </a:r>
          </a:p>
          <a:p>
            <a:pPr>
              <a:buNone/>
            </a:pPr>
            <a:endParaRPr lang="en-US" sz="2000" u="sng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50D2-96F6-4BAB-BFC3-909BCC25901C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2C4FC9D-C5C9-451D-A117-79F899E16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151818"/>
            <a:ext cx="6178234" cy="52189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ABB099A-58F2-4452-8019-CC5877834B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9758" y="5958470"/>
            <a:ext cx="2895600" cy="747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96" y="990601"/>
            <a:ext cx="8458200" cy="49014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chemeClr val="tx2"/>
                </a:solidFill>
              </a:rPr>
              <a:t>‘’E-</a:t>
            </a:r>
            <a:r>
              <a:rPr lang="en-US" sz="9600" b="1" i="1" dirty="0" err="1">
                <a:solidFill>
                  <a:schemeClr val="tx2"/>
                </a:solidFill>
              </a:rPr>
              <a:t>Cultura</a:t>
            </a:r>
            <a:r>
              <a:rPr lang="en-US" sz="9600" b="1" i="1" dirty="0">
                <a:solidFill>
                  <a:schemeClr val="tx2"/>
                </a:solidFill>
              </a:rPr>
              <a:t>: Biblioteca Digital</a:t>
            </a:r>
            <a:r>
              <a:rPr lang="ro-RO" sz="9600" b="1" i="1" dirty="0">
                <a:solidFill>
                  <a:schemeClr val="tx2"/>
                </a:solidFill>
              </a:rPr>
              <a:t>ă</a:t>
            </a:r>
            <a:r>
              <a:rPr lang="en-US" sz="9600" b="1" i="1" dirty="0">
                <a:solidFill>
                  <a:schemeClr val="tx2"/>
                </a:solidFill>
              </a:rPr>
              <a:t> a Rom</a:t>
            </a:r>
            <a:r>
              <a:rPr lang="ro-RO" sz="9600" b="1" i="1" dirty="0">
                <a:solidFill>
                  <a:schemeClr val="tx2"/>
                </a:solidFill>
              </a:rPr>
              <a:t>â</a:t>
            </a:r>
            <a:r>
              <a:rPr lang="en-US" sz="9600" b="1" i="1" dirty="0" err="1">
                <a:solidFill>
                  <a:schemeClr val="tx2"/>
                </a:solidFill>
              </a:rPr>
              <a:t>niei</a:t>
            </a:r>
            <a:r>
              <a:rPr lang="en-US" sz="9600" b="1" i="1" dirty="0">
                <a:solidFill>
                  <a:schemeClr val="tx2"/>
                </a:solidFill>
              </a:rPr>
              <a:t>‘’</a:t>
            </a:r>
            <a:endParaRPr lang="ro-RO" sz="9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o-RO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o-RO" b="1" dirty="0">
              <a:solidFill>
                <a:schemeClr val="tx2"/>
              </a:solidFill>
            </a:endParaRPr>
          </a:p>
          <a:p>
            <a:r>
              <a:rPr lang="en-US" sz="9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</a:t>
            </a:r>
            <a:r>
              <a:rPr lang="ro-RO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US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așteptate</a:t>
            </a:r>
            <a:r>
              <a:rPr lang="ro-RO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o-RO" sz="6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None/>
            </a:pPr>
            <a:br>
              <a:rPr lang="ro-RO" sz="6400" b="1" dirty="0">
                <a:solidFill>
                  <a:schemeClr val="tx2"/>
                </a:solidFill>
              </a:rPr>
            </a:br>
            <a:r>
              <a:rPr lang="en-US" sz="6400" dirty="0">
                <a:solidFill>
                  <a:schemeClr val="tx2"/>
                </a:solidFill>
              </a:rPr>
              <a:t>R.1 </a:t>
            </a:r>
            <a:r>
              <a:rPr lang="ro-RO" sz="6400" dirty="0">
                <a:solidFill>
                  <a:schemeClr val="tx2"/>
                </a:solidFill>
              </a:rPr>
              <a:t>= </a:t>
            </a:r>
            <a:r>
              <a:rPr lang="en-US" sz="6400" dirty="0">
                <a:solidFill>
                  <a:schemeClr val="tx2"/>
                </a:solidFill>
              </a:rPr>
              <a:t>550.000 </a:t>
            </a:r>
            <a:r>
              <a:rPr lang="en-US" sz="6400" dirty="0" err="1">
                <a:solidFill>
                  <a:schemeClr val="tx2"/>
                </a:solidFill>
              </a:rPr>
              <a:t>resurse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culturale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digitalizate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și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expuse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în</a:t>
            </a:r>
            <a:r>
              <a:rPr lang="en-US" sz="6400" dirty="0">
                <a:solidFill>
                  <a:schemeClr val="tx2"/>
                </a:solidFill>
              </a:rPr>
              <a:t> Biblioteca </a:t>
            </a:r>
            <a:r>
              <a:rPr lang="en-US" sz="6400" dirty="0" err="1">
                <a:solidFill>
                  <a:schemeClr val="tx2"/>
                </a:solidFill>
              </a:rPr>
              <a:t>Digitală</a:t>
            </a:r>
            <a:r>
              <a:rPr lang="en-US" sz="6400" dirty="0">
                <a:solidFill>
                  <a:schemeClr val="tx2"/>
                </a:solidFill>
              </a:rPr>
              <a:t> a </a:t>
            </a:r>
            <a:r>
              <a:rPr lang="en-US" sz="6400" dirty="0" err="1">
                <a:solidFill>
                  <a:schemeClr val="tx2"/>
                </a:solidFill>
              </a:rPr>
              <a:t>României</a:t>
            </a:r>
            <a:r>
              <a:rPr lang="en-US" sz="6400" dirty="0">
                <a:solidFill>
                  <a:schemeClr val="tx2"/>
                </a:solidFill>
              </a:rPr>
              <a:t>;</a:t>
            </a:r>
            <a:br>
              <a:rPr lang="en-US" sz="6400" dirty="0">
                <a:solidFill>
                  <a:schemeClr val="tx2"/>
                </a:solidFill>
              </a:rPr>
            </a:br>
            <a:r>
              <a:rPr lang="en-US" sz="6400" dirty="0">
                <a:solidFill>
                  <a:schemeClr val="tx2"/>
                </a:solidFill>
              </a:rPr>
              <a:t>R.2</a:t>
            </a:r>
            <a:r>
              <a:rPr lang="ro-RO" sz="6400" dirty="0">
                <a:solidFill>
                  <a:schemeClr val="tx2"/>
                </a:solidFill>
              </a:rPr>
              <a:t> = </a:t>
            </a:r>
            <a:r>
              <a:rPr lang="ro-RO" sz="6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Platforma Culturalia.ro</a:t>
            </a:r>
            <a:br>
              <a:rPr lang="en-US" sz="6400" dirty="0">
                <a:solidFill>
                  <a:schemeClr val="tx2"/>
                </a:solidFill>
              </a:rPr>
            </a:br>
            <a:r>
              <a:rPr lang="en-US" sz="6400" dirty="0">
                <a:solidFill>
                  <a:schemeClr val="tx2"/>
                </a:solidFill>
              </a:rPr>
              <a:t>R.3 </a:t>
            </a:r>
            <a:r>
              <a:rPr lang="ro-RO" sz="6400" dirty="0">
                <a:solidFill>
                  <a:schemeClr val="tx2"/>
                </a:solidFill>
              </a:rPr>
              <a:t>=</a:t>
            </a:r>
            <a:r>
              <a:rPr lang="en-US" sz="6400" dirty="0">
                <a:solidFill>
                  <a:schemeClr val="tx2"/>
                </a:solidFill>
              </a:rPr>
              <a:t> 200.000 de </a:t>
            </a:r>
            <a:r>
              <a:rPr lang="en-US" sz="6400" dirty="0" err="1">
                <a:solidFill>
                  <a:schemeClr val="tx2"/>
                </a:solidFill>
              </a:rPr>
              <a:t>resurse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culturale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digitalizate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și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furnizate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către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ro-RO" sz="6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Platforma E</a:t>
            </a:r>
            <a:r>
              <a:rPr lang="en-US" sz="6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uropeana.eu. </a:t>
            </a:r>
            <a:endParaRPr lang="ro-RO" b="1" dirty="0">
              <a:solidFill>
                <a:schemeClr val="tx2"/>
              </a:solidFill>
            </a:endParaRPr>
          </a:p>
          <a:p>
            <a:pPr marL="361950" indent="-361950">
              <a:buNone/>
            </a:pPr>
            <a:endParaRPr lang="ro-RO" b="1" dirty="0">
              <a:solidFill>
                <a:schemeClr val="tx2"/>
              </a:solidFill>
            </a:endParaRPr>
          </a:p>
          <a:p>
            <a:r>
              <a:rPr lang="ro-RO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Parteneri : </a:t>
            </a:r>
          </a:p>
          <a:p>
            <a:pPr marL="361950" indent="0">
              <a:buNone/>
            </a:pPr>
            <a:r>
              <a:rPr lang="en-US" sz="6400" dirty="0" err="1">
                <a:solidFill>
                  <a:schemeClr val="tx2"/>
                </a:solidFill>
              </a:rPr>
              <a:t>Proiectul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va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implica</a:t>
            </a:r>
            <a:r>
              <a:rPr lang="en-US" sz="6400" dirty="0">
                <a:solidFill>
                  <a:schemeClr val="tx2"/>
                </a:solidFill>
              </a:rPr>
              <a:t> 29 de </a:t>
            </a:r>
            <a:r>
              <a:rPr lang="en-US" sz="6400" dirty="0" err="1">
                <a:solidFill>
                  <a:schemeClr val="tx2"/>
                </a:solidFill>
              </a:rPr>
              <a:t>instituții</a:t>
            </a:r>
            <a:r>
              <a:rPr lang="en-US" sz="6400" dirty="0">
                <a:solidFill>
                  <a:schemeClr val="tx2"/>
                </a:solidFill>
              </a:rPr>
              <a:t> din </a:t>
            </a:r>
            <a:r>
              <a:rPr lang="en-US" sz="6400" dirty="0" err="1">
                <a:solidFill>
                  <a:schemeClr val="tx2"/>
                </a:solidFill>
              </a:rPr>
              <a:t>România</a:t>
            </a:r>
            <a:r>
              <a:rPr lang="en-US" sz="6400" dirty="0">
                <a:solidFill>
                  <a:schemeClr val="tx2"/>
                </a:solidFill>
              </a:rPr>
              <a:t> (</a:t>
            </a:r>
            <a:r>
              <a:rPr lang="en-US" sz="6400" dirty="0" err="1">
                <a:solidFill>
                  <a:schemeClr val="tx2"/>
                </a:solidFill>
              </a:rPr>
              <a:t>printre</a:t>
            </a:r>
            <a:r>
              <a:rPr lang="en-US" sz="6400" dirty="0">
                <a:solidFill>
                  <a:schemeClr val="tx2"/>
                </a:solidFill>
              </a:rPr>
              <a:t> care 19 </a:t>
            </a:r>
            <a:r>
              <a:rPr lang="en-US" sz="6400" dirty="0" err="1">
                <a:solidFill>
                  <a:schemeClr val="tx2"/>
                </a:solidFill>
              </a:rPr>
              <a:t>muzee</a:t>
            </a:r>
            <a:r>
              <a:rPr lang="en-US" sz="6400" dirty="0">
                <a:solidFill>
                  <a:schemeClr val="tx2"/>
                </a:solidFill>
              </a:rPr>
              <a:t>, 5 </a:t>
            </a:r>
            <a:r>
              <a:rPr lang="en-US" sz="6400" dirty="0" err="1">
                <a:solidFill>
                  <a:schemeClr val="tx2"/>
                </a:solidFill>
              </a:rPr>
              <a:t>biblioteci</a:t>
            </a:r>
            <a:r>
              <a:rPr lang="en-US" sz="6400" dirty="0">
                <a:solidFill>
                  <a:schemeClr val="tx2"/>
                </a:solidFill>
              </a:rPr>
              <a:t>, </a:t>
            </a:r>
            <a:r>
              <a:rPr lang="en-US" sz="6400" dirty="0" err="1">
                <a:solidFill>
                  <a:schemeClr val="tx2"/>
                </a:solidFill>
              </a:rPr>
              <a:t>Arhiva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Națională</a:t>
            </a:r>
            <a:r>
              <a:rPr lang="en-US" sz="6400" dirty="0">
                <a:solidFill>
                  <a:schemeClr val="tx2"/>
                </a:solidFill>
              </a:rPr>
              <a:t> de </a:t>
            </a:r>
            <a:r>
              <a:rPr lang="en-US" sz="6400" dirty="0" err="1">
                <a:solidFill>
                  <a:schemeClr val="tx2"/>
                </a:solidFill>
              </a:rPr>
              <a:t>Filme</a:t>
            </a:r>
            <a:r>
              <a:rPr lang="en-US" sz="6400" dirty="0">
                <a:solidFill>
                  <a:schemeClr val="tx2"/>
                </a:solidFill>
              </a:rPr>
              <a:t>, </a:t>
            </a:r>
            <a:r>
              <a:rPr lang="en-US" sz="6400" dirty="0" err="1">
                <a:solidFill>
                  <a:schemeClr val="tx2"/>
                </a:solidFill>
              </a:rPr>
              <a:t>Societatea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Română</a:t>
            </a:r>
            <a:r>
              <a:rPr lang="en-US" sz="6400" dirty="0">
                <a:solidFill>
                  <a:schemeClr val="tx2"/>
                </a:solidFill>
              </a:rPr>
              <a:t> de </a:t>
            </a:r>
            <a:r>
              <a:rPr lang="en-US" sz="6400" dirty="0" err="1">
                <a:solidFill>
                  <a:schemeClr val="tx2"/>
                </a:solidFill>
              </a:rPr>
              <a:t>Televiziune</a:t>
            </a:r>
            <a:r>
              <a:rPr lang="en-US" sz="6400" dirty="0">
                <a:solidFill>
                  <a:schemeClr val="tx2"/>
                </a:solidFill>
              </a:rPr>
              <a:t>, </a:t>
            </a:r>
            <a:r>
              <a:rPr lang="en-US" sz="6400" dirty="0" err="1">
                <a:solidFill>
                  <a:schemeClr val="tx2"/>
                </a:solidFill>
              </a:rPr>
              <a:t>Societatea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Română</a:t>
            </a:r>
            <a:r>
              <a:rPr lang="en-US" sz="6400" dirty="0">
                <a:solidFill>
                  <a:schemeClr val="tx2"/>
                </a:solidFill>
              </a:rPr>
              <a:t> de </a:t>
            </a:r>
            <a:r>
              <a:rPr lang="en-US" sz="6400" dirty="0" err="1">
                <a:solidFill>
                  <a:schemeClr val="tx2"/>
                </a:solidFill>
              </a:rPr>
              <a:t>Radiodifuziune</a:t>
            </a:r>
            <a:r>
              <a:rPr lang="en-US" sz="6400" dirty="0">
                <a:solidFill>
                  <a:schemeClr val="tx2"/>
                </a:solidFill>
              </a:rPr>
              <a:t>, </a:t>
            </a:r>
            <a:r>
              <a:rPr lang="en-US" sz="6400" dirty="0" err="1">
                <a:solidFill>
                  <a:schemeClr val="tx2"/>
                </a:solidFill>
              </a:rPr>
              <a:t>Institutul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Național</a:t>
            </a:r>
            <a:r>
              <a:rPr lang="en-US" sz="6400" dirty="0">
                <a:solidFill>
                  <a:schemeClr val="tx2"/>
                </a:solidFill>
              </a:rPr>
              <a:t> al </a:t>
            </a:r>
            <a:r>
              <a:rPr lang="en-US" sz="6400" dirty="0" err="1">
                <a:solidFill>
                  <a:schemeClr val="tx2"/>
                </a:solidFill>
              </a:rPr>
              <a:t>Patrimoniului</a:t>
            </a:r>
            <a:r>
              <a:rPr lang="en-US" sz="6400" dirty="0">
                <a:solidFill>
                  <a:schemeClr val="tx2"/>
                </a:solidFill>
              </a:rPr>
              <a:t> etc.). </a:t>
            </a:r>
            <a:br>
              <a:rPr lang="en-US" sz="6400" dirty="0">
                <a:solidFill>
                  <a:schemeClr val="tx2"/>
                </a:solidFill>
              </a:rPr>
            </a:br>
            <a:r>
              <a:rPr lang="ro-RO" sz="6400" i="1" dirty="0">
                <a:solidFill>
                  <a:schemeClr val="tx2"/>
                </a:solidFill>
              </a:rPr>
              <a:t>( N.B - Și alte instituții de cultură și au arătat interesul de a participa în cadrul proiectului ). </a:t>
            </a:r>
          </a:p>
          <a:p>
            <a:pPr marL="361950" indent="0">
              <a:buNone/>
            </a:pPr>
            <a:endParaRPr lang="ro-RO" dirty="0">
              <a:solidFill>
                <a:schemeClr val="tx2"/>
              </a:solidFill>
            </a:endParaRPr>
          </a:p>
          <a:p>
            <a:r>
              <a:rPr lang="ro-RO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Centrele regionale de digitizare : </a:t>
            </a:r>
          </a:p>
          <a:p>
            <a:pPr marL="361950" indent="0">
              <a:buNone/>
            </a:pPr>
            <a:r>
              <a:rPr lang="ro-RO" sz="6400" dirty="0">
                <a:solidFill>
                  <a:schemeClr val="tx2"/>
                </a:solidFill>
              </a:rPr>
              <a:t>A</a:t>
            </a:r>
            <a:r>
              <a:rPr lang="en-US" sz="6400" dirty="0" err="1">
                <a:solidFill>
                  <a:schemeClr val="tx2"/>
                </a:solidFill>
              </a:rPr>
              <a:t>vând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în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vedere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răspândirea</a:t>
            </a:r>
            <a:r>
              <a:rPr lang="en-US" sz="6400" dirty="0">
                <a:solidFill>
                  <a:schemeClr val="tx2"/>
                </a:solidFill>
              </a:rPr>
              <a:t> mare a </a:t>
            </a:r>
            <a:r>
              <a:rPr lang="en-US" sz="6400" dirty="0" err="1">
                <a:solidFill>
                  <a:schemeClr val="tx2"/>
                </a:solidFill>
              </a:rPr>
              <a:t>instituțiilor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culturale</a:t>
            </a:r>
            <a:r>
              <a:rPr lang="en-US" sz="6400" dirty="0">
                <a:solidFill>
                  <a:schemeClr val="tx2"/>
                </a:solidFill>
              </a:rPr>
              <a:t> implicate </a:t>
            </a:r>
            <a:r>
              <a:rPr lang="en-US" sz="6400" dirty="0" err="1">
                <a:solidFill>
                  <a:schemeClr val="tx2"/>
                </a:solidFill>
              </a:rPr>
              <a:t>în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proiect</a:t>
            </a:r>
            <a:r>
              <a:rPr lang="en-US" sz="6400" dirty="0">
                <a:solidFill>
                  <a:schemeClr val="tx2"/>
                </a:solidFill>
              </a:rPr>
              <a:t>, </a:t>
            </a:r>
            <a:r>
              <a:rPr lang="ro-RO" sz="6400" dirty="0">
                <a:solidFill>
                  <a:schemeClr val="tx2"/>
                </a:solidFill>
              </a:rPr>
              <a:t>p</a:t>
            </a:r>
            <a:r>
              <a:rPr lang="en-US" sz="6400" dirty="0" err="1">
                <a:solidFill>
                  <a:schemeClr val="tx2"/>
                </a:solidFill>
              </a:rPr>
              <a:t>entru</a:t>
            </a:r>
            <a:r>
              <a:rPr lang="en-US" sz="6400" dirty="0">
                <a:solidFill>
                  <a:schemeClr val="tx2"/>
                </a:solidFill>
              </a:rPr>
              <a:t> a </a:t>
            </a:r>
            <a:r>
              <a:rPr lang="en-US" sz="6400" dirty="0" err="1">
                <a:solidFill>
                  <a:schemeClr val="tx2"/>
                </a:solidFill>
              </a:rPr>
              <a:t>eficientiza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și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optimiza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operațiunile</a:t>
            </a:r>
            <a:r>
              <a:rPr lang="en-US" sz="6400" dirty="0">
                <a:solidFill>
                  <a:schemeClr val="tx2"/>
                </a:solidFill>
              </a:rPr>
              <a:t> de </a:t>
            </a:r>
            <a:r>
              <a:rPr lang="en-US" sz="6400" dirty="0" err="1">
                <a:solidFill>
                  <a:schemeClr val="tx2"/>
                </a:solidFill>
              </a:rPr>
              <a:t>digitizare</a:t>
            </a:r>
            <a:r>
              <a:rPr lang="en-US" sz="6400" dirty="0">
                <a:solidFill>
                  <a:schemeClr val="tx2"/>
                </a:solidFill>
              </a:rPr>
              <a:t>, se </a:t>
            </a:r>
            <a:r>
              <a:rPr lang="en-US" sz="6400" dirty="0" err="1">
                <a:solidFill>
                  <a:schemeClr val="tx2"/>
                </a:solidFill>
              </a:rPr>
              <a:t>vor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crea</a:t>
            </a:r>
            <a:r>
              <a:rPr lang="en-US" sz="6400" dirty="0">
                <a:solidFill>
                  <a:schemeClr val="tx2"/>
                </a:solidFill>
              </a:rPr>
              <a:t> 7 </a:t>
            </a:r>
            <a:r>
              <a:rPr lang="en-US" sz="6400" dirty="0" err="1">
                <a:solidFill>
                  <a:schemeClr val="tx2"/>
                </a:solidFill>
              </a:rPr>
              <a:t>centre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regionale</a:t>
            </a:r>
            <a:r>
              <a:rPr lang="ro-RO" sz="6400" dirty="0">
                <a:solidFill>
                  <a:schemeClr val="tx2"/>
                </a:solidFill>
              </a:rPr>
              <a:t> de Digitizare - </a:t>
            </a:r>
            <a:r>
              <a:rPr lang="en-US" sz="6400" dirty="0" err="1">
                <a:solidFill>
                  <a:schemeClr val="tx2"/>
                </a:solidFill>
              </a:rPr>
              <a:t>organizate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în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cadrul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unor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b="1" i="1" dirty="0" err="1">
                <a:solidFill>
                  <a:schemeClr val="tx2"/>
                </a:solidFill>
              </a:rPr>
              <a:t>Direcții</a:t>
            </a:r>
            <a:r>
              <a:rPr lang="en-US" sz="6400" b="1" i="1" dirty="0">
                <a:solidFill>
                  <a:schemeClr val="tx2"/>
                </a:solidFill>
              </a:rPr>
              <a:t> </a:t>
            </a:r>
            <a:r>
              <a:rPr lang="en-US" sz="6400" b="1" i="1" dirty="0" err="1">
                <a:solidFill>
                  <a:schemeClr val="tx2"/>
                </a:solidFill>
              </a:rPr>
              <a:t>Județene</a:t>
            </a:r>
            <a:r>
              <a:rPr lang="en-US" sz="6400" b="1" i="1" dirty="0">
                <a:solidFill>
                  <a:schemeClr val="tx2"/>
                </a:solidFill>
              </a:rPr>
              <a:t> </a:t>
            </a:r>
            <a:r>
              <a:rPr lang="en-US" sz="6400" b="1" i="1" dirty="0" err="1">
                <a:solidFill>
                  <a:schemeClr val="tx2"/>
                </a:solidFill>
              </a:rPr>
              <a:t>pentru</a:t>
            </a:r>
            <a:r>
              <a:rPr lang="en-US" sz="6400" b="1" i="1" dirty="0">
                <a:solidFill>
                  <a:schemeClr val="tx2"/>
                </a:solidFill>
              </a:rPr>
              <a:t> </a:t>
            </a:r>
            <a:r>
              <a:rPr lang="en-US" sz="6400" b="1" i="1" dirty="0" err="1">
                <a:solidFill>
                  <a:schemeClr val="tx2"/>
                </a:solidFill>
              </a:rPr>
              <a:t>Cultură</a:t>
            </a:r>
            <a:r>
              <a:rPr lang="ro-RO" sz="6400" b="1" i="1" dirty="0">
                <a:solidFill>
                  <a:schemeClr val="tx2"/>
                </a:solidFill>
              </a:rPr>
              <a:t> - </a:t>
            </a:r>
            <a:r>
              <a:rPr lang="ro-RO" sz="6400" dirty="0">
                <a:solidFill>
                  <a:schemeClr val="tx2"/>
                </a:solidFill>
              </a:rPr>
              <a:t>care </a:t>
            </a:r>
            <a:r>
              <a:rPr lang="en-US" sz="6400" dirty="0" err="1">
                <a:solidFill>
                  <a:schemeClr val="tx2"/>
                </a:solidFill>
              </a:rPr>
              <a:t>vor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monitoriza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și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coordona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activitățile</a:t>
            </a:r>
            <a:r>
              <a:rPr lang="en-US" sz="6400" dirty="0">
                <a:solidFill>
                  <a:schemeClr val="tx2"/>
                </a:solidFill>
              </a:rPr>
              <a:t> de </a:t>
            </a:r>
            <a:r>
              <a:rPr lang="en-US" sz="6400" dirty="0" err="1">
                <a:solidFill>
                  <a:schemeClr val="tx2"/>
                </a:solidFill>
              </a:rPr>
              <a:t>digitizare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derulate</a:t>
            </a:r>
            <a:r>
              <a:rPr lang="en-US" sz="6400" dirty="0">
                <a:solidFill>
                  <a:schemeClr val="tx2"/>
                </a:solidFill>
              </a:rPr>
              <a:t> la </a:t>
            </a:r>
            <a:r>
              <a:rPr lang="en-US" sz="6400" dirty="0" err="1">
                <a:solidFill>
                  <a:schemeClr val="tx2"/>
                </a:solidFill>
              </a:rPr>
              <a:t>instituțiile</a:t>
            </a:r>
            <a:r>
              <a:rPr lang="en-US" sz="6400" dirty="0">
                <a:solidFill>
                  <a:schemeClr val="tx2"/>
                </a:solidFill>
              </a:rPr>
              <a:t> </a:t>
            </a:r>
            <a:r>
              <a:rPr lang="en-US" sz="6400" dirty="0" err="1">
                <a:solidFill>
                  <a:schemeClr val="tx2"/>
                </a:solidFill>
              </a:rPr>
              <a:t>arondate</a:t>
            </a:r>
            <a:r>
              <a:rPr lang="en-US" sz="6400" dirty="0">
                <a:solidFill>
                  <a:schemeClr val="tx2"/>
                </a:solidFill>
              </a:rPr>
              <a:t>. </a:t>
            </a:r>
            <a:br>
              <a:rPr lang="ro-RO" sz="6400" dirty="0">
                <a:solidFill>
                  <a:schemeClr val="tx2"/>
                </a:solidFill>
              </a:rPr>
            </a:br>
            <a:endParaRPr lang="en-US" sz="64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97F1168-D014-4D4C-BEC1-E76C5E659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29168"/>
            <a:ext cx="5825988" cy="54496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B081B41-0C1F-41BA-86A4-EBA4E52EA3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56294" y="5608787"/>
            <a:ext cx="3276600" cy="111125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812F0D8-802A-4C74-99C1-7075B40D3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89" y="1371600"/>
            <a:ext cx="968828" cy="6858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AC8091D-EAC0-4496-9115-09FD99B50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1" y="990601"/>
            <a:ext cx="1483455" cy="1171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0953"/>
            <a:ext cx="6743700" cy="65471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D600DA9-0A33-4B2A-841F-970267503B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5886014"/>
            <a:ext cx="2744536" cy="834143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C136941-E16F-4D7F-A824-FC09380E5EB5}"/>
              </a:ext>
            </a:extLst>
          </p:cNvPr>
          <p:cNvSpPr/>
          <p:nvPr/>
        </p:nvSpPr>
        <p:spPr>
          <a:xfrm>
            <a:off x="2818064" y="2812181"/>
            <a:ext cx="3735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o-RO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VĂ MULȚUMIM !  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1E1F3BD-2B5F-4598-A6C0-8418F6D47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34597"/>
              </p:ext>
            </p:extLst>
          </p:nvPr>
        </p:nvGraphicFramePr>
        <p:xfrm>
          <a:off x="494581" y="1809372"/>
          <a:ext cx="8229600" cy="3992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5988">
                  <a:extLst>
                    <a:ext uri="{9D8B030D-6E8A-4147-A177-3AD203B41FA5}">
                      <a16:colId xmlns:a16="http://schemas.microsoft.com/office/drawing/2014/main" val="501472368"/>
                    </a:ext>
                  </a:extLst>
                </a:gridCol>
                <a:gridCol w="3943612">
                  <a:extLst>
                    <a:ext uri="{9D8B030D-6E8A-4147-A177-3AD203B41FA5}">
                      <a16:colId xmlns:a16="http://schemas.microsoft.com/office/drawing/2014/main" val="892765328"/>
                    </a:ext>
                  </a:extLst>
                </a:gridCol>
              </a:tblGrid>
              <a:tr h="3739892">
                <a:tc>
                  <a:txBody>
                    <a:bodyPr/>
                    <a:lstStyle/>
                    <a:p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1/7. Centrul București (INP):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o-RO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Institutul Național al Patrimoniului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 Municipiului București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de Istorie a României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Satului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Țăranului Român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Arhivele Naționale de Film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Societatea Română de Radio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Societatea Română de Televiziune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de Istorie Naturală Grigore Antipa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Municipiului București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Hărților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Literaturii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de Artă a României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George Enescu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2/7. Centrul Cluj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 Județeană Cluj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de Istorie a Transilvaniei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Etnografic al Transilvaniei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Maramureșean Sighetul Marmației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3/7. Centrul Iași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Complexul Muzeal Moldova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 Centrală Universitară Iași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Bucovinei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 Județeană Bacău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4/7. Centrul Sibiu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Complexul Național Muzeal Astra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Biblioteca Județeană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Național Brukenthal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Muzeul Casa Mureșenilor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5/7. Centrul Tulcea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Institutul de Cercetări Eco-Muzeale Gavrilă Simion – Tulcea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6/7. Centrul Timișoara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Muzeul Civilizației Dacice și Romane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7/7. Centrul Craiova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o-RO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Muzeul Olteniei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extLst>
                  <a:ext uri="{0D108BD9-81ED-4DB2-BD59-A6C34878D82A}">
                    <a16:rowId xmlns:a16="http://schemas.microsoft.com/office/drawing/2014/main" val="1236513482"/>
                  </a:ext>
                </a:extLst>
              </a:tr>
            </a:tbl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9F71D304-039E-44E0-8308-D27AB59D5149}"/>
              </a:ext>
            </a:extLst>
          </p:cNvPr>
          <p:cNvSpPr/>
          <p:nvPr/>
        </p:nvSpPr>
        <p:spPr>
          <a:xfrm>
            <a:off x="152400" y="987150"/>
            <a:ext cx="8839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o-RO" sz="2000" b="1" u="sng" dirty="0">
                <a:solidFill>
                  <a:schemeClr val="tx2"/>
                </a:solidFill>
              </a:rPr>
            </a:br>
            <a:r>
              <a:rPr lang="ro-RO" sz="2000" b="1" u="sng" dirty="0">
                <a:solidFill>
                  <a:schemeClr val="tx2"/>
                </a:solidFill>
              </a:rPr>
              <a:t>Centrele regionale de digitizare în cadrul proiectului E-Cultura: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>
              <a:buNone/>
            </a:pPr>
            <a:br>
              <a:rPr lang="ro-RO" sz="2400" b="1" i="1" dirty="0">
                <a:solidFill>
                  <a:schemeClr val="tx2"/>
                </a:solidFill>
              </a:rPr>
            </a:br>
            <a:endParaRPr lang="ro-RO" sz="2400" b="1" i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o-RO" sz="2400" b="1" i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13" name="Titlu 5">
            <a:extLst>
              <a:ext uri="{FF2B5EF4-FFF2-40B4-BE49-F238E27FC236}">
                <a16:creationId xmlns:a16="http://schemas.microsoft.com/office/drawing/2014/main" id="{56E94AA9-1CB4-4F97-8C7B-1F1F53DCD338}"/>
              </a:ext>
            </a:extLst>
          </p:cNvPr>
          <p:cNvSpPr txBox="1">
            <a:spLocks/>
          </p:cNvSpPr>
          <p:nvPr/>
        </p:nvSpPr>
        <p:spPr>
          <a:xfrm>
            <a:off x="-18691" y="603830"/>
            <a:ext cx="9144000" cy="69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71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13043"/>
            <a:ext cx="6438900" cy="547286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D600DA9-0A33-4B2A-841F-970267503B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95600" y="5720672"/>
            <a:ext cx="2743200" cy="88437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9F71D304-039E-44E0-8308-D27AB59D5149}"/>
              </a:ext>
            </a:extLst>
          </p:cNvPr>
          <p:cNvSpPr/>
          <p:nvPr/>
        </p:nvSpPr>
        <p:spPr>
          <a:xfrm>
            <a:off x="152400" y="707671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000" b="1" u="sng" dirty="0">
              <a:solidFill>
                <a:schemeClr val="tx2"/>
              </a:solidFill>
            </a:endParaRPr>
          </a:p>
          <a:p>
            <a:pPr algn="ctr"/>
            <a:endParaRPr lang="ro-RO" sz="2000" b="1" u="sng" dirty="0">
              <a:solidFill>
                <a:schemeClr val="tx2"/>
              </a:solidFill>
            </a:endParaRPr>
          </a:p>
          <a:p>
            <a:pPr algn="ctr"/>
            <a:r>
              <a:rPr lang="ro-RO" sz="2400" b="1" u="sng" dirty="0">
                <a:solidFill>
                  <a:schemeClr val="tx2"/>
                </a:solidFill>
              </a:rPr>
              <a:t>Harta Centrelor regionale de digitizare</a:t>
            </a:r>
            <a:endParaRPr lang="ro-RO" sz="2400" b="1" i="1" dirty="0">
              <a:solidFill>
                <a:schemeClr val="tx2"/>
              </a:solidFill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98B991AE-8364-4FAD-A405-E315FA4D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832422"/>
            <a:ext cx="5496844" cy="3840717"/>
          </a:xfrm>
          <a:prstGeom prst="rect">
            <a:avLst/>
          </a:prstGeom>
        </p:spPr>
      </p:pic>
      <p:sp>
        <p:nvSpPr>
          <p:cNvPr id="8" name="Titlu 5">
            <a:extLst>
              <a:ext uri="{FF2B5EF4-FFF2-40B4-BE49-F238E27FC236}">
                <a16:creationId xmlns:a16="http://schemas.microsoft.com/office/drawing/2014/main" id="{471C583B-2807-477A-9CF2-7006D80B7510}"/>
              </a:ext>
            </a:extLst>
          </p:cNvPr>
          <p:cNvSpPr txBox="1">
            <a:spLocks/>
          </p:cNvSpPr>
          <p:nvPr/>
        </p:nvSpPr>
        <p:spPr>
          <a:xfrm>
            <a:off x="-18691" y="603830"/>
            <a:ext cx="9144000" cy="69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sz="2800" b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‘’E-</a:t>
            </a:r>
            <a:r>
              <a:rPr lang="en-US" sz="2800" b="1" i="1" dirty="0" err="1">
                <a:solidFill>
                  <a:schemeClr val="tx2"/>
                </a:solidFill>
              </a:rPr>
              <a:t>Cultura</a:t>
            </a:r>
            <a:r>
              <a:rPr lang="en-US" sz="2800" b="1" i="1" dirty="0">
                <a:solidFill>
                  <a:schemeClr val="tx2"/>
                </a:solidFill>
              </a:rPr>
              <a:t>: Biblioteca Digital</a:t>
            </a:r>
            <a:r>
              <a:rPr lang="ro-RO" sz="2800" b="1" i="1" dirty="0">
                <a:solidFill>
                  <a:schemeClr val="tx2"/>
                </a:solidFill>
              </a:rPr>
              <a:t>ă</a:t>
            </a:r>
            <a:r>
              <a:rPr lang="en-US" sz="2800" b="1" i="1" dirty="0">
                <a:solidFill>
                  <a:schemeClr val="tx2"/>
                </a:solidFill>
              </a:rPr>
              <a:t> a Rom</a:t>
            </a:r>
            <a:r>
              <a:rPr lang="ro-RO" sz="2800" b="1" i="1" dirty="0">
                <a:solidFill>
                  <a:schemeClr val="tx2"/>
                </a:solidFill>
              </a:rPr>
              <a:t>â</a:t>
            </a:r>
            <a:r>
              <a:rPr lang="en-US" sz="2800" b="1" i="1" dirty="0" err="1">
                <a:solidFill>
                  <a:schemeClr val="tx2"/>
                </a:solidFill>
              </a:rPr>
              <a:t>niei</a:t>
            </a:r>
            <a:r>
              <a:rPr lang="en-US" sz="2800" b="1" i="1" dirty="0">
                <a:solidFill>
                  <a:schemeClr val="tx2"/>
                </a:solidFill>
              </a:rPr>
              <a:t>‘’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34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2136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70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5100" b="1" i="1" dirty="0">
                <a:solidFill>
                  <a:schemeClr val="tx2"/>
                </a:solidFill>
              </a:rPr>
              <a:t>‘’E-</a:t>
            </a:r>
            <a:r>
              <a:rPr lang="en-US" sz="5100" b="1" i="1" dirty="0" err="1">
                <a:solidFill>
                  <a:schemeClr val="tx2"/>
                </a:solidFill>
              </a:rPr>
              <a:t>Cultura</a:t>
            </a:r>
            <a:r>
              <a:rPr lang="en-US" sz="5100" b="1" i="1" dirty="0">
                <a:solidFill>
                  <a:schemeClr val="tx2"/>
                </a:solidFill>
              </a:rPr>
              <a:t>: Biblioteca Digital</a:t>
            </a:r>
            <a:r>
              <a:rPr lang="ro-RO" sz="5100" b="1" i="1" dirty="0">
                <a:solidFill>
                  <a:schemeClr val="tx2"/>
                </a:solidFill>
              </a:rPr>
              <a:t>ă</a:t>
            </a:r>
            <a:r>
              <a:rPr lang="en-US" sz="5100" b="1" i="1" dirty="0">
                <a:solidFill>
                  <a:schemeClr val="tx2"/>
                </a:solidFill>
              </a:rPr>
              <a:t> a Rom</a:t>
            </a:r>
            <a:r>
              <a:rPr lang="ro-RO" sz="5100" b="1" i="1" dirty="0">
                <a:solidFill>
                  <a:schemeClr val="tx2"/>
                </a:solidFill>
              </a:rPr>
              <a:t>â</a:t>
            </a:r>
            <a:r>
              <a:rPr lang="en-US" sz="5100" b="1" i="1" dirty="0" err="1">
                <a:solidFill>
                  <a:schemeClr val="tx2"/>
                </a:solidFill>
              </a:rPr>
              <a:t>niei</a:t>
            </a:r>
            <a:r>
              <a:rPr lang="en-US" sz="5100" b="1" i="1" dirty="0">
                <a:solidFill>
                  <a:schemeClr val="tx2"/>
                </a:solidFill>
              </a:rPr>
              <a:t>‘’</a:t>
            </a:r>
            <a:endParaRPr lang="ro-RO" sz="45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ctr">
              <a:buNone/>
            </a:pPr>
            <a:r>
              <a:rPr lang="ro-RO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Activități întreprinse până în prezent:</a:t>
            </a:r>
          </a:p>
          <a:p>
            <a:pPr marL="400050" lvl="1" indent="0" algn="ctr">
              <a:buNone/>
            </a:pPr>
            <a:endParaRPr lang="en-US" sz="3300" u="sng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1) P</a:t>
            </a:r>
            <a:r>
              <a:rPr lang="en-US" sz="3400" dirty="0" err="1">
                <a:solidFill>
                  <a:schemeClr val="tx2"/>
                </a:solidFill>
              </a:rPr>
              <a:t>regătirea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și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demararea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implementării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proiectului</a:t>
            </a:r>
            <a:endParaRPr lang="ro-RO" sz="3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2) A</a:t>
            </a:r>
            <a:r>
              <a:rPr lang="fr-FR" sz="3400" dirty="0" err="1">
                <a:solidFill>
                  <a:schemeClr val="tx2"/>
                </a:solidFill>
              </a:rPr>
              <a:t>ngajarea</a:t>
            </a:r>
            <a:r>
              <a:rPr lang="fr-FR" sz="3400" dirty="0">
                <a:solidFill>
                  <a:schemeClr val="tx2"/>
                </a:solidFill>
              </a:rPr>
              <a:t> </a:t>
            </a:r>
            <a:r>
              <a:rPr lang="ro-RO" sz="3400" dirty="0">
                <a:solidFill>
                  <a:schemeClr val="tx2"/>
                </a:solidFill>
              </a:rPr>
              <a:t>membrilor E</a:t>
            </a:r>
            <a:r>
              <a:rPr lang="fr-FR" sz="3400" dirty="0" err="1">
                <a:solidFill>
                  <a:schemeClr val="tx2"/>
                </a:solidFill>
              </a:rPr>
              <a:t>chipei</a:t>
            </a:r>
            <a:r>
              <a:rPr lang="fr-FR" sz="3400" dirty="0">
                <a:solidFill>
                  <a:schemeClr val="tx2"/>
                </a:solidFill>
              </a:rPr>
              <a:t> de management a </a:t>
            </a:r>
            <a:r>
              <a:rPr lang="fr-FR" sz="3400" dirty="0" err="1">
                <a:solidFill>
                  <a:schemeClr val="tx2"/>
                </a:solidFill>
              </a:rPr>
              <a:t>proiectului</a:t>
            </a:r>
            <a:r>
              <a:rPr lang="ro-RO" sz="3400" dirty="0">
                <a:solidFill>
                  <a:schemeClr val="tx2"/>
                </a:solidFill>
              </a:rPr>
              <a:t> ș</a:t>
            </a:r>
            <a:r>
              <a:rPr lang="fr-FR" sz="3400" dirty="0">
                <a:solidFill>
                  <a:schemeClr val="tx2"/>
                </a:solidFill>
              </a:rPr>
              <a:t>i </a:t>
            </a:r>
            <a:r>
              <a:rPr lang="ro-RO" sz="3400" dirty="0">
                <a:solidFill>
                  <a:schemeClr val="tx2"/>
                </a:solidFill>
              </a:rPr>
              <a:t>a Echipei </a:t>
            </a:r>
            <a:r>
              <a:rPr lang="fr-FR" sz="3400" dirty="0">
                <a:solidFill>
                  <a:schemeClr val="tx2"/>
                </a:solidFill>
              </a:rPr>
              <a:t>de </a:t>
            </a:r>
            <a:r>
              <a:rPr lang="fr-FR" sz="3400" dirty="0" err="1">
                <a:solidFill>
                  <a:schemeClr val="tx2"/>
                </a:solidFill>
              </a:rPr>
              <a:t>implementare</a:t>
            </a:r>
            <a:r>
              <a:rPr lang="fr-FR" sz="3400" dirty="0">
                <a:solidFill>
                  <a:schemeClr val="tx2"/>
                </a:solidFill>
              </a:rPr>
              <a:t> </a:t>
            </a:r>
            <a:r>
              <a:rPr lang="ro-RO" sz="3400" dirty="0">
                <a:solidFill>
                  <a:schemeClr val="tx2"/>
                </a:solidFill>
              </a:rPr>
              <a:t>a proiectului </a:t>
            </a: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3) R</a:t>
            </a:r>
            <a:r>
              <a:rPr lang="en-US" sz="3400" dirty="0" err="1">
                <a:solidFill>
                  <a:schemeClr val="tx2"/>
                </a:solidFill>
              </a:rPr>
              <a:t>evizuirea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documentațiilor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tehnice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necesare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lansării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procedurilor</a:t>
            </a:r>
            <a:r>
              <a:rPr lang="en-US" sz="3400" dirty="0">
                <a:solidFill>
                  <a:schemeClr val="tx2"/>
                </a:solidFill>
              </a:rPr>
              <a:t> de </a:t>
            </a:r>
            <a:r>
              <a:rPr lang="en-US" sz="3400" dirty="0" err="1">
                <a:solidFill>
                  <a:schemeClr val="tx2"/>
                </a:solidFill>
              </a:rPr>
              <a:t>achiziții</a:t>
            </a:r>
            <a:endParaRPr lang="ro-RO" sz="3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4) O</a:t>
            </a:r>
            <a:r>
              <a:rPr lang="it-IT" sz="3400" dirty="0">
                <a:solidFill>
                  <a:schemeClr val="tx2"/>
                </a:solidFill>
              </a:rPr>
              <a:t>bținerea avizelor Comitetului Tehnico – Economic pentru documentațiile revizuite</a:t>
            </a:r>
            <a:endParaRPr lang="ro-RO" sz="3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5) L</a:t>
            </a:r>
            <a:r>
              <a:rPr lang="en-US" sz="3400" dirty="0" err="1">
                <a:solidFill>
                  <a:schemeClr val="tx2"/>
                </a:solidFill>
              </a:rPr>
              <a:t>ansarea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unei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proceduri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simplificate</a:t>
            </a:r>
            <a:r>
              <a:rPr lang="en-US" sz="3400" dirty="0">
                <a:solidFill>
                  <a:schemeClr val="tx2"/>
                </a:solidFill>
              </a:rPr>
              <a:t> de </a:t>
            </a:r>
            <a:r>
              <a:rPr lang="en-US" sz="3400" dirty="0" err="1">
                <a:solidFill>
                  <a:schemeClr val="tx2"/>
                </a:solidFill>
              </a:rPr>
              <a:t>achiziție</a:t>
            </a:r>
            <a:r>
              <a:rPr lang="en-US" sz="3400" dirty="0">
                <a:solidFill>
                  <a:schemeClr val="tx2"/>
                </a:solidFill>
              </a:rPr>
              <a:t> de </a:t>
            </a:r>
            <a:r>
              <a:rPr lang="en-US" sz="3400" dirty="0" err="1">
                <a:solidFill>
                  <a:schemeClr val="tx2"/>
                </a:solidFill>
              </a:rPr>
              <a:t>echipamente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endParaRPr lang="ro-RO" sz="3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ro-RO" sz="3400" dirty="0">
                <a:solidFill>
                  <a:schemeClr val="tx2"/>
                </a:solidFill>
              </a:rPr>
              <a:t>6) L</a:t>
            </a:r>
            <a:r>
              <a:rPr lang="it-IT" sz="3400" dirty="0">
                <a:solidFill>
                  <a:schemeClr val="tx2"/>
                </a:solidFill>
              </a:rPr>
              <a:t>ansarea a 3 proceduri de achiziții (licitații deschise)</a:t>
            </a:r>
            <a:r>
              <a:rPr lang="ro-RO" sz="3400" dirty="0">
                <a:solidFill>
                  <a:schemeClr val="tx2"/>
                </a:solidFill>
              </a:rPr>
              <a:t> pentru: </a:t>
            </a:r>
            <a:endParaRPr lang="en-US" sz="3400" dirty="0">
              <a:solidFill>
                <a:schemeClr val="tx2"/>
              </a:solidFill>
            </a:endParaRPr>
          </a:p>
          <a:p>
            <a:pPr marL="1346200" lvl="3" indent="-514350">
              <a:buAutoNum type="alphaLcParenR"/>
            </a:pPr>
            <a:r>
              <a:rPr lang="en-US" sz="3500" dirty="0" err="1">
                <a:solidFill>
                  <a:schemeClr val="tx2"/>
                </a:solidFill>
              </a:rPr>
              <a:t>servicii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dezvoltare</a:t>
            </a:r>
            <a:r>
              <a:rPr lang="en-US" sz="3500" dirty="0">
                <a:solidFill>
                  <a:schemeClr val="tx2"/>
                </a:solidFill>
              </a:rPr>
              <a:t> a </a:t>
            </a:r>
            <a:r>
              <a:rPr lang="en-US" sz="3500" dirty="0" err="1">
                <a:solidFill>
                  <a:schemeClr val="tx2"/>
                </a:solidFill>
              </a:rPr>
              <a:t>platformei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informatice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ce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va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avea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rol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biblioteca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digitală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și</a:t>
            </a:r>
            <a:r>
              <a:rPr lang="en-US" sz="3500" dirty="0">
                <a:solidFill>
                  <a:schemeClr val="tx2"/>
                </a:solidFill>
              </a:rPr>
              <a:t> catalog </a:t>
            </a:r>
            <a:r>
              <a:rPr lang="en-US" sz="3500" dirty="0" err="1">
                <a:solidFill>
                  <a:schemeClr val="tx2"/>
                </a:solidFill>
              </a:rPr>
              <a:t>partajat</a:t>
            </a:r>
            <a:endParaRPr lang="ro-RO" sz="3500" dirty="0">
              <a:solidFill>
                <a:schemeClr val="tx2"/>
              </a:solidFill>
            </a:endParaRPr>
          </a:p>
          <a:p>
            <a:pPr marL="1346200" lvl="3" indent="-514350">
              <a:buAutoNum type="alphaLcParenR"/>
            </a:pPr>
            <a:r>
              <a:rPr lang="en-US" sz="3500" dirty="0" err="1">
                <a:solidFill>
                  <a:schemeClr val="tx2"/>
                </a:solidFill>
              </a:rPr>
              <a:t>achiziția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echipamentelor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necesare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platformei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informatice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ro-RO" sz="3500" dirty="0">
                <a:solidFill>
                  <a:schemeClr val="tx2"/>
                </a:solidFill>
              </a:rPr>
              <a:t>Culturalia.ro </a:t>
            </a:r>
          </a:p>
          <a:p>
            <a:pPr marL="1346200" lvl="3" indent="-514350">
              <a:buAutoNum type="alphaLcParenR"/>
            </a:pPr>
            <a:r>
              <a:rPr lang="en-US" sz="3500" dirty="0" err="1">
                <a:solidFill>
                  <a:schemeClr val="tx2"/>
                </a:solidFill>
              </a:rPr>
              <a:t>achiziția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echipamente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necesare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procesului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digitizare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și</a:t>
            </a:r>
            <a:r>
              <a:rPr lang="en-US" sz="3500" dirty="0">
                <a:solidFill>
                  <a:schemeClr val="tx2"/>
                </a:solidFill>
              </a:rPr>
              <a:t> catalogare </a:t>
            </a:r>
            <a:endParaRPr lang="ro-RO" sz="3500" dirty="0">
              <a:solidFill>
                <a:schemeClr val="tx2"/>
              </a:solidFill>
            </a:endParaRPr>
          </a:p>
          <a:p>
            <a:pPr marL="361950" lvl="1" indent="0">
              <a:buNone/>
            </a:pPr>
            <a:r>
              <a:rPr lang="ro-RO" sz="3500" dirty="0">
                <a:solidFill>
                  <a:schemeClr val="tx2"/>
                </a:solidFill>
              </a:rPr>
              <a:t>7) L</a:t>
            </a:r>
            <a:r>
              <a:rPr lang="en-US" sz="3500" dirty="0" err="1">
                <a:solidFill>
                  <a:schemeClr val="tx2"/>
                </a:solidFill>
              </a:rPr>
              <a:t>ansarea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concursuri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și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angajarea</a:t>
            </a:r>
            <a:r>
              <a:rPr lang="en-US" sz="3500" dirty="0">
                <a:solidFill>
                  <a:schemeClr val="tx2"/>
                </a:solidFill>
              </a:rPr>
              <a:t> de personal </a:t>
            </a:r>
            <a:r>
              <a:rPr lang="en-US" sz="3500" dirty="0" err="1">
                <a:solidFill>
                  <a:schemeClr val="tx2"/>
                </a:solidFill>
              </a:rPr>
              <a:t>specializat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în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vederea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realizării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activităților</a:t>
            </a:r>
            <a:r>
              <a:rPr lang="en-US" sz="3500" dirty="0">
                <a:solidFill>
                  <a:schemeClr val="tx2"/>
                </a:solidFill>
              </a:rPr>
              <a:t> de </a:t>
            </a:r>
            <a:r>
              <a:rPr lang="en-US" sz="3500" dirty="0" err="1">
                <a:solidFill>
                  <a:schemeClr val="tx2"/>
                </a:solidFill>
              </a:rPr>
              <a:t>digitizare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și</a:t>
            </a:r>
            <a:r>
              <a:rPr lang="en-US" sz="3500" dirty="0">
                <a:solidFill>
                  <a:schemeClr val="tx2"/>
                </a:solidFill>
              </a:rPr>
              <a:t> catalogare. </a:t>
            </a:r>
            <a:endParaRPr lang="en-US" sz="3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13D1-8681-4DA3-B24B-15BB2550F688}" type="datetime1">
              <a:rPr lang="ro-RO" smtClean="0"/>
              <a:pPr/>
              <a:t>23.10.2019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kk-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513" y="242274"/>
            <a:ext cx="6696974" cy="6096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82A7107-0DD5-423A-A029-FCD5ADFF80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86300" y="5848889"/>
            <a:ext cx="3124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2327</TotalTime>
  <Words>970</Words>
  <Application>Microsoft Office PowerPoint</Application>
  <PresentationFormat>Expunere pe ecran (4:3)</PresentationFormat>
  <Paragraphs>203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Wingdings</vt:lpstr>
      <vt:lpstr>Office Theme</vt:lpstr>
      <vt:lpstr>Proiectul „E-Cultura: Biblioteca Digitală a României‘’    ( 24.Octombrie.2019 - București ) 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 </vt:lpstr>
      <vt:lpstr>  </vt:lpstr>
      <vt:lpstr>  </vt:lpstr>
      <vt:lpstr> ‘’E-Cultura: Biblioteca Digitală a României‘’</vt:lpstr>
      <vt:lpstr> ‘’E-Cultura: Biblioteca Digitală a României‘’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278</cp:revision>
  <cp:lastPrinted>2019-10-22T13:48:53Z</cp:lastPrinted>
  <dcterms:created xsi:type="dcterms:W3CDTF">2006-08-16T00:00:00Z</dcterms:created>
  <dcterms:modified xsi:type="dcterms:W3CDTF">2019-10-23T08:06:18Z</dcterms:modified>
</cp:coreProperties>
</file>