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82" r:id="rId2"/>
  </p:sldMasterIdLst>
  <p:notesMasterIdLst>
    <p:notesMasterId r:id="rId18"/>
  </p:notesMasterIdLst>
  <p:handoutMasterIdLst>
    <p:handoutMasterId r:id="rId19"/>
  </p:handoutMasterIdLst>
  <p:sldIdLst>
    <p:sldId id="298" r:id="rId3"/>
    <p:sldId id="299" r:id="rId4"/>
    <p:sldId id="325" r:id="rId5"/>
    <p:sldId id="326" r:id="rId6"/>
    <p:sldId id="319" r:id="rId7"/>
    <p:sldId id="308" r:id="rId8"/>
    <p:sldId id="328" r:id="rId9"/>
    <p:sldId id="329" r:id="rId10"/>
    <p:sldId id="309" r:id="rId11"/>
    <p:sldId id="313" r:id="rId12"/>
    <p:sldId id="322" r:id="rId13"/>
    <p:sldId id="315" r:id="rId14"/>
    <p:sldId id="324" r:id="rId15"/>
    <p:sldId id="320" r:id="rId16"/>
    <p:sldId id="327" r:id="rId17"/>
  </p:sldIdLst>
  <p:sldSz cx="12192000" cy="6858000"/>
  <p:notesSz cx="6858000" cy="9144000"/>
  <p:custDataLst>
    <p:tags r:id="rId2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4" orient="horz" pos="3840">
          <p15:clr>
            <a:srgbClr val="A4A3A4"/>
          </p15:clr>
        </p15:guide>
        <p15:guide id="5" pos="3840">
          <p15:clr>
            <a:srgbClr val="A4A3A4"/>
          </p15:clr>
        </p15:guide>
        <p15:guide id="6" pos="384">
          <p15:clr>
            <a:srgbClr val="A4A3A4"/>
          </p15:clr>
        </p15:guide>
        <p15:guide id="7" pos="7296">
          <p15:clr>
            <a:srgbClr val="A4A3A4"/>
          </p15:clr>
        </p15:guide>
        <p15:guide id="8" orient="horz" pos="96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y pc" initials="mp"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5D00"/>
    <a:srgbClr val="F26200"/>
    <a:srgbClr val="FF6600"/>
    <a:srgbClr val="395723"/>
    <a:srgbClr val="FF5050"/>
    <a:srgbClr val="507625"/>
    <a:srgbClr val="FDF8E9"/>
    <a:srgbClr val="FFF2CC"/>
    <a:srgbClr val="70AD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837" autoAdjust="0"/>
    <p:restoredTop sz="94700" autoAdjust="0"/>
  </p:normalViewPr>
  <p:slideViewPr>
    <p:cSldViewPr>
      <p:cViewPr varScale="1">
        <p:scale>
          <a:sx n="66" d="100"/>
          <a:sy n="66" d="100"/>
        </p:scale>
        <p:origin x="950" y="62"/>
      </p:cViewPr>
      <p:guideLst>
        <p:guide orient="horz" pos="2160"/>
        <p:guide orient="horz" pos="3840"/>
        <p:guide pos="3840"/>
        <p:guide pos="384"/>
        <p:guide pos="7296"/>
        <p:guide orient="horz" pos="960"/>
      </p:guideLst>
    </p:cSldViewPr>
  </p:slideViewPr>
  <p:notesTextViewPr>
    <p:cViewPr>
      <p:scale>
        <a:sx n="1" d="1"/>
        <a:sy n="1" d="1"/>
      </p:scale>
      <p:origin x="0" y="0"/>
    </p:cViewPr>
  </p:notesTextViewPr>
  <p:sorterViewPr>
    <p:cViewPr>
      <p:scale>
        <a:sx n="70" d="100"/>
        <a:sy n="70" d="100"/>
      </p:scale>
      <p:origin x="0" y="0"/>
    </p:cViewPr>
  </p:sorterViewPr>
  <p:notesViewPr>
    <p:cSldViewPr>
      <p:cViewPr varScale="1">
        <p:scale>
          <a:sx n="83" d="100"/>
          <a:sy n="83" d="100"/>
        </p:scale>
        <p:origin x="-3816"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commentAuthors" Target="commen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CA61830-C416-483F-955E-54203C65B711}" type="datetimeFigureOut">
              <a:rPr lang="en-US"/>
              <a:t>7/22/2019</a:t>
            </a:fld>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EF31B20-3646-4475-8BC4-560CAF715D08}" type="slidenum">
              <a:rPr/>
              <a:t>‹#›</a:t>
            </a:fld>
            <a:endParaRPr/>
          </a:p>
        </p:txBody>
      </p:sp>
    </p:spTree>
    <p:extLst>
      <p:ext uri="{BB962C8B-B14F-4D97-AF65-F5344CB8AC3E}">
        <p14:creationId xmlns:p14="http://schemas.microsoft.com/office/powerpoint/2010/main" val="38292446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381000" y="381000"/>
            <a:ext cx="4572001" cy="2573338"/>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381000" y="3124200"/>
            <a:ext cx="6096000" cy="5334000"/>
          </a:xfrm>
          <a:prstGeom prst="rect">
            <a:avLst/>
          </a:prstGeom>
        </p:spPr>
        <p:txBody>
          <a:bodyPr vert="horz" lIns="0" tIns="0" rIns="0" bIns="0" rtlCol="0">
            <a:normAutofit/>
          </a:bodyPr>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381000" y="8686800"/>
            <a:ext cx="4876800" cy="227013"/>
          </a:xfrm>
          <a:prstGeom prst="rect">
            <a:avLst/>
          </a:prstGeom>
        </p:spPr>
        <p:txBody>
          <a:bodyPr vert="horz" lIns="0" tIns="0" rIns="0" bIns="0" rtlCol="0" anchor="ctr"/>
          <a:lstStyle>
            <a:lvl1pPr algn="l">
              <a:defRPr sz="1000"/>
            </a:lvl1pPr>
          </a:lstStyle>
          <a:p>
            <a:endParaRPr/>
          </a:p>
        </p:txBody>
      </p:sp>
      <p:sp>
        <p:nvSpPr>
          <p:cNvPr id="7" name="Slide Number Placeholder 6"/>
          <p:cNvSpPr>
            <a:spLocks noGrp="1"/>
          </p:cNvSpPr>
          <p:nvPr>
            <p:ph type="sldNum" sz="quarter" idx="5"/>
          </p:nvPr>
        </p:nvSpPr>
        <p:spPr>
          <a:xfrm>
            <a:off x="5867400" y="8686800"/>
            <a:ext cx="609600" cy="227013"/>
          </a:xfrm>
          <a:prstGeom prst="rect">
            <a:avLst/>
          </a:prstGeom>
        </p:spPr>
        <p:txBody>
          <a:bodyPr vert="horz" lIns="0" tIns="0" rIns="0" bIns="0" rtlCol="0" anchor="ctr"/>
          <a:lstStyle>
            <a:lvl1pPr algn="r">
              <a:defRPr sz="1000"/>
            </a:lvl1pPr>
          </a:lstStyle>
          <a:p>
            <a:fld id="{5BFEAE42-E3FE-4405-B7FC-4425D05B92A0}" type="slidenum">
              <a:rPr/>
              <a:pPr/>
              <a:t>‹#›</a:t>
            </a:fld>
            <a:endParaRPr/>
          </a:p>
        </p:txBody>
      </p:sp>
    </p:spTree>
    <p:extLst>
      <p:ext uri="{BB962C8B-B14F-4D97-AF65-F5344CB8AC3E}">
        <p14:creationId xmlns:p14="http://schemas.microsoft.com/office/powerpoint/2010/main" val="48636397"/>
      </p:ext>
    </p:extLst>
  </p:cSld>
  <p:clrMap bg1="lt1" tx1="dk1" bg2="lt2" tx2="dk2" accent1="accent1" accent2="accent2" accent3="accent3" accent4="accent4" accent5="accent5" accent6="accent6" hlink="hlink" folHlink="folHlink"/>
  <p:notesStyle>
    <a:lvl1pPr marL="45720" indent="-36576" algn="l" defTabSz="914400" rtl="0" eaLnBrk="1" latinLnBrk="0" hangingPunct="1">
      <a:spcBef>
        <a:spcPts val="600"/>
      </a:spcBef>
      <a:buSzPct val="25000"/>
      <a:buFont typeface="Arial" panose="020B0604020202020204" pitchFamily="34" charset="0"/>
      <a:buChar char=" "/>
      <a:defRPr sz="1100" kern="1200">
        <a:solidFill>
          <a:schemeClr val="tx1"/>
        </a:solidFill>
        <a:latin typeface="+mn-lt"/>
        <a:ea typeface="+mn-ea"/>
        <a:cs typeface="+mn-cs"/>
      </a:defRPr>
    </a:lvl1pPr>
    <a:lvl2pPr marL="228600" indent="-137160" algn="l" defTabSz="914400" rtl="0" eaLnBrk="1" latinLnBrk="0" hangingPunct="1">
      <a:spcBef>
        <a:spcPts val="600"/>
      </a:spcBef>
      <a:buFont typeface="Arial" panose="020B0604020202020204" pitchFamily="34" charset="0"/>
      <a:buChar char="–"/>
      <a:defRPr sz="1050" kern="1200">
        <a:solidFill>
          <a:schemeClr val="tx1"/>
        </a:solidFill>
        <a:latin typeface="+mn-lt"/>
        <a:ea typeface="+mn-ea"/>
        <a:cs typeface="+mn-cs"/>
      </a:defRPr>
    </a:lvl2pPr>
    <a:lvl3pPr marL="365760" indent="-109728" algn="l" defTabSz="914400" rtl="0" eaLnBrk="1" latinLnBrk="0" hangingPunct="1">
      <a:spcBef>
        <a:spcPts val="600"/>
      </a:spcBef>
      <a:buFont typeface="Arial" panose="020B0604020202020204" pitchFamily="34" charset="0"/>
      <a:buChar char="–"/>
      <a:defRPr sz="1000" kern="1200">
        <a:solidFill>
          <a:schemeClr val="tx1"/>
        </a:solidFill>
        <a:latin typeface="+mn-lt"/>
        <a:ea typeface="+mn-ea"/>
        <a:cs typeface="+mn-cs"/>
      </a:defRPr>
    </a:lvl3pPr>
    <a:lvl4pPr marL="548640" indent="-109728" algn="l" defTabSz="914400" rtl="0" eaLnBrk="1" latinLnBrk="0" hangingPunct="1">
      <a:spcBef>
        <a:spcPts val="600"/>
      </a:spcBef>
      <a:buFont typeface="Arial" panose="020B0604020202020204" pitchFamily="34" charset="0"/>
      <a:buChar char="–"/>
      <a:defRPr sz="900" kern="1200">
        <a:solidFill>
          <a:schemeClr val="tx1"/>
        </a:solidFill>
        <a:latin typeface="+mn-lt"/>
        <a:ea typeface="+mn-ea"/>
        <a:cs typeface="+mn-cs"/>
      </a:defRPr>
    </a:lvl4pPr>
    <a:lvl5pPr marL="731520" indent="-109728" algn="l" defTabSz="914400" rtl="0" eaLnBrk="1" latinLnBrk="0" hangingPunct="1">
      <a:spcBef>
        <a:spcPts val="600"/>
      </a:spcBef>
      <a:buFont typeface="Arial" panose="020B0604020202020204" pitchFamily="34" charset="0"/>
      <a:buChar char="–"/>
      <a:defRPr sz="8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endParaRPr lang="ro-RO" dirty="0"/>
          </a:p>
        </p:txBody>
      </p:sp>
      <p:sp>
        <p:nvSpPr>
          <p:cNvPr id="4" name="Slide Number Placeholder 3"/>
          <p:cNvSpPr>
            <a:spLocks noGrp="1"/>
          </p:cNvSpPr>
          <p:nvPr>
            <p:ph type="sldNum" sz="quarter" idx="10"/>
          </p:nvPr>
        </p:nvSpPr>
        <p:spPr/>
        <p:txBody>
          <a:bodyPr/>
          <a:lstStyle/>
          <a:p>
            <a:fld id="{2F23A3F1-E4DD-46B4-9E66-875BB51D500A}" type="slidenum">
              <a:rPr lang="ro-RO" smtClean="0"/>
              <a:t>1</a:t>
            </a:fld>
            <a:endParaRPr lang="ro-RO"/>
          </a:p>
        </p:txBody>
      </p:sp>
    </p:spTree>
    <p:extLst>
      <p:ext uri="{BB962C8B-B14F-4D97-AF65-F5344CB8AC3E}">
        <p14:creationId xmlns:p14="http://schemas.microsoft.com/office/powerpoint/2010/main" val="20649583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endParaRPr lang="ro-RO" dirty="0"/>
          </a:p>
        </p:txBody>
      </p:sp>
      <p:sp>
        <p:nvSpPr>
          <p:cNvPr id="4" name="Slide Number Placeholder 3"/>
          <p:cNvSpPr>
            <a:spLocks noGrp="1"/>
          </p:cNvSpPr>
          <p:nvPr>
            <p:ph type="sldNum" sz="quarter" idx="10"/>
          </p:nvPr>
        </p:nvSpPr>
        <p:spPr/>
        <p:txBody>
          <a:bodyPr/>
          <a:lstStyle/>
          <a:p>
            <a:fld id="{2F23A3F1-E4DD-46B4-9E66-875BB51D500A}" type="slidenum">
              <a:rPr lang="ro-RO" smtClean="0"/>
              <a:t>10</a:t>
            </a:fld>
            <a:endParaRPr lang="ro-RO"/>
          </a:p>
        </p:txBody>
      </p:sp>
    </p:spTree>
    <p:extLst>
      <p:ext uri="{BB962C8B-B14F-4D97-AF65-F5344CB8AC3E}">
        <p14:creationId xmlns:p14="http://schemas.microsoft.com/office/powerpoint/2010/main" val="25490054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endParaRPr lang="ro-RO" dirty="0"/>
          </a:p>
        </p:txBody>
      </p:sp>
      <p:sp>
        <p:nvSpPr>
          <p:cNvPr id="4" name="Slide Number Placeholder 3"/>
          <p:cNvSpPr>
            <a:spLocks noGrp="1"/>
          </p:cNvSpPr>
          <p:nvPr>
            <p:ph type="sldNum" sz="quarter" idx="10"/>
          </p:nvPr>
        </p:nvSpPr>
        <p:spPr/>
        <p:txBody>
          <a:bodyPr/>
          <a:lstStyle/>
          <a:p>
            <a:fld id="{2F23A3F1-E4DD-46B4-9E66-875BB51D500A}" type="slidenum">
              <a:rPr lang="ro-RO" smtClean="0"/>
              <a:t>11</a:t>
            </a:fld>
            <a:endParaRPr lang="ro-RO"/>
          </a:p>
        </p:txBody>
      </p:sp>
    </p:spTree>
    <p:extLst>
      <p:ext uri="{BB962C8B-B14F-4D97-AF65-F5344CB8AC3E}">
        <p14:creationId xmlns:p14="http://schemas.microsoft.com/office/powerpoint/2010/main" val="33117378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endParaRPr lang="ro-RO" dirty="0"/>
          </a:p>
        </p:txBody>
      </p:sp>
      <p:sp>
        <p:nvSpPr>
          <p:cNvPr id="4" name="Slide Number Placeholder 3"/>
          <p:cNvSpPr>
            <a:spLocks noGrp="1"/>
          </p:cNvSpPr>
          <p:nvPr>
            <p:ph type="sldNum" sz="quarter" idx="10"/>
          </p:nvPr>
        </p:nvSpPr>
        <p:spPr/>
        <p:txBody>
          <a:bodyPr/>
          <a:lstStyle/>
          <a:p>
            <a:fld id="{2F23A3F1-E4DD-46B4-9E66-875BB51D500A}" type="slidenum">
              <a:rPr lang="ro-RO" smtClean="0"/>
              <a:t>12</a:t>
            </a:fld>
            <a:endParaRPr lang="ro-RO"/>
          </a:p>
        </p:txBody>
      </p:sp>
    </p:spTree>
    <p:extLst>
      <p:ext uri="{BB962C8B-B14F-4D97-AF65-F5344CB8AC3E}">
        <p14:creationId xmlns:p14="http://schemas.microsoft.com/office/powerpoint/2010/main" val="5782292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endParaRPr lang="ro-RO" dirty="0"/>
          </a:p>
        </p:txBody>
      </p:sp>
      <p:sp>
        <p:nvSpPr>
          <p:cNvPr id="4" name="Slide Number Placeholder 3"/>
          <p:cNvSpPr>
            <a:spLocks noGrp="1"/>
          </p:cNvSpPr>
          <p:nvPr>
            <p:ph type="sldNum" sz="quarter" idx="10"/>
          </p:nvPr>
        </p:nvSpPr>
        <p:spPr/>
        <p:txBody>
          <a:bodyPr/>
          <a:lstStyle/>
          <a:p>
            <a:fld id="{2F23A3F1-E4DD-46B4-9E66-875BB51D500A}" type="slidenum">
              <a:rPr lang="ro-RO" smtClean="0"/>
              <a:t>13</a:t>
            </a:fld>
            <a:endParaRPr lang="ro-RO"/>
          </a:p>
        </p:txBody>
      </p:sp>
    </p:spTree>
    <p:extLst>
      <p:ext uri="{BB962C8B-B14F-4D97-AF65-F5344CB8AC3E}">
        <p14:creationId xmlns:p14="http://schemas.microsoft.com/office/powerpoint/2010/main" val="19623863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endParaRPr lang="ro-RO" dirty="0"/>
          </a:p>
        </p:txBody>
      </p:sp>
      <p:sp>
        <p:nvSpPr>
          <p:cNvPr id="4" name="Slide Number Placeholder 3"/>
          <p:cNvSpPr>
            <a:spLocks noGrp="1"/>
          </p:cNvSpPr>
          <p:nvPr>
            <p:ph type="sldNum" sz="quarter" idx="10"/>
          </p:nvPr>
        </p:nvSpPr>
        <p:spPr/>
        <p:txBody>
          <a:bodyPr/>
          <a:lstStyle/>
          <a:p>
            <a:fld id="{2F23A3F1-E4DD-46B4-9E66-875BB51D500A}" type="slidenum">
              <a:rPr lang="ro-RO" smtClean="0"/>
              <a:t>14</a:t>
            </a:fld>
            <a:endParaRPr lang="ro-RO"/>
          </a:p>
        </p:txBody>
      </p:sp>
    </p:spTree>
    <p:extLst>
      <p:ext uri="{BB962C8B-B14F-4D97-AF65-F5344CB8AC3E}">
        <p14:creationId xmlns:p14="http://schemas.microsoft.com/office/powerpoint/2010/main" val="31805818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endParaRPr lang="ro-RO" dirty="0"/>
          </a:p>
        </p:txBody>
      </p:sp>
      <p:sp>
        <p:nvSpPr>
          <p:cNvPr id="4" name="Slide Number Placeholder 3"/>
          <p:cNvSpPr>
            <a:spLocks noGrp="1"/>
          </p:cNvSpPr>
          <p:nvPr>
            <p:ph type="sldNum" sz="quarter" idx="10"/>
          </p:nvPr>
        </p:nvSpPr>
        <p:spPr/>
        <p:txBody>
          <a:bodyPr/>
          <a:lstStyle/>
          <a:p>
            <a:fld id="{2F23A3F1-E4DD-46B4-9E66-875BB51D500A}" type="slidenum">
              <a:rPr lang="ro-RO" smtClean="0"/>
              <a:t>15</a:t>
            </a:fld>
            <a:endParaRPr lang="ro-RO"/>
          </a:p>
        </p:txBody>
      </p:sp>
    </p:spTree>
    <p:extLst>
      <p:ext uri="{BB962C8B-B14F-4D97-AF65-F5344CB8AC3E}">
        <p14:creationId xmlns:p14="http://schemas.microsoft.com/office/powerpoint/2010/main" val="2777989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endParaRPr lang="ro-RO" dirty="0"/>
          </a:p>
        </p:txBody>
      </p:sp>
      <p:sp>
        <p:nvSpPr>
          <p:cNvPr id="4" name="Slide Number Placeholder 3"/>
          <p:cNvSpPr>
            <a:spLocks noGrp="1"/>
          </p:cNvSpPr>
          <p:nvPr>
            <p:ph type="sldNum" sz="quarter" idx="10"/>
          </p:nvPr>
        </p:nvSpPr>
        <p:spPr/>
        <p:txBody>
          <a:bodyPr/>
          <a:lstStyle/>
          <a:p>
            <a:fld id="{2F23A3F1-E4DD-46B4-9E66-875BB51D500A}" type="slidenum">
              <a:rPr lang="ro-RO" smtClean="0"/>
              <a:t>2</a:t>
            </a:fld>
            <a:endParaRPr lang="ro-RO"/>
          </a:p>
        </p:txBody>
      </p:sp>
    </p:spTree>
    <p:extLst>
      <p:ext uri="{BB962C8B-B14F-4D97-AF65-F5344CB8AC3E}">
        <p14:creationId xmlns:p14="http://schemas.microsoft.com/office/powerpoint/2010/main" val="4527081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endParaRPr lang="ro-RO" dirty="0"/>
          </a:p>
        </p:txBody>
      </p:sp>
      <p:sp>
        <p:nvSpPr>
          <p:cNvPr id="4" name="Slide Number Placeholder 3"/>
          <p:cNvSpPr>
            <a:spLocks noGrp="1"/>
          </p:cNvSpPr>
          <p:nvPr>
            <p:ph type="sldNum" sz="quarter" idx="10"/>
          </p:nvPr>
        </p:nvSpPr>
        <p:spPr/>
        <p:txBody>
          <a:bodyPr/>
          <a:lstStyle/>
          <a:p>
            <a:fld id="{2F23A3F1-E4DD-46B4-9E66-875BB51D500A}" type="slidenum">
              <a:rPr lang="ro-RO" smtClean="0"/>
              <a:t>3</a:t>
            </a:fld>
            <a:endParaRPr lang="ro-RO"/>
          </a:p>
        </p:txBody>
      </p:sp>
    </p:spTree>
    <p:extLst>
      <p:ext uri="{BB962C8B-B14F-4D97-AF65-F5344CB8AC3E}">
        <p14:creationId xmlns:p14="http://schemas.microsoft.com/office/powerpoint/2010/main" val="18431177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endParaRPr lang="ro-RO" dirty="0"/>
          </a:p>
        </p:txBody>
      </p:sp>
      <p:sp>
        <p:nvSpPr>
          <p:cNvPr id="4" name="Slide Number Placeholder 3"/>
          <p:cNvSpPr>
            <a:spLocks noGrp="1"/>
          </p:cNvSpPr>
          <p:nvPr>
            <p:ph type="sldNum" sz="quarter" idx="10"/>
          </p:nvPr>
        </p:nvSpPr>
        <p:spPr/>
        <p:txBody>
          <a:bodyPr/>
          <a:lstStyle/>
          <a:p>
            <a:fld id="{2F23A3F1-E4DD-46B4-9E66-875BB51D500A}" type="slidenum">
              <a:rPr lang="ro-RO" smtClean="0"/>
              <a:t>4</a:t>
            </a:fld>
            <a:endParaRPr lang="ro-RO"/>
          </a:p>
        </p:txBody>
      </p:sp>
    </p:spTree>
    <p:extLst>
      <p:ext uri="{BB962C8B-B14F-4D97-AF65-F5344CB8AC3E}">
        <p14:creationId xmlns:p14="http://schemas.microsoft.com/office/powerpoint/2010/main" val="31848020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endParaRPr lang="ro-RO" dirty="0"/>
          </a:p>
        </p:txBody>
      </p:sp>
      <p:sp>
        <p:nvSpPr>
          <p:cNvPr id="4" name="Slide Number Placeholder 3"/>
          <p:cNvSpPr>
            <a:spLocks noGrp="1"/>
          </p:cNvSpPr>
          <p:nvPr>
            <p:ph type="sldNum" sz="quarter" idx="10"/>
          </p:nvPr>
        </p:nvSpPr>
        <p:spPr/>
        <p:txBody>
          <a:bodyPr/>
          <a:lstStyle/>
          <a:p>
            <a:fld id="{2F23A3F1-E4DD-46B4-9E66-875BB51D500A}" type="slidenum">
              <a:rPr lang="ro-RO" smtClean="0"/>
              <a:t>5</a:t>
            </a:fld>
            <a:endParaRPr lang="ro-RO"/>
          </a:p>
        </p:txBody>
      </p:sp>
    </p:spTree>
    <p:extLst>
      <p:ext uri="{BB962C8B-B14F-4D97-AF65-F5344CB8AC3E}">
        <p14:creationId xmlns:p14="http://schemas.microsoft.com/office/powerpoint/2010/main" val="34642388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endParaRPr lang="ro-RO" dirty="0"/>
          </a:p>
        </p:txBody>
      </p:sp>
      <p:sp>
        <p:nvSpPr>
          <p:cNvPr id="4" name="Slide Number Placeholder 3"/>
          <p:cNvSpPr>
            <a:spLocks noGrp="1"/>
          </p:cNvSpPr>
          <p:nvPr>
            <p:ph type="sldNum" sz="quarter" idx="10"/>
          </p:nvPr>
        </p:nvSpPr>
        <p:spPr/>
        <p:txBody>
          <a:bodyPr/>
          <a:lstStyle/>
          <a:p>
            <a:fld id="{2F23A3F1-E4DD-46B4-9E66-875BB51D500A}" type="slidenum">
              <a:rPr lang="ro-RO" smtClean="0"/>
              <a:t>6</a:t>
            </a:fld>
            <a:endParaRPr lang="ro-RO"/>
          </a:p>
        </p:txBody>
      </p:sp>
    </p:spTree>
    <p:extLst>
      <p:ext uri="{BB962C8B-B14F-4D97-AF65-F5344CB8AC3E}">
        <p14:creationId xmlns:p14="http://schemas.microsoft.com/office/powerpoint/2010/main" val="15859859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endParaRPr lang="ro-RO" dirty="0"/>
          </a:p>
        </p:txBody>
      </p:sp>
      <p:sp>
        <p:nvSpPr>
          <p:cNvPr id="4" name="Slide Number Placeholder 3"/>
          <p:cNvSpPr>
            <a:spLocks noGrp="1"/>
          </p:cNvSpPr>
          <p:nvPr>
            <p:ph type="sldNum" sz="quarter" idx="10"/>
          </p:nvPr>
        </p:nvSpPr>
        <p:spPr/>
        <p:txBody>
          <a:bodyPr/>
          <a:lstStyle/>
          <a:p>
            <a:fld id="{2F23A3F1-E4DD-46B4-9E66-875BB51D500A}" type="slidenum">
              <a:rPr lang="ro-RO" smtClean="0"/>
              <a:t>7</a:t>
            </a:fld>
            <a:endParaRPr lang="ro-RO"/>
          </a:p>
        </p:txBody>
      </p:sp>
    </p:spTree>
    <p:extLst>
      <p:ext uri="{BB962C8B-B14F-4D97-AF65-F5344CB8AC3E}">
        <p14:creationId xmlns:p14="http://schemas.microsoft.com/office/powerpoint/2010/main" val="12566212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endParaRPr lang="ro-RO" dirty="0"/>
          </a:p>
        </p:txBody>
      </p:sp>
      <p:sp>
        <p:nvSpPr>
          <p:cNvPr id="4" name="Slide Number Placeholder 3"/>
          <p:cNvSpPr>
            <a:spLocks noGrp="1"/>
          </p:cNvSpPr>
          <p:nvPr>
            <p:ph type="sldNum" sz="quarter" idx="10"/>
          </p:nvPr>
        </p:nvSpPr>
        <p:spPr/>
        <p:txBody>
          <a:bodyPr/>
          <a:lstStyle/>
          <a:p>
            <a:fld id="{2F23A3F1-E4DD-46B4-9E66-875BB51D500A}" type="slidenum">
              <a:rPr lang="ro-RO" smtClean="0"/>
              <a:t>8</a:t>
            </a:fld>
            <a:endParaRPr lang="ro-RO"/>
          </a:p>
        </p:txBody>
      </p:sp>
    </p:spTree>
    <p:extLst>
      <p:ext uri="{BB962C8B-B14F-4D97-AF65-F5344CB8AC3E}">
        <p14:creationId xmlns:p14="http://schemas.microsoft.com/office/powerpoint/2010/main" val="23603535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endParaRPr lang="ro-RO" dirty="0"/>
          </a:p>
        </p:txBody>
      </p:sp>
      <p:sp>
        <p:nvSpPr>
          <p:cNvPr id="4" name="Slide Number Placeholder 3"/>
          <p:cNvSpPr>
            <a:spLocks noGrp="1"/>
          </p:cNvSpPr>
          <p:nvPr>
            <p:ph type="sldNum" sz="quarter" idx="10"/>
          </p:nvPr>
        </p:nvSpPr>
        <p:spPr/>
        <p:txBody>
          <a:bodyPr/>
          <a:lstStyle/>
          <a:p>
            <a:fld id="{2F23A3F1-E4DD-46B4-9E66-875BB51D500A}" type="slidenum">
              <a:rPr lang="ro-RO" smtClean="0"/>
              <a:t>9</a:t>
            </a:fld>
            <a:endParaRPr lang="ro-RO"/>
          </a:p>
        </p:txBody>
      </p:sp>
    </p:spTree>
    <p:extLst>
      <p:ext uri="{BB962C8B-B14F-4D97-AF65-F5344CB8AC3E}">
        <p14:creationId xmlns:p14="http://schemas.microsoft.com/office/powerpoint/2010/main" val="38539776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with Picture">
    <p:spTree>
      <p:nvGrpSpPr>
        <p:cNvPr id="1" name=""/>
        <p:cNvGrpSpPr/>
        <p:nvPr/>
      </p:nvGrpSpPr>
      <p:grpSpPr>
        <a:xfrm>
          <a:off x="0" y="0"/>
          <a:ext cx="0" cy="0"/>
          <a:chOff x="0" y="0"/>
          <a:chExt cx="0" cy="0"/>
        </a:xfrm>
      </p:grpSpPr>
      <p:sp>
        <p:nvSpPr>
          <p:cNvPr id="5" name="Title 4"/>
          <p:cNvSpPr>
            <a:spLocks noGrp="1"/>
          </p:cNvSpPr>
          <p:nvPr>
            <p:ph type="title"/>
          </p:nvPr>
        </p:nvSpPr>
        <p:spPr>
          <a:xfrm>
            <a:off x="610393" y="2209800"/>
            <a:ext cx="8229600" cy="1905000"/>
          </a:xfrm>
        </p:spPr>
        <p:txBody>
          <a:bodyPr anchor="b"/>
          <a:lstStyle>
            <a:lvl1pPr>
              <a:lnSpc>
                <a:spcPct val="80000"/>
              </a:lnSpc>
              <a:defRPr sz="6600"/>
            </a:lvl1pPr>
          </a:lstStyle>
          <a:p>
            <a:r>
              <a:rPr lang="en-US"/>
              <a:t>Click to edit Master title style</a:t>
            </a:r>
            <a:endParaRPr/>
          </a:p>
        </p:txBody>
      </p:sp>
      <p:sp>
        <p:nvSpPr>
          <p:cNvPr id="3" name="Subtitle 2"/>
          <p:cNvSpPr>
            <a:spLocks noGrp="1"/>
          </p:cNvSpPr>
          <p:nvPr>
            <p:ph type="subTitle" idx="1"/>
          </p:nvPr>
        </p:nvSpPr>
        <p:spPr>
          <a:xfrm>
            <a:off x="608013" y="4267200"/>
            <a:ext cx="8229600" cy="914400"/>
          </a:xfrm>
        </p:spPr>
        <p:txBody>
          <a:bodyPr>
            <a:noAutofit/>
          </a:bodyPr>
          <a:lstStyle>
            <a:lvl1pPr marL="0" indent="0" algn="l">
              <a:spcBef>
                <a:spcPts val="0"/>
              </a:spcBef>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2" name="Text Placeholder 7"/>
          <p:cNvSpPr>
            <a:spLocks noGrp="1"/>
          </p:cNvSpPr>
          <p:nvPr>
            <p:ph type="body" sz="quarter" idx="13" hasCustomPrompt="1"/>
          </p:nvPr>
        </p:nvSpPr>
        <p:spPr>
          <a:xfrm>
            <a:off x="606423" y="5821835"/>
            <a:ext cx="5489578" cy="339214"/>
          </a:xfrm>
        </p:spPr>
        <p:txBody>
          <a:bodyPr>
            <a:noAutofit/>
          </a:bodyPr>
          <a:lstStyle>
            <a:lvl1pPr marL="0" indent="0">
              <a:spcBef>
                <a:spcPts val="0"/>
              </a:spcBef>
              <a:buNone/>
              <a:defRPr sz="2000" baseline="0">
                <a:solidFill>
                  <a:schemeClr val="accent5"/>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date</a:t>
            </a:r>
          </a:p>
        </p:txBody>
      </p:sp>
    </p:spTree>
    <p:extLst>
      <p:ext uri="{BB962C8B-B14F-4D97-AF65-F5344CB8AC3E}">
        <p14:creationId xmlns:p14="http://schemas.microsoft.com/office/powerpoint/2010/main" val="609865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5FD8143-BFA3-46F8-9B90-B0E5CFAF7F7C}" type="datetime4">
              <a:rPr lang="en-US" smtClean="0"/>
              <a:t>July 22, 2019</a:t>
            </a:fld>
            <a:endParaRPr lang="en-US"/>
          </a:p>
        </p:txBody>
      </p:sp>
      <p:sp>
        <p:nvSpPr>
          <p:cNvPr id="4" name="Footer Placeholder 3"/>
          <p:cNvSpPr>
            <a:spLocks noGrp="1"/>
          </p:cNvSpPr>
          <p:nvPr>
            <p:ph type="ftr" sz="quarter" idx="11"/>
          </p:nvPr>
        </p:nvSpPr>
        <p:spPr/>
        <p:txBody>
          <a:bodyPr/>
          <a:lstStyle/>
          <a:p>
            <a:r>
              <a:rPr lang="en-US"/>
              <a:t>Private | Confidential | Internal Use Only </a:t>
            </a:r>
          </a:p>
        </p:txBody>
      </p:sp>
      <p:sp>
        <p:nvSpPr>
          <p:cNvPr id="5" name="Slide Number Placeholder 4"/>
          <p:cNvSpPr>
            <a:spLocks noGrp="1"/>
          </p:cNvSpPr>
          <p:nvPr>
            <p:ph type="sldNum" sz="quarter" idx="12"/>
          </p:nvPr>
        </p:nvSpPr>
        <p:spPr/>
        <p:txBody>
          <a:bodyPr/>
          <a:lstStyle/>
          <a:p>
            <a:fld id="{B016F8AB-BCEA-4347-8BA6-BE776009BC89}" type="slidenum">
              <a:rPr lang="en-US" smtClean="0"/>
              <a:pPr/>
              <a:t>‹#›</a:t>
            </a:fld>
            <a:endParaRPr lang="en-US" dirty="0"/>
          </a:p>
        </p:txBody>
      </p:sp>
    </p:spTree>
    <p:extLst>
      <p:ext uri="{BB962C8B-B14F-4D97-AF65-F5344CB8AC3E}">
        <p14:creationId xmlns:p14="http://schemas.microsoft.com/office/powerpoint/2010/main" val="746770230"/>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FD8143-BFA3-46F8-9B90-B0E5CFAF7F7C}" type="datetime4">
              <a:rPr lang="en-US" smtClean="0"/>
              <a:t>July 22, 2019</a:t>
            </a:fld>
            <a:endParaRPr lang="en-US"/>
          </a:p>
        </p:txBody>
      </p:sp>
      <p:sp>
        <p:nvSpPr>
          <p:cNvPr id="3" name="Footer Placeholder 2"/>
          <p:cNvSpPr>
            <a:spLocks noGrp="1"/>
          </p:cNvSpPr>
          <p:nvPr>
            <p:ph type="ftr" sz="quarter" idx="11"/>
          </p:nvPr>
        </p:nvSpPr>
        <p:spPr/>
        <p:txBody>
          <a:bodyPr/>
          <a:lstStyle/>
          <a:p>
            <a:r>
              <a:rPr lang="en-US"/>
              <a:t>Private | Confidential | Internal Use Only </a:t>
            </a:r>
          </a:p>
        </p:txBody>
      </p:sp>
      <p:sp>
        <p:nvSpPr>
          <p:cNvPr id="4" name="Slide Number Placeholder 3"/>
          <p:cNvSpPr>
            <a:spLocks noGrp="1"/>
          </p:cNvSpPr>
          <p:nvPr>
            <p:ph type="sldNum" sz="quarter" idx="12"/>
          </p:nvPr>
        </p:nvSpPr>
        <p:spPr/>
        <p:txBody>
          <a:bodyPr/>
          <a:lstStyle/>
          <a:p>
            <a:fld id="{B016F8AB-BCEA-4347-8BA6-BE776009BC89}" type="slidenum">
              <a:rPr lang="en-US" smtClean="0"/>
              <a:pPr/>
              <a:t>‹#›</a:t>
            </a:fld>
            <a:endParaRPr lang="en-US" dirty="0"/>
          </a:p>
        </p:txBody>
      </p:sp>
    </p:spTree>
    <p:extLst>
      <p:ext uri="{BB962C8B-B14F-4D97-AF65-F5344CB8AC3E}">
        <p14:creationId xmlns:p14="http://schemas.microsoft.com/office/powerpoint/2010/main" val="3602401891"/>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65FD8143-BFA3-46F8-9B90-B0E5CFAF7F7C}" type="datetime4">
              <a:rPr lang="en-US" smtClean="0"/>
              <a:t>July 22, 2019</a:t>
            </a:fld>
            <a:endParaRPr lang="en-US"/>
          </a:p>
        </p:txBody>
      </p:sp>
      <p:sp>
        <p:nvSpPr>
          <p:cNvPr id="6" name="Footer Placeholder 5"/>
          <p:cNvSpPr>
            <a:spLocks noGrp="1"/>
          </p:cNvSpPr>
          <p:nvPr>
            <p:ph type="ftr" sz="quarter" idx="11"/>
          </p:nvPr>
        </p:nvSpPr>
        <p:spPr/>
        <p:txBody>
          <a:bodyPr/>
          <a:lstStyle/>
          <a:p>
            <a:r>
              <a:rPr lang="en-US"/>
              <a:t>Private | Confidential | Internal Use Only </a:t>
            </a:r>
          </a:p>
        </p:txBody>
      </p:sp>
      <p:sp>
        <p:nvSpPr>
          <p:cNvPr id="7" name="Slide Number Placeholder 6"/>
          <p:cNvSpPr>
            <a:spLocks noGrp="1"/>
          </p:cNvSpPr>
          <p:nvPr>
            <p:ph type="sldNum" sz="quarter" idx="12"/>
          </p:nvPr>
        </p:nvSpPr>
        <p:spPr/>
        <p:txBody>
          <a:bodyPr/>
          <a:lstStyle/>
          <a:p>
            <a:fld id="{B016F8AB-BCEA-4347-8BA6-BE776009BC89}" type="slidenum">
              <a:rPr lang="en-US" smtClean="0"/>
              <a:pPr/>
              <a:t>‹#›</a:t>
            </a:fld>
            <a:endParaRPr lang="en-US" dirty="0"/>
          </a:p>
        </p:txBody>
      </p:sp>
    </p:spTree>
    <p:extLst>
      <p:ext uri="{BB962C8B-B14F-4D97-AF65-F5344CB8AC3E}">
        <p14:creationId xmlns:p14="http://schemas.microsoft.com/office/powerpoint/2010/main" val="1460125483"/>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65FD8143-BFA3-46F8-9B90-B0E5CFAF7F7C}" type="datetime4">
              <a:rPr lang="en-US" smtClean="0"/>
              <a:t>July 22, 2019</a:t>
            </a:fld>
            <a:endParaRPr lang="en-US"/>
          </a:p>
        </p:txBody>
      </p:sp>
      <p:sp>
        <p:nvSpPr>
          <p:cNvPr id="6" name="Footer Placeholder 5"/>
          <p:cNvSpPr>
            <a:spLocks noGrp="1"/>
          </p:cNvSpPr>
          <p:nvPr>
            <p:ph type="ftr" sz="quarter" idx="11"/>
          </p:nvPr>
        </p:nvSpPr>
        <p:spPr/>
        <p:txBody>
          <a:bodyPr/>
          <a:lstStyle/>
          <a:p>
            <a:r>
              <a:rPr lang="en-US"/>
              <a:t>Private | Confidential | Internal Use Only </a:t>
            </a:r>
          </a:p>
        </p:txBody>
      </p:sp>
      <p:sp>
        <p:nvSpPr>
          <p:cNvPr id="7" name="Slide Number Placeholder 6"/>
          <p:cNvSpPr>
            <a:spLocks noGrp="1"/>
          </p:cNvSpPr>
          <p:nvPr>
            <p:ph type="sldNum" sz="quarter" idx="12"/>
          </p:nvPr>
        </p:nvSpPr>
        <p:spPr/>
        <p:txBody>
          <a:bodyPr/>
          <a:lstStyle/>
          <a:p>
            <a:fld id="{B016F8AB-BCEA-4347-8BA6-BE776009BC89}" type="slidenum">
              <a:rPr lang="en-US" smtClean="0"/>
              <a:pPr/>
              <a:t>‹#›</a:t>
            </a:fld>
            <a:endParaRPr lang="en-US" dirty="0"/>
          </a:p>
        </p:txBody>
      </p:sp>
    </p:spTree>
    <p:extLst>
      <p:ext uri="{BB962C8B-B14F-4D97-AF65-F5344CB8AC3E}">
        <p14:creationId xmlns:p14="http://schemas.microsoft.com/office/powerpoint/2010/main" val="561856328"/>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FD8143-BFA3-46F8-9B90-B0E5CFAF7F7C}" type="datetime4">
              <a:rPr lang="en-US" smtClean="0"/>
              <a:t>July 22, 2019</a:t>
            </a:fld>
            <a:endParaRPr lang="en-US"/>
          </a:p>
        </p:txBody>
      </p:sp>
      <p:sp>
        <p:nvSpPr>
          <p:cNvPr id="5" name="Footer Placeholder 4"/>
          <p:cNvSpPr>
            <a:spLocks noGrp="1"/>
          </p:cNvSpPr>
          <p:nvPr>
            <p:ph type="ftr" sz="quarter" idx="11"/>
          </p:nvPr>
        </p:nvSpPr>
        <p:spPr/>
        <p:txBody>
          <a:bodyPr/>
          <a:lstStyle/>
          <a:p>
            <a:r>
              <a:rPr lang="en-US"/>
              <a:t>Private | Confidential | Internal Use Only </a:t>
            </a:r>
          </a:p>
        </p:txBody>
      </p:sp>
      <p:sp>
        <p:nvSpPr>
          <p:cNvPr id="6" name="Slide Number Placeholder 5"/>
          <p:cNvSpPr>
            <a:spLocks noGrp="1"/>
          </p:cNvSpPr>
          <p:nvPr>
            <p:ph type="sldNum" sz="quarter" idx="12"/>
          </p:nvPr>
        </p:nvSpPr>
        <p:spPr/>
        <p:txBody>
          <a:bodyPr/>
          <a:lstStyle/>
          <a:p>
            <a:fld id="{B016F8AB-BCEA-4347-8BA6-BE776009BC89}" type="slidenum">
              <a:rPr lang="en-US" smtClean="0"/>
              <a:pPr/>
              <a:t>‹#›</a:t>
            </a:fld>
            <a:endParaRPr lang="en-US" dirty="0"/>
          </a:p>
        </p:txBody>
      </p:sp>
    </p:spTree>
    <p:extLst>
      <p:ext uri="{BB962C8B-B14F-4D97-AF65-F5344CB8AC3E}">
        <p14:creationId xmlns:p14="http://schemas.microsoft.com/office/powerpoint/2010/main" val="2059929788"/>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FD8143-BFA3-46F8-9B90-B0E5CFAF7F7C}" type="datetime4">
              <a:rPr lang="en-US" smtClean="0"/>
              <a:t>July 22, 2019</a:t>
            </a:fld>
            <a:endParaRPr lang="en-US"/>
          </a:p>
        </p:txBody>
      </p:sp>
      <p:sp>
        <p:nvSpPr>
          <p:cNvPr id="5" name="Footer Placeholder 4"/>
          <p:cNvSpPr>
            <a:spLocks noGrp="1"/>
          </p:cNvSpPr>
          <p:nvPr>
            <p:ph type="ftr" sz="quarter" idx="11"/>
          </p:nvPr>
        </p:nvSpPr>
        <p:spPr/>
        <p:txBody>
          <a:bodyPr/>
          <a:lstStyle/>
          <a:p>
            <a:r>
              <a:rPr lang="en-US"/>
              <a:t>Private | Confidential | Internal Use Only </a:t>
            </a:r>
          </a:p>
        </p:txBody>
      </p:sp>
      <p:sp>
        <p:nvSpPr>
          <p:cNvPr id="6" name="Slide Number Placeholder 5"/>
          <p:cNvSpPr>
            <a:spLocks noGrp="1"/>
          </p:cNvSpPr>
          <p:nvPr>
            <p:ph type="sldNum" sz="quarter" idx="12"/>
          </p:nvPr>
        </p:nvSpPr>
        <p:spPr/>
        <p:txBody>
          <a:bodyPr/>
          <a:lstStyle/>
          <a:p>
            <a:fld id="{B016F8AB-BCEA-4347-8BA6-BE776009BC89}" type="slidenum">
              <a:rPr lang="en-US" smtClean="0"/>
              <a:pPr/>
              <a:t>‹#›</a:t>
            </a:fld>
            <a:endParaRPr lang="en-US" dirty="0"/>
          </a:p>
        </p:txBody>
      </p:sp>
    </p:spTree>
    <p:extLst>
      <p:ext uri="{BB962C8B-B14F-4D97-AF65-F5344CB8AC3E}">
        <p14:creationId xmlns:p14="http://schemas.microsoft.com/office/powerpoint/2010/main" val="2094395569"/>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1_Title Slide">
    <p:bg>
      <p:bgPr>
        <a:solidFill>
          <a:srgbClr val="FFF2C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6183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 name="Date Placeholder 1"/>
          <p:cNvSpPr>
            <a:spLocks noGrp="1"/>
          </p:cNvSpPr>
          <p:nvPr>
            <p:ph type="dt" sz="half" idx="10"/>
          </p:nvPr>
        </p:nvSpPr>
        <p:spPr/>
        <p:txBody>
          <a:bodyPr/>
          <a:lstStyle/>
          <a:p>
            <a:fld id="{ECF1CC87-9C4B-4D13-B529-5EAF641302E2}" type="datetime4">
              <a:rPr lang="en-US" smtClean="0"/>
              <a:t>July 22, 2019</a:t>
            </a:fld>
            <a:endParaRPr/>
          </a:p>
        </p:txBody>
      </p:sp>
      <p:sp>
        <p:nvSpPr>
          <p:cNvPr id="8" name="Footer Placeholder 7"/>
          <p:cNvSpPr>
            <a:spLocks noGrp="1"/>
          </p:cNvSpPr>
          <p:nvPr>
            <p:ph type="ftr" sz="quarter" idx="11"/>
          </p:nvPr>
        </p:nvSpPr>
        <p:spPr/>
        <p:txBody>
          <a:bodyPr/>
          <a:lstStyle/>
          <a:p>
            <a:r>
              <a:rPr lang="en-US"/>
              <a:t>Private | Confidential | Internal Use Only </a:t>
            </a:r>
            <a:endParaRPr/>
          </a:p>
        </p:txBody>
      </p:sp>
      <p:sp>
        <p:nvSpPr>
          <p:cNvPr id="9" name="Slide Number Placeholder 8"/>
          <p:cNvSpPr>
            <a:spLocks noGrp="1"/>
          </p:cNvSpPr>
          <p:nvPr>
            <p:ph type="sldNum" sz="quarter" idx="12"/>
          </p:nvPr>
        </p:nvSpPr>
        <p:spPr/>
        <p:txBody>
          <a:bodyPr/>
          <a:lstStyle/>
          <a:p>
            <a:fld id="{B016F8AB-BCEA-4347-8BA6-BE776009BC89}" type="slidenum">
              <a:rPr/>
              <a:pPr/>
              <a:t>‹#›</a:t>
            </a:fld>
            <a:endParaRPr/>
          </a:p>
        </p:txBody>
      </p:sp>
    </p:spTree>
    <p:extLst>
      <p:ext uri="{BB962C8B-B14F-4D97-AF65-F5344CB8AC3E}">
        <p14:creationId xmlns:p14="http://schemas.microsoft.com/office/powerpoint/2010/main" val="2755291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FFF2C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61163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73C52A9B-00DD-4973-ADB8-F61E412F9A14}" type="datetimeFigureOut">
              <a:rPr lang="ro-RO" smtClean="0"/>
              <a:t>22.07.2019</a:t>
            </a:fld>
            <a:endParaRPr lang="ro-RO"/>
          </a:p>
        </p:txBody>
      </p:sp>
      <p:grpSp>
        <p:nvGrpSpPr>
          <p:cNvPr id="7" name="Group 6"/>
          <p:cNvGrpSpPr/>
          <p:nvPr userDrawn="1"/>
        </p:nvGrpSpPr>
        <p:grpSpPr>
          <a:xfrm>
            <a:off x="11367201" y="0"/>
            <a:ext cx="609600" cy="6858000"/>
            <a:chOff x="8436864" y="0"/>
            <a:chExt cx="609600" cy="6858000"/>
          </a:xfrm>
          <a:noFill/>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36864" y="381000"/>
              <a:ext cx="609600" cy="609600"/>
            </a:xfrm>
            <a:prstGeom prst="rect">
              <a:avLst/>
            </a:prstGeom>
            <a:grpFill/>
          </p:spPr>
        </p:pic>
        <p:sp>
          <p:nvSpPr>
            <p:cNvPr id="9" name="Rectangle 8"/>
            <p:cNvSpPr/>
            <p:nvPr/>
          </p:nvSpPr>
          <p:spPr>
            <a:xfrm>
              <a:off x="8534400" y="0"/>
              <a:ext cx="381000" cy="228600"/>
            </a:xfrm>
            <a:prstGeom prst="rect">
              <a:avLst/>
            </a:prstGeom>
            <a:solidFill>
              <a:srgbClr val="70AD47"/>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0" name="Rectangle 9"/>
            <p:cNvSpPr/>
            <p:nvPr/>
          </p:nvSpPr>
          <p:spPr>
            <a:xfrm>
              <a:off x="8551164" y="1143000"/>
              <a:ext cx="381000" cy="5715000"/>
            </a:xfrm>
            <a:prstGeom prst="rect">
              <a:avLst/>
            </a:prstGeom>
            <a:solidFill>
              <a:srgbClr val="70AD47"/>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270980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65FD8143-BFA3-46F8-9B90-B0E5CFAF7F7C}" type="datetime4">
              <a:rPr lang="en-US" smtClean="0"/>
              <a:t>July 22, 2019</a:t>
            </a:fld>
            <a:endParaRPr lang="en-US"/>
          </a:p>
        </p:txBody>
      </p:sp>
      <p:sp>
        <p:nvSpPr>
          <p:cNvPr id="6" name="Slide Number Placeholder 5"/>
          <p:cNvSpPr>
            <a:spLocks noGrp="1"/>
          </p:cNvSpPr>
          <p:nvPr>
            <p:ph type="sldNum" sz="quarter" idx="12"/>
          </p:nvPr>
        </p:nvSpPr>
        <p:spPr/>
        <p:txBody>
          <a:bodyPr/>
          <a:lstStyle/>
          <a:p>
            <a:fld id="{B016F8AB-BCEA-4347-8BA6-BE776009BC89}" type="slidenum">
              <a:rPr lang="en-US" smtClean="0"/>
              <a:pPr/>
              <a:t>‹#›</a:t>
            </a:fld>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74583" y="6324601"/>
            <a:ext cx="4178817" cy="362713"/>
          </a:xfrm>
          <a:prstGeom prst="rect">
            <a:avLst/>
          </a:prstGeom>
        </p:spPr>
      </p:pic>
      <p:sp>
        <p:nvSpPr>
          <p:cNvPr id="8" name="Title 1"/>
          <p:cNvSpPr txBox="1">
            <a:spLocks/>
          </p:cNvSpPr>
          <p:nvPr userDrawn="1"/>
        </p:nvSpPr>
        <p:spPr>
          <a:xfrm>
            <a:off x="5193594" y="5867400"/>
            <a:ext cx="1708597" cy="380999"/>
          </a:xfrm>
          <a:prstGeom prst="rect">
            <a:avLst/>
          </a:prstGeom>
          <a:noFill/>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o-RO" sz="1600" b="1" noProof="0" dirty="0">
                <a:solidFill>
                  <a:srgbClr val="507625"/>
                </a:solidFill>
              </a:rPr>
              <a:t>www.biocatina</a:t>
            </a:r>
            <a:r>
              <a:rPr lang="en-US" sz="1600" b="1" noProof="0" dirty="0">
                <a:solidFill>
                  <a:srgbClr val="507625"/>
                </a:solidFill>
              </a:rPr>
              <a:t>.com</a:t>
            </a:r>
            <a:endParaRPr lang="ro-RO" sz="1600" b="1" noProof="0" dirty="0">
              <a:solidFill>
                <a:srgbClr val="507625"/>
              </a:solidFill>
            </a:endParaRPr>
          </a:p>
        </p:txBody>
      </p:sp>
      <p:grpSp>
        <p:nvGrpSpPr>
          <p:cNvPr id="9" name="Group 8"/>
          <p:cNvGrpSpPr/>
          <p:nvPr userDrawn="1"/>
        </p:nvGrpSpPr>
        <p:grpSpPr>
          <a:xfrm>
            <a:off x="11506200" y="0"/>
            <a:ext cx="609600" cy="6858000"/>
            <a:chOff x="8436864" y="0"/>
            <a:chExt cx="609600" cy="685800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36864" y="381000"/>
              <a:ext cx="609600" cy="609600"/>
            </a:xfrm>
            <a:prstGeom prst="rect">
              <a:avLst/>
            </a:prstGeom>
          </p:spPr>
        </p:pic>
        <p:sp>
          <p:nvSpPr>
            <p:cNvPr id="11" name="Rectangle 10"/>
            <p:cNvSpPr/>
            <p:nvPr/>
          </p:nvSpPr>
          <p:spPr>
            <a:xfrm>
              <a:off x="8534400" y="0"/>
              <a:ext cx="381000" cy="228600"/>
            </a:xfrm>
            <a:prstGeom prst="rect">
              <a:avLst/>
            </a:prstGeom>
            <a:solidFill>
              <a:srgbClr val="507625"/>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2" name="Rectangle 11"/>
            <p:cNvSpPr/>
            <p:nvPr/>
          </p:nvSpPr>
          <p:spPr>
            <a:xfrm>
              <a:off x="8551164" y="1143000"/>
              <a:ext cx="381000" cy="5715000"/>
            </a:xfrm>
            <a:prstGeom prst="rect">
              <a:avLst/>
            </a:prstGeom>
            <a:solidFill>
              <a:srgbClr val="507625"/>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44673527"/>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F1CC87-9C4B-4D13-B529-5EAF641302E2}" type="datetime4">
              <a:rPr lang="en-US" smtClean="0"/>
              <a:t>July 22, 2019</a:t>
            </a:fld>
            <a:endParaRPr lang="en-US"/>
          </a:p>
        </p:txBody>
      </p:sp>
      <p:sp>
        <p:nvSpPr>
          <p:cNvPr id="5" name="Footer Placeholder 4"/>
          <p:cNvSpPr>
            <a:spLocks noGrp="1"/>
          </p:cNvSpPr>
          <p:nvPr>
            <p:ph type="ftr" sz="quarter" idx="11"/>
          </p:nvPr>
        </p:nvSpPr>
        <p:spPr/>
        <p:txBody>
          <a:bodyPr/>
          <a:lstStyle/>
          <a:p>
            <a:r>
              <a:rPr lang="en-US"/>
              <a:t>Private | Confidential | Internal Use Only </a:t>
            </a:r>
          </a:p>
        </p:txBody>
      </p:sp>
      <p:sp>
        <p:nvSpPr>
          <p:cNvPr id="6" name="Slide Number Placeholder 5"/>
          <p:cNvSpPr>
            <a:spLocks noGrp="1"/>
          </p:cNvSpPr>
          <p:nvPr>
            <p:ph type="sldNum" sz="quarter" idx="12"/>
          </p:nvPr>
        </p:nvSpPr>
        <p:spPr/>
        <p:txBody>
          <a:bodyPr/>
          <a:lstStyle/>
          <a:p>
            <a:fld id="{B016F8AB-BCEA-4347-8BA6-BE776009BC89}" type="slidenum">
              <a:rPr lang="en-US" smtClean="0"/>
              <a:pPr/>
              <a:t>‹#›</a:t>
            </a:fld>
            <a:endParaRPr lang="en-US"/>
          </a:p>
        </p:txBody>
      </p:sp>
    </p:spTree>
    <p:extLst>
      <p:ext uri="{BB962C8B-B14F-4D97-AF65-F5344CB8AC3E}">
        <p14:creationId xmlns:p14="http://schemas.microsoft.com/office/powerpoint/2010/main" val="1802299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5FD8143-BFA3-46F8-9B90-B0E5CFAF7F7C}" type="datetime4">
              <a:rPr lang="en-US" smtClean="0"/>
              <a:t>July 22, 2019</a:t>
            </a:fld>
            <a:endParaRPr lang="en-US"/>
          </a:p>
        </p:txBody>
      </p:sp>
      <p:sp>
        <p:nvSpPr>
          <p:cNvPr id="5" name="Footer Placeholder 4"/>
          <p:cNvSpPr>
            <a:spLocks noGrp="1"/>
          </p:cNvSpPr>
          <p:nvPr>
            <p:ph type="ftr" sz="quarter" idx="11"/>
          </p:nvPr>
        </p:nvSpPr>
        <p:spPr/>
        <p:txBody>
          <a:bodyPr/>
          <a:lstStyle/>
          <a:p>
            <a:r>
              <a:rPr lang="en-US"/>
              <a:t>Private | Confidential | Internal Use Only </a:t>
            </a:r>
          </a:p>
        </p:txBody>
      </p:sp>
      <p:sp>
        <p:nvSpPr>
          <p:cNvPr id="6" name="Slide Number Placeholder 5"/>
          <p:cNvSpPr>
            <a:spLocks noGrp="1"/>
          </p:cNvSpPr>
          <p:nvPr>
            <p:ph type="sldNum" sz="quarter" idx="12"/>
          </p:nvPr>
        </p:nvSpPr>
        <p:spPr/>
        <p:txBody>
          <a:bodyPr/>
          <a:lstStyle/>
          <a:p>
            <a:fld id="{B016F8AB-BCEA-4347-8BA6-BE776009BC89}" type="slidenum">
              <a:rPr lang="en-US" smtClean="0"/>
              <a:pPr/>
              <a:t>‹#›</a:t>
            </a:fld>
            <a:endParaRPr lang="en-US" dirty="0"/>
          </a:p>
        </p:txBody>
      </p:sp>
    </p:spTree>
    <p:extLst>
      <p:ext uri="{BB962C8B-B14F-4D97-AF65-F5344CB8AC3E}">
        <p14:creationId xmlns:p14="http://schemas.microsoft.com/office/powerpoint/2010/main" val="331020996"/>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5FD8143-BFA3-46F8-9B90-B0E5CFAF7F7C}" type="datetime4">
              <a:rPr lang="en-US" smtClean="0"/>
              <a:t>July 22, 2019</a:t>
            </a:fld>
            <a:endParaRPr lang="en-US"/>
          </a:p>
        </p:txBody>
      </p:sp>
      <p:sp>
        <p:nvSpPr>
          <p:cNvPr id="6" name="Footer Placeholder 5"/>
          <p:cNvSpPr>
            <a:spLocks noGrp="1"/>
          </p:cNvSpPr>
          <p:nvPr>
            <p:ph type="ftr" sz="quarter" idx="11"/>
          </p:nvPr>
        </p:nvSpPr>
        <p:spPr/>
        <p:txBody>
          <a:bodyPr/>
          <a:lstStyle/>
          <a:p>
            <a:r>
              <a:rPr lang="en-US"/>
              <a:t>Private | Confidential | Internal Use Only </a:t>
            </a:r>
          </a:p>
        </p:txBody>
      </p:sp>
      <p:sp>
        <p:nvSpPr>
          <p:cNvPr id="7" name="Slide Number Placeholder 6"/>
          <p:cNvSpPr>
            <a:spLocks noGrp="1"/>
          </p:cNvSpPr>
          <p:nvPr>
            <p:ph type="sldNum" sz="quarter" idx="12"/>
          </p:nvPr>
        </p:nvSpPr>
        <p:spPr/>
        <p:txBody>
          <a:bodyPr/>
          <a:lstStyle/>
          <a:p>
            <a:fld id="{B016F8AB-BCEA-4347-8BA6-BE776009BC89}" type="slidenum">
              <a:rPr lang="en-US" smtClean="0"/>
              <a:pPr/>
              <a:t>‹#›</a:t>
            </a:fld>
            <a:endParaRPr lang="en-US" dirty="0"/>
          </a:p>
        </p:txBody>
      </p:sp>
    </p:spTree>
    <p:extLst>
      <p:ext uri="{BB962C8B-B14F-4D97-AF65-F5344CB8AC3E}">
        <p14:creationId xmlns:p14="http://schemas.microsoft.com/office/powerpoint/2010/main" val="2739466723"/>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5FD8143-BFA3-46F8-9B90-B0E5CFAF7F7C}" type="datetime4">
              <a:rPr lang="en-US" smtClean="0"/>
              <a:t>July 22, 2019</a:t>
            </a:fld>
            <a:endParaRPr lang="en-US"/>
          </a:p>
        </p:txBody>
      </p:sp>
      <p:sp>
        <p:nvSpPr>
          <p:cNvPr id="8" name="Footer Placeholder 7"/>
          <p:cNvSpPr>
            <a:spLocks noGrp="1"/>
          </p:cNvSpPr>
          <p:nvPr>
            <p:ph type="ftr" sz="quarter" idx="11"/>
          </p:nvPr>
        </p:nvSpPr>
        <p:spPr/>
        <p:txBody>
          <a:bodyPr/>
          <a:lstStyle/>
          <a:p>
            <a:r>
              <a:rPr lang="en-US"/>
              <a:t>Private | Confidential | Internal Use Only </a:t>
            </a:r>
          </a:p>
        </p:txBody>
      </p:sp>
      <p:sp>
        <p:nvSpPr>
          <p:cNvPr id="9" name="Slide Number Placeholder 8"/>
          <p:cNvSpPr>
            <a:spLocks noGrp="1"/>
          </p:cNvSpPr>
          <p:nvPr>
            <p:ph type="sldNum" sz="quarter" idx="12"/>
          </p:nvPr>
        </p:nvSpPr>
        <p:spPr/>
        <p:txBody>
          <a:bodyPr/>
          <a:lstStyle/>
          <a:p>
            <a:fld id="{B016F8AB-BCEA-4347-8BA6-BE776009BC89}" type="slidenum">
              <a:rPr lang="en-US" smtClean="0"/>
              <a:pPr/>
              <a:t>‹#›</a:t>
            </a:fld>
            <a:endParaRPr lang="en-US" dirty="0"/>
          </a:p>
        </p:txBody>
      </p:sp>
    </p:spTree>
    <p:extLst>
      <p:ext uri="{BB962C8B-B14F-4D97-AF65-F5344CB8AC3E}">
        <p14:creationId xmlns:p14="http://schemas.microsoft.com/office/powerpoint/2010/main" val="3947257178"/>
      </p:ext>
    </p:extLst>
  </p:cSld>
  <p:clrMapOvr>
    <a:masterClrMapping/>
  </p:clrMapOvr>
  <p:hf hdr="0" ftr="0" dt="0"/>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theme" Target="../theme/theme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2CC">
            <a:alpha val="40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519236"/>
            <a:ext cx="10969943" cy="852364"/>
          </a:xfrm>
          <a:prstGeom prst="rect">
            <a:avLst/>
          </a:prstGeom>
        </p:spPr>
        <p:txBody>
          <a:bodyPr vert="horz" lIns="0" tIns="0" rIns="0" bIns="0" rtlCol="0" anchor="t" anchorCtr="0">
            <a:noAutofit/>
          </a:bodyPr>
          <a:lstStyle/>
          <a:p>
            <a:r>
              <a:rPr lang="en-US"/>
              <a:t>Click to edit Master title style</a:t>
            </a:r>
            <a:endParaRPr/>
          </a:p>
        </p:txBody>
      </p:sp>
      <p:sp>
        <p:nvSpPr>
          <p:cNvPr id="3" name="Text Placeholder 2"/>
          <p:cNvSpPr>
            <a:spLocks noGrp="1"/>
          </p:cNvSpPr>
          <p:nvPr>
            <p:ph type="body" idx="1"/>
          </p:nvPr>
        </p:nvSpPr>
        <p:spPr>
          <a:xfrm>
            <a:off x="609600" y="1524000"/>
            <a:ext cx="10969784" cy="4571999"/>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5598212" y="6426104"/>
            <a:ext cx="995578" cy="210312"/>
          </a:xfrm>
          <a:prstGeom prst="rect">
            <a:avLst/>
          </a:prstGeom>
        </p:spPr>
        <p:txBody>
          <a:bodyPr vert="horz" wrap="none" lIns="0" tIns="0" rIns="0" bIns="0" rtlCol="0" anchor="b" anchorCtr="0"/>
          <a:lstStyle>
            <a:lvl1pPr algn="ctr">
              <a:defRPr sz="700">
                <a:solidFill>
                  <a:schemeClr val="tx1"/>
                </a:solidFill>
              </a:defRPr>
            </a:lvl1pPr>
          </a:lstStyle>
          <a:p>
            <a:fld id="{65FD8143-BFA3-46F8-9B90-B0E5CFAF7F7C}" type="datetime4">
              <a:rPr lang="en-US" smtClean="0"/>
              <a:t>July 22, 2019</a:t>
            </a:fld>
            <a:endParaRPr/>
          </a:p>
        </p:txBody>
      </p:sp>
      <p:sp>
        <p:nvSpPr>
          <p:cNvPr id="5" name="Footer Placeholder 4"/>
          <p:cNvSpPr>
            <a:spLocks noGrp="1"/>
          </p:cNvSpPr>
          <p:nvPr>
            <p:ph type="ftr" sz="quarter" idx="3"/>
          </p:nvPr>
        </p:nvSpPr>
        <p:spPr>
          <a:xfrm>
            <a:off x="6934200" y="6426104"/>
            <a:ext cx="4025198" cy="210312"/>
          </a:xfrm>
          <a:prstGeom prst="rect">
            <a:avLst/>
          </a:prstGeom>
        </p:spPr>
        <p:txBody>
          <a:bodyPr vert="horz" wrap="none" lIns="0" tIns="0" rIns="0" bIns="0" rtlCol="0" anchor="b" anchorCtr="0"/>
          <a:lstStyle>
            <a:lvl1pPr algn="r">
              <a:defRPr sz="700">
                <a:solidFill>
                  <a:schemeClr val="tx1"/>
                </a:solidFill>
              </a:defRPr>
            </a:lvl1pPr>
          </a:lstStyle>
          <a:p>
            <a:r>
              <a:rPr lang="en-US"/>
              <a:t>Private | Confidential | Internal Use Only </a:t>
            </a:r>
            <a:endParaRPr/>
          </a:p>
        </p:txBody>
      </p:sp>
      <p:sp>
        <p:nvSpPr>
          <p:cNvPr id="6" name="Slide Number Placeholder 5"/>
          <p:cNvSpPr>
            <a:spLocks noGrp="1"/>
          </p:cNvSpPr>
          <p:nvPr>
            <p:ph type="sldNum" sz="quarter" idx="4"/>
          </p:nvPr>
        </p:nvSpPr>
        <p:spPr bwMode="gray">
          <a:xfrm>
            <a:off x="11049000" y="6430868"/>
            <a:ext cx="533399" cy="232147"/>
          </a:xfrm>
          <a:prstGeom prst="rect">
            <a:avLst/>
          </a:prstGeom>
        </p:spPr>
        <p:txBody>
          <a:bodyPr vert="horz" wrap="none" lIns="0" tIns="0" rIns="0" bIns="0" rtlCol="0" anchor="b" anchorCtr="0"/>
          <a:lstStyle>
            <a:lvl1pPr algn="r">
              <a:defRPr sz="1600">
                <a:solidFill>
                  <a:schemeClr val="accent5"/>
                </a:solidFill>
              </a:defRPr>
            </a:lvl1pPr>
          </a:lstStyle>
          <a:p>
            <a:fld id="{B016F8AB-BCEA-4347-8BA6-BE776009BC89}" type="slidenum">
              <a:rPr/>
              <a:pPr/>
              <a:t>‹#›</a:t>
            </a:fld>
            <a:endParaRPr dirty="0"/>
          </a:p>
        </p:txBody>
      </p:sp>
    </p:spTree>
    <p:extLst>
      <p:ext uri="{BB962C8B-B14F-4D97-AF65-F5344CB8AC3E}">
        <p14:creationId xmlns:p14="http://schemas.microsoft.com/office/powerpoint/2010/main" val="1683658382"/>
      </p:ext>
    </p:extLst>
  </p:cSld>
  <p:clrMap bg1="lt1" tx1="dk1" bg2="lt2" tx2="dk2" accent1="accent1" accent2="accent2" accent3="accent3" accent4="accent4" accent5="accent5" accent6="accent6" hlink="hlink" folHlink="folHlink"/>
  <p:sldLayoutIdLst>
    <p:sldLayoutId id="2147483680" r:id="rId1"/>
    <p:sldLayoutId id="2147483650" r:id="rId2"/>
    <p:sldLayoutId id="2147483649" r:id="rId3"/>
    <p:sldLayoutId id="2147483681" r:id="rId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182880" indent="-182880" algn="l" defTabSz="914400" rtl="0" eaLnBrk="1" latinLnBrk="0" hangingPunct="1">
        <a:lnSpc>
          <a:spcPct val="90000"/>
        </a:lnSpc>
        <a:spcBef>
          <a:spcPts val="1200"/>
        </a:spcBef>
        <a:buFont typeface="Arial" panose="020B0604020202020204" pitchFamily="34" charset="0"/>
        <a:buChar char="–"/>
        <a:defRPr sz="1800" kern="1200">
          <a:solidFill>
            <a:schemeClr val="tx1"/>
          </a:solidFill>
          <a:latin typeface="+mn-lt"/>
          <a:ea typeface="+mn-ea"/>
          <a:cs typeface="+mn-cs"/>
        </a:defRPr>
      </a:lvl1pPr>
      <a:lvl2pPr marL="411480" indent="-18288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2pPr>
      <a:lvl3pPr marL="548640" indent="-13716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3pPr>
      <a:lvl4pPr marL="73152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4pPr>
      <a:lvl5pPr marL="86868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5pPr>
      <a:lvl6pPr marL="105156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84">
          <p15:clr>
            <a:srgbClr val="F26B43"/>
          </p15:clr>
        </p15:guide>
        <p15:guide id="4" pos="7296">
          <p15:clr>
            <a:srgbClr val="F26B43"/>
          </p15:clr>
        </p15:guide>
        <p15:guide id="5" orient="horz" pos="960" userDrawn="1">
          <p15:clr>
            <a:srgbClr val="F26B43"/>
          </p15:clr>
        </p15:guide>
        <p15:guide id="6" orient="horz"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4">
            <a:lumMod val="20000"/>
            <a:lumOff val="80000"/>
            <a:alpha val="3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5FD8143-BFA3-46F8-9B90-B0E5CFAF7F7C}" type="datetime4">
              <a:rPr lang="en-US" smtClean="0"/>
              <a:t>July 22, 2019</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t>Private | Confidential | Internal Use Only </a:t>
            </a: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016F8AB-BCEA-4347-8BA6-BE776009BC89}" type="slidenum">
              <a:rPr lang="en-US" smtClean="0"/>
              <a:pPr/>
              <a:t>‹#›</a:t>
            </a:fld>
            <a:endParaRPr lang="en-US" dirty="0"/>
          </a:p>
        </p:txBody>
      </p:sp>
    </p:spTree>
    <p:extLst>
      <p:ext uri="{BB962C8B-B14F-4D97-AF65-F5344CB8AC3E}">
        <p14:creationId xmlns:p14="http://schemas.microsoft.com/office/powerpoint/2010/main" val="4000474768"/>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6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6.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39.jpg"/><Relationship Id="rId4" Type="http://schemas.openxmlformats.org/officeDocument/2006/relationships/image" Target="../media/image38.jp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image" Target="../media/image42.jpeg"/></Relationships>
</file>

<file path=ppt/slides/_rels/slide15.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42.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8.jpe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6.emf"/></Relationships>
</file>

<file path=ppt/slides/_rels/slide8.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8.emf"/></Relationships>
</file>

<file path=ppt/slides/_rels/slide9.xml.rels><?xml version="1.0" encoding="UTF-8" standalone="yes"?>
<Relationships xmlns="http://schemas.openxmlformats.org/package/2006/relationships"><Relationship Id="rId8" Type="http://schemas.openxmlformats.org/officeDocument/2006/relationships/hyperlink" Target="http://www.google.ro/url?sa=i&amp;rct=j&amp;q=&amp;esrc=s&amp;source=images&amp;cd=&amp;cad=rja&amp;uact=8&amp;ved=0ahUKEwiBzP3TlpHKAhWENxQKHbVQB0sQjRwIBw&amp;url=http://www.zamponi.com/prodotto/antonio-carraro-tgf-9400s-top/&amp;psig=AFQjCNHS2RNneeLHzMKIO7sqhfYwza-5IA&amp;ust=1452031937945475" TargetMode="External"/><Relationship Id="rId3" Type="http://schemas.openxmlformats.org/officeDocument/2006/relationships/image" Target="../media/image19.jpeg"/><Relationship Id="rId7" Type="http://schemas.openxmlformats.org/officeDocument/2006/relationships/image" Target="../media/image23.jp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 Id="rId9"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2CC">
            <a:alpha val="40000"/>
          </a:srgbClr>
        </a:solidFill>
        <a:effectLst/>
      </p:bgPr>
    </p:bg>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723900" y="457200"/>
            <a:ext cx="10744200" cy="685800"/>
          </a:xfrm>
        </p:spPr>
        <p:txBody>
          <a:bodyPr>
            <a:noAutofit/>
          </a:bodyPr>
          <a:lstStyle/>
          <a:p>
            <a:pPr marL="0" indent="0" algn="ctr">
              <a:spcBef>
                <a:spcPct val="0"/>
              </a:spcBef>
              <a:buClr>
                <a:schemeClr val="accent2"/>
              </a:buClr>
              <a:buNone/>
            </a:pPr>
            <a:r>
              <a:rPr lang="en-US" sz="3400" b="1" dirty="0">
                <a:solidFill>
                  <a:schemeClr val="accent6">
                    <a:lumMod val="50000"/>
                  </a:schemeClr>
                </a:solidFill>
                <a:latin typeface="Imprint MT Shadow" panose="04020605060303030202" pitchFamily="82" charset="0"/>
                <a:ea typeface="+mj-ea"/>
                <a:cs typeface="+mj-cs"/>
              </a:rPr>
              <a:t>BIO CATINA COOPERATIVA AGRICOLA</a:t>
            </a:r>
          </a:p>
          <a:p>
            <a:pPr marL="0" indent="0" algn="ctr">
              <a:spcBef>
                <a:spcPct val="0"/>
              </a:spcBef>
              <a:buClr>
                <a:schemeClr val="accent2"/>
              </a:buClr>
              <a:buNone/>
            </a:pPr>
            <a:r>
              <a:rPr lang="en-US" sz="1800" b="1" dirty="0">
                <a:solidFill>
                  <a:srgbClr val="FF6600"/>
                </a:solidFill>
                <a:latin typeface="Imprint MT Shadow" panose="04020605060303030202" pitchFamily="82" charset="0"/>
                <a:ea typeface="+mj-ea"/>
                <a:cs typeface="+mj-cs"/>
              </a:rPr>
              <a:t>ROMANIAN SEA BUCKTHORN PLANTATIONS ECOLOGICAL CERTIFIED</a:t>
            </a:r>
          </a:p>
          <a:p>
            <a:pPr marL="0" indent="0" algn="ctr">
              <a:buNone/>
            </a:pPr>
            <a:endParaRPr lang="en-US" sz="2800" dirty="0">
              <a:solidFill>
                <a:schemeClr val="accent6">
                  <a:lumMod val="50000"/>
                </a:schemeClr>
              </a:solidFill>
              <a:latin typeface="Calibri" panose="020F050202020403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2805547"/>
            <a:ext cx="11887200" cy="4052455"/>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34566" y="1676400"/>
            <a:ext cx="2133600" cy="2133600"/>
          </a:xfrm>
          <a:prstGeom prst="rect">
            <a:avLst/>
          </a:prstGeom>
        </p:spPr>
      </p:pic>
      <p:sp>
        <p:nvSpPr>
          <p:cNvPr id="6" name="Rectangle 5"/>
          <p:cNvSpPr/>
          <p:nvPr/>
        </p:nvSpPr>
        <p:spPr>
          <a:xfrm>
            <a:off x="152400" y="2511136"/>
            <a:ext cx="4876800" cy="152400"/>
          </a:xfrm>
          <a:prstGeom prst="rect">
            <a:avLst/>
          </a:prstGeom>
          <a:solidFill>
            <a:srgbClr val="507625"/>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rgbClr val="70AD47"/>
              </a:solidFill>
            </a:endParaRPr>
          </a:p>
        </p:txBody>
      </p:sp>
      <p:sp>
        <p:nvSpPr>
          <p:cNvPr id="7" name="Rectangle 6"/>
          <p:cNvSpPr/>
          <p:nvPr/>
        </p:nvSpPr>
        <p:spPr>
          <a:xfrm>
            <a:off x="7168166" y="2511136"/>
            <a:ext cx="4871434" cy="152400"/>
          </a:xfrm>
          <a:prstGeom prst="rect">
            <a:avLst/>
          </a:prstGeom>
          <a:solidFill>
            <a:srgbClr val="507625"/>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0692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30141" y="259842"/>
            <a:ext cx="10647459" cy="457199"/>
          </a:xfrm>
        </p:spPr>
        <p:txBody>
          <a:bodyPr>
            <a:noAutofit/>
          </a:bodyPr>
          <a:lstStyle/>
          <a:p>
            <a:pPr>
              <a:buClr>
                <a:schemeClr val="accent2"/>
              </a:buClr>
            </a:pPr>
            <a:r>
              <a:rPr lang="ro-RO" sz="2800" b="1" dirty="0">
                <a:solidFill>
                  <a:schemeClr val="accent6">
                    <a:lumMod val="50000"/>
                  </a:schemeClr>
                </a:solidFill>
                <a:latin typeface="Imprint MT Shadow" panose="04020605060303030202" pitchFamily="82" charset="0"/>
              </a:rPr>
              <a:t>The</a:t>
            </a:r>
            <a:r>
              <a:rPr lang="en-US" sz="2800" b="1" dirty="0">
                <a:solidFill>
                  <a:schemeClr val="accent6">
                    <a:lumMod val="50000"/>
                  </a:schemeClr>
                </a:solidFill>
                <a:latin typeface="Imprint MT Shadow" panose="04020605060303030202" pitchFamily="82" charset="0"/>
              </a:rPr>
              <a:t> Maintenance and First Harvest</a:t>
            </a:r>
            <a:endParaRPr lang="ro-RO" sz="2800" b="1" dirty="0">
              <a:solidFill>
                <a:schemeClr val="accent6">
                  <a:lumMod val="50000"/>
                </a:schemeClr>
              </a:solidFill>
              <a:latin typeface="Imprint MT Shadow" panose="04020605060303030202" pitchFamily="82" charset="0"/>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56279" y="975534"/>
            <a:ext cx="3439109" cy="2383150"/>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789" y="973700"/>
            <a:ext cx="3439108" cy="2384984"/>
          </a:xfrm>
          <a:prstGeom prst="rect">
            <a:avLst/>
          </a:prstGeom>
        </p:spPr>
      </p:pic>
      <p:sp>
        <p:nvSpPr>
          <p:cNvPr id="26" name="TextBox 25"/>
          <p:cNvSpPr txBox="1"/>
          <p:nvPr/>
        </p:nvSpPr>
        <p:spPr>
          <a:xfrm>
            <a:off x="4161923" y="2986944"/>
            <a:ext cx="3427820" cy="373715"/>
          </a:xfrm>
          <a:prstGeom prst="rect">
            <a:avLst/>
          </a:prstGeom>
          <a:solidFill>
            <a:schemeClr val="accent6">
              <a:lumMod val="50000"/>
            </a:schemeClr>
          </a:solidFill>
        </p:spPr>
        <p:txBody>
          <a:bodyPr wrap="square" rtlCol="0">
            <a:spAutoFit/>
          </a:bodyPr>
          <a:lstStyle/>
          <a:p>
            <a:pPr algn="ctr"/>
            <a:r>
              <a:rPr lang="en-US" dirty="0">
                <a:solidFill>
                  <a:schemeClr val="bg1"/>
                </a:solidFill>
              </a:rPr>
              <a:t>First buds</a:t>
            </a:r>
          </a:p>
        </p:txBody>
      </p:sp>
      <p:sp>
        <p:nvSpPr>
          <p:cNvPr id="28" name="TextBox 27"/>
          <p:cNvSpPr txBox="1"/>
          <p:nvPr/>
        </p:nvSpPr>
        <p:spPr>
          <a:xfrm>
            <a:off x="372644" y="2991792"/>
            <a:ext cx="3439109" cy="369332"/>
          </a:xfrm>
          <a:prstGeom prst="rect">
            <a:avLst/>
          </a:prstGeom>
          <a:solidFill>
            <a:schemeClr val="accent6">
              <a:lumMod val="50000"/>
            </a:schemeClr>
          </a:solidFill>
        </p:spPr>
        <p:txBody>
          <a:bodyPr wrap="square" rtlCol="0">
            <a:spAutoFit/>
          </a:bodyPr>
          <a:lstStyle/>
          <a:p>
            <a:pPr algn="ctr"/>
            <a:r>
              <a:rPr lang="en-US" dirty="0">
                <a:solidFill>
                  <a:schemeClr val="bg1"/>
                </a:solidFill>
              </a:rPr>
              <a:t>Maintenance works – spring 2015</a:t>
            </a: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2645" y="3457768"/>
            <a:ext cx="3439108" cy="2292739"/>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89933" y="3499317"/>
            <a:ext cx="3321659" cy="2277371"/>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65806" y="3439365"/>
            <a:ext cx="3418293" cy="2337323"/>
          </a:xfrm>
          <a:prstGeom prst="rect">
            <a:avLst/>
          </a:prstGeom>
        </p:spPr>
      </p:pic>
      <p:sp>
        <p:nvSpPr>
          <p:cNvPr id="17" name="TextBox 16"/>
          <p:cNvSpPr txBox="1"/>
          <p:nvPr/>
        </p:nvSpPr>
        <p:spPr>
          <a:xfrm>
            <a:off x="363119" y="5376776"/>
            <a:ext cx="3439108" cy="369332"/>
          </a:xfrm>
          <a:prstGeom prst="rect">
            <a:avLst/>
          </a:prstGeom>
          <a:solidFill>
            <a:schemeClr val="accent6">
              <a:lumMod val="50000"/>
            </a:schemeClr>
          </a:solidFill>
        </p:spPr>
        <p:txBody>
          <a:bodyPr wrap="square" rtlCol="0">
            <a:spAutoFit/>
          </a:bodyPr>
          <a:lstStyle/>
          <a:p>
            <a:pPr algn="ctr"/>
            <a:r>
              <a:rPr lang="en-US" dirty="0">
                <a:solidFill>
                  <a:schemeClr val="bg1"/>
                </a:solidFill>
              </a:rPr>
              <a:t>Close to Harvest, 2017</a:t>
            </a:r>
          </a:p>
        </p:txBody>
      </p:sp>
      <p:sp>
        <p:nvSpPr>
          <p:cNvPr id="18" name="TextBox 17"/>
          <p:cNvSpPr txBox="1"/>
          <p:nvPr/>
        </p:nvSpPr>
        <p:spPr>
          <a:xfrm>
            <a:off x="4175332" y="5405377"/>
            <a:ext cx="3406086" cy="374896"/>
          </a:xfrm>
          <a:prstGeom prst="rect">
            <a:avLst/>
          </a:prstGeom>
          <a:solidFill>
            <a:schemeClr val="accent6">
              <a:lumMod val="50000"/>
            </a:schemeClr>
          </a:solidFill>
        </p:spPr>
        <p:txBody>
          <a:bodyPr wrap="square" rtlCol="0">
            <a:spAutoFit/>
          </a:bodyPr>
          <a:lstStyle/>
          <a:p>
            <a:pPr algn="ctr"/>
            <a:r>
              <a:rPr lang="en-US" dirty="0">
                <a:solidFill>
                  <a:schemeClr val="bg1"/>
                </a:solidFill>
              </a:rPr>
              <a:t>Close to Harvest, 2017</a:t>
            </a:r>
          </a:p>
        </p:txBody>
      </p:sp>
      <p:sp>
        <p:nvSpPr>
          <p:cNvPr id="19" name="TextBox 18"/>
          <p:cNvSpPr txBox="1"/>
          <p:nvPr/>
        </p:nvSpPr>
        <p:spPr>
          <a:xfrm>
            <a:off x="7885163" y="5406048"/>
            <a:ext cx="3321659" cy="373715"/>
          </a:xfrm>
          <a:prstGeom prst="rect">
            <a:avLst/>
          </a:prstGeom>
          <a:solidFill>
            <a:schemeClr val="accent6">
              <a:lumMod val="50000"/>
            </a:schemeClr>
          </a:solidFill>
        </p:spPr>
        <p:txBody>
          <a:bodyPr wrap="square" rtlCol="0">
            <a:spAutoFit/>
          </a:bodyPr>
          <a:lstStyle/>
          <a:p>
            <a:pPr algn="ctr"/>
            <a:r>
              <a:rPr lang="en-US" dirty="0">
                <a:solidFill>
                  <a:schemeClr val="bg1"/>
                </a:solidFill>
              </a:rPr>
              <a:t>Close to Harvest, 2017</a:t>
            </a:r>
          </a:p>
        </p:txBody>
      </p:sp>
      <p:sp>
        <p:nvSpPr>
          <p:cNvPr id="25" name="TextBox 24"/>
          <p:cNvSpPr txBox="1"/>
          <p:nvPr/>
        </p:nvSpPr>
        <p:spPr>
          <a:xfrm>
            <a:off x="7919834" y="2986944"/>
            <a:ext cx="3286988" cy="371739"/>
          </a:xfrm>
          <a:prstGeom prst="rect">
            <a:avLst/>
          </a:prstGeom>
          <a:solidFill>
            <a:schemeClr val="accent6">
              <a:lumMod val="50000"/>
            </a:schemeClr>
          </a:solidFill>
        </p:spPr>
        <p:txBody>
          <a:bodyPr wrap="square" rtlCol="0">
            <a:spAutoFit/>
          </a:bodyPr>
          <a:lstStyle/>
          <a:p>
            <a:pPr algn="ctr"/>
            <a:r>
              <a:rPr lang="en-US" dirty="0">
                <a:solidFill>
                  <a:schemeClr val="bg1"/>
                </a:solidFill>
              </a:rPr>
              <a:t>Soil maintenance</a:t>
            </a:r>
          </a:p>
        </p:txBody>
      </p:sp>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19834" y="1003860"/>
            <a:ext cx="3286988" cy="1983085"/>
          </a:xfrm>
          <a:prstGeom prst="rect">
            <a:avLst/>
          </a:prstGeom>
        </p:spPr>
      </p:pic>
    </p:spTree>
    <p:extLst>
      <p:ext uri="{BB962C8B-B14F-4D97-AF65-F5344CB8AC3E}">
        <p14:creationId xmlns:p14="http://schemas.microsoft.com/office/powerpoint/2010/main" val="31148615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30141" y="259842"/>
            <a:ext cx="10647459" cy="457199"/>
          </a:xfrm>
        </p:spPr>
        <p:txBody>
          <a:bodyPr>
            <a:noAutofit/>
          </a:bodyPr>
          <a:lstStyle/>
          <a:p>
            <a:pPr>
              <a:buClr>
                <a:schemeClr val="accent2"/>
              </a:buClr>
            </a:pPr>
            <a:r>
              <a:rPr lang="ro-RO" sz="2800" b="1" dirty="0">
                <a:solidFill>
                  <a:schemeClr val="accent6">
                    <a:lumMod val="50000"/>
                  </a:schemeClr>
                </a:solidFill>
                <a:latin typeface="Imprint MT Shadow" panose="04020605060303030202" pitchFamily="82" charset="0"/>
              </a:rPr>
              <a:t>The</a:t>
            </a:r>
            <a:r>
              <a:rPr lang="en-US" sz="2800" b="1" dirty="0">
                <a:solidFill>
                  <a:schemeClr val="accent6">
                    <a:lumMod val="50000"/>
                  </a:schemeClr>
                </a:solidFill>
                <a:latin typeface="Imprint MT Shadow" panose="04020605060303030202" pitchFamily="82" charset="0"/>
              </a:rPr>
              <a:t> </a:t>
            </a:r>
            <a:r>
              <a:rPr lang="ro-RO" sz="2800" b="1" dirty="0" err="1">
                <a:solidFill>
                  <a:schemeClr val="accent6">
                    <a:lumMod val="50000"/>
                  </a:schemeClr>
                </a:solidFill>
                <a:latin typeface="Imprint MT Shadow" panose="04020605060303030202" pitchFamily="82" charset="0"/>
              </a:rPr>
              <a:t>Sea</a:t>
            </a:r>
            <a:r>
              <a:rPr lang="ro-RO" sz="2800" b="1" dirty="0">
                <a:solidFill>
                  <a:schemeClr val="accent6">
                    <a:lumMod val="50000"/>
                  </a:schemeClr>
                </a:solidFill>
                <a:latin typeface="Imprint MT Shadow" panose="04020605060303030202" pitchFamily="82" charset="0"/>
              </a:rPr>
              <a:t> </a:t>
            </a:r>
            <a:r>
              <a:rPr lang="ro-RO" sz="2800" b="1" dirty="0" err="1">
                <a:solidFill>
                  <a:schemeClr val="accent6">
                    <a:lumMod val="50000"/>
                  </a:schemeClr>
                </a:solidFill>
                <a:latin typeface="Imprint MT Shadow" panose="04020605060303030202" pitchFamily="82" charset="0"/>
              </a:rPr>
              <a:t>buckthorn</a:t>
            </a:r>
            <a:r>
              <a:rPr lang="ro-RO" sz="2800" b="1" dirty="0">
                <a:solidFill>
                  <a:schemeClr val="accent6">
                    <a:lumMod val="50000"/>
                  </a:schemeClr>
                </a:solidFill>
                <a:latin typeface="Imprint MT Shadow" panose="04020605060303030202" pitchFamily="82" charset="0"/>
              </a:rPr>
              <a:t> </a:t>
            </a:r>
            <a:r>
              <a:rPr lang="en-US" sz="2800" b="1" dirty="0">
                <a:solidFill>
                  <a:schemeClr val="accent6">
                    <a:lumMod val="50000"/>
                  </a:schemeClr>
                </a:solidFill>
                <a:latin typeface="Imprint MT Shadow" panose="04020605060303030202" pitchFamily="82" charset="0"/>
              </a:rPr>
              <a:t>Fruits</a:t>
            </a:r>
            <a:endParaRPr lang="ro-RO" sz="2800" b="1" dirty="0">
              <a:solidFill>
                <a:schemeClr val="accent6">
                  <a:lumMod val="50000"/>
                </a:schemeClr>
              </a:solidFill>
              <a:latin typeface="Imprint MT Shadow" panose="04020605060303030202" pitchFamily="82"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9084" y="954316"/>
            <a:ext cx="3222171" cy="2148114"/>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99059" y="968830"/>
            <a:ext cx="3200400" cy="2133600"/>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80459" y="968830"/>
            <a:ext cx="3200400" cy="2133600"/>
          </a:xfrm>
          <a:prstGeom prst="rect">
            <a:avLst/>
          </a:prstGeom>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99059" y="3407230"/>
            <a:ext cx="3200400" cy="2133600"/>
          </a:xfrm>
          <a:prstGeom prst="rect">
            <a:avLst/>
          </a:prstGeom>
        </p:spPr>
      </p:pic>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8200" y="3407230"/>
            <a:ext cx="3233055" cy="2155370"/>
          </a:xfrm>
          <a:prstGeom prst="rect">
            <a:avLst/>
          </a:prstGeom>
        </p:spPr>
      </p:pic>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80459" y="3407230"/>
            <a:ext cx="3200400" cy="2133600"/>
          </a:xfrm>
          <a:prstGeom prst="rect">
            <a:avLst/>
          </a:prstGeom>
        </p:spPr>
      </p:pic>
    </p:spTree>
    <p:extLst>
      <p:ext uri="{BB962C8B-B14F-4D97-AF65-F5344CB8AC3E}">
        <p14:creationId xmlns:p14="http://schemas.microsoft.com/office/powerpoint/2010/main" val="12272728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30141" y="259842"/>
            <a:ext cx="10190259" cy="457199"/>
          </a:xfrm>
        </p:spPr>
        <p:txBody>
          <a:bodyPr>
            <a:noAutofit/>
          </a:bodyPr>
          <a:lstStyle/>
          <a:p>
            <a:pPr>
              <a:buClr>
                <a:schemeClr val="accent2"/>
              </a:buClr>
            </a:pPr>
            <a:r>
              <a:rPr lang="ro-RO" sz="2800" b="1" dirty="0">
                <a:solidFill>
                  <a:schemeClr val="accent6">
                    <a:lumMod val="50000"/>
                  </a:schemeClr>
                </a:solidFill>
                <a:latin typeface="Imprint MT Shadow" panose="04020605060303030202" pitchFamily="82" charset="0"/>
              </a:rPr>
              <a:t>The </a:t>
            </a:r>
            <a:r>
              <a:rPr lang="en-US" sz="2800" b="1" dirty="0">
                <a:solidFill>
                  <a:schemeClr val="accent6">
                    <a:lumMod val="50000"/>
                  </a:schemeClr>
                </a:solidFill>
                <a:latin typeface="Imprint MT Shadow" panose="04020605060303030202" pitchFamily="82" charset="0"/>
              </a:rPr>
              <a:t>Technology and </a:t>
            </a:r>
            <a:r>
              <a:rPr lang="ro-RO" sz="2800" b="1" dirty="0" err="1">
                <a:solidFill>
                  <a:schemeClr val="accent6">
                    <a:lumMod val="50000"/>
                  </a:schemeClr>
                </a:solidFill>
                <a:latin typeface="Imprint MT Shadow" panose="04020605060303030202" pitchFamily="82" charset="0"/>
              </a:rPr>
              <a:t>Equipment</a:t>
            </a:r>
            <a:r>
              <a:rPr lang="ro-RO" sz="2800" b="1" dirty="0">
                <a:solidFill>
                  <a:schemeClr val="accent6">
                    <a:lumMod val="50000"/>
                  </a:schemeClr>
                </a:solidFill>
                <a:latin typeface="Imprint MT Shadow" panose="04020605060303030202" pitchFamily="82" charset="0"/>
              </a:rPr>
              <a:t> for </a:t>
            </a:r>
            <a:r>
              <a:rPr lang="en-US" sz="2800" b="1" dirty="0">
                <a:solidFill>
                  <a:schemeClr val="accent6">
                    <a:lumMod val="50000"/>
                  </a:schemeClr>
                </a:solidFill>
                <a:latin typeface="Imprint MT Shadow" panose="04020605060303030202" pitchFamily="82" charset="0"/>
              </a:rPr>
              <a:t>Freezing and Storage</a:t>
            </a:r>
          </a:p>
        </p:txBody>
      </p:sp>
      <p:sp>
        <p:nvSpPr>
          <p:cNvPr id="11" name="TextBox 10"/>
          <p:cNvSpPr txBox="1"/>
          <p:nvPr/>
        </p:nvSpPr>
        <p:spPr>
          <a:xfrm>
            <a:off x="326745" y="4191000"/>
            <a:ext cx="10979913" cy="369332"/>
          </a:xfrm>
          <a:prstGeom prst="rect">
            <a:avLst/>
          </a:prstGeom>
          <a:solidFill>
            <a:schemeClr val="accent6">
              <a:lumMod val="50000"/>
            </a:schemeClr>
          </a:solidFill>
          <a:ln>
            <a:noFill/>
          </a:ln>
        </p:spPr>
        <p:txBody>
          <a:bodyPr wrap="square" rtlCol="0">
            <a:spAutoFit/>
          </a:bodyPr>
          <a:lstStyle/>
          <a:p>
            <a:pPr algn="ctr"/>
            <a:r>
              <a:rPr lang="en-US" dirty="0">
                <a:solidFill>
                  <a:schemeClr val="bg1"/>
                </a:solidFill>
              </a:rPr>
              <a:t>Blast Freezer Technology (freezing at -40</a:t>
            </a:r>
            <a:r>
              <a:rPr lang="en-US" baseline="30000" dirty="0">
                <a:solidFill>
                  <a:schemeClr val="bg1"/>
                </a:solidFill>
              </a:rPr>
              <a:t>o</a:t>
            </a:r>
            <a:r>
              <a:rPr lang="en-US" dirty="0">
                <a:solidFill>
                  <a:schemeClr val="bg1"/>
                </a:solidFill>
              </a:rPr>
              <a:t>C and storage at -20</a:t>
            </a:r>
            <a:r>
              <a:rPr lang="en-US" baseline="30000" dirty="0">
                <a:solidFill>
                  <a:schemeClr val="bg1"/>
                </a:solidFill>
              </a:rPr>
              <a:t>o</a:t>
            </a:r>
            <a:r>
              <a:rPr lang="en-US" dirty="0">
                <a:solidFill>
                  <a:schemeClr val="bg1"/>
                </a:solidFill>
              </a:rPr>
              <a:t>C)</a:t>
            </a:r>
            <a:endParaRPr lang="en-US" dirty="0">
              <a:ln w="3175" cmpd="sng">
                <a:solidFill>
                  <a:schemeClr val="bg1"/>
                </a:solidFill>
              </a:ln>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6746" y="1430739"/>
            <a:ext cx="3483254" cy="2609676"/>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89891" y="1434064"/>
            <a:ext cx="3478817" cy="2606351"/>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48600" y="1430739"/>
            <a:ext cx="3458059" cy="2590800"/>
          </a:xfrm>
          <a:prstGeom prst="rect">
            <a:avLst/>
          </a:prstGeom>
        </p:spPr>
      </p:pic>
    </p:spTree>
    <p:extLst>
      <p:ext uri="{BB962C8B-B14F-4D97-AF65-F5344CB8AC3E}">
        <p14:creationId xmlns:p14="http://schemas.microsoft.com/office/powerpoint/2010/main" val="42336790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30141" y="259842"/>
            <a:ext cx="10647459" cy="457199"/>
          </a:xfrm>
        </p:spPr>
        <p:txBody>
          <a:bodyPr>
            <a:noAutofit/>
          </a:bodyPr>
          <a:lstStyle/>
          <a:p>
            <a:pPr>
              <a:buClr>
                <a:schemeClr val="accent2"/>
              </a:buClr>
            </a:pPr>
            <a:r>
              <a:rPr lang="ro-RO" sz="2800" b="1" dirty="0">
                <a:solidFill>
                  <a:schemeClr val="accent6">
                    <a:lumMod val="50000"/>
                  </a:schemeClr>
                </a:solidFill>
                <a:latin typeface="Imprint MT Shadow" panose="04020605060303030202" pitchFamily="82" charset="0"/>
              </a:rPr>
              <a:t>The </a:t>
            </a:r>
            <a:r>
              <a:rPr lang="en-US" sz="2800" b="1" dirty="0">
                <a:solidFill>
                  <a:schemeClr val="accent6">
                    <a:lumMod val="50000"/>
                  </a:schemeClr>
                </a:solidFill>
                <a:latin typeface="Imprint MT Shadow" panose="04020605060303030202" pitchFamily="82" charset="0"/>
              </a:rPr>
              <a:t>Processed Bi </a:t>
            </a:r>
            <a:r>
              <a:rPr lang="en-US" sz="2800" b="1" dirty="0" err="1">
                <a:solidFill>
                  <a:schemeClr val="accent6">
                    <a:lumMod val="50000"/>
                  </a:schemeClr>
                </a:solidFill>
                <a:latin typeface="Imprint MT Shadow" panose="04020605060303030202" pitchFamily="82" charset="0"/>
              </a:rPr>
              <a:t>Catina</a:t>
            </a:r>
            <a:r>
              <a:rPr lang="en-US" sz="2800" b="1" dirty="0">
                <a:solidFill>
                  <a:schemeClr val="accent6">
                    <a:lumMod val="50000"/>
                  </a:schemeClr>
                </a:solidFill>
                <a:latin typeface="Imprint MT Shadow" panose="04020605060303030202" pitchFamily="82" charset="0"/>
              </a:rPr>
              <a:t> Products Portfolio</a:t>
            </a:r>
            <a:endParaRPr lang="ro-RO" sz="2800" b="1" dirty="0">
              <a:solidFill>
                <a:schemeClr val="accent6">
                  <a:lumMod val="50000"/>
                </a:schemeClr>
              </a:solidFill>
              <a:latin typeface="Imprint MT Shadow" panose="04020605060303030202" pitchFamily="82"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143000"/>
            <a:ext cx="11734800" cy="4134737"/>
          </a:xfrm>
          <a:prstGeom prst="rect">
            <a:avLst/>
          </a:prstGeom>
        </p:spPr>
      </p:pic>
    </p:spTree>
    <p:extLst>
      <p:ext uri="{BB962C8B-B14F-4D97-AF65-F5344CB8AC3E}">
        <p14:creationId xmlns:p14="http://schemas.microsoft.com/office/powerpoint/2010/main" val="3212112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30141" y="533401"/>
            <a:ext cx="10571259" cy="457199"/>
          </a:xfrm>
        </p:spPr>
        <p:txBody>
          <a:bodyPr>
            <a:noAutofit/>
          </a:bodyPr>
          <a:lstStyle/>
          <a:p>
            <a:pPr>
              <a:buClr>
                <a:schemeClr val="accent2"/>
              </a:buClr>
            </a:pPr>
            <a:r>
              <a:rPr lang="ro-RO" sz="2800" b="1" dirty="0" err="1">
                <a:solidFill>
                  <a:schemeClr val="accent6">
                    <a:lumMod val="50000"/>
                  </a:schemeClr>
                </a:solidFill>
                <a:latin typeface="Imprint MT Shadow" panose="04020605060303030202" pitchFamily="82" charset="0"/>
              </a:rPr>
              <a:t>Send</a:t>
            </a:r>
            <a:r>
              <a:rPr lang="ro-RO" sz="2800" b="1" dirty="0">
                <a:solidFill>
                  <a:schemeClr val="accent6">
                    <a:lumMod val="50000"/>
                  </a:schemeClr>
                </a:solidFill>
                <a:latin typeface="Imprint MT Shadow" panose="04020605060303030202" pitchFamily="82" charset="0"/>
              </a:rPr>
              <a:t> </a:t>
            </a:r>
            <a:r>
              <a:rPr lang="ro-RO" sz="2800" b="1" dirty="0" err="1">
                <a:solidFill>
                  <a:schemeClr val="accent6">
                    <a:lumMod val="50000"/>
                  </a:schemeClr>
                </a:solidFill>
                <a:latin typeface="Imprint MT Shadow" panose="04020605060303030202" pitchFamily="82" charset="0"/>
              </a:rPr>
              <a:t>us</a:t>
            </a:r>
            <a:r>
              <a:rPr lang="ro-RO" sz="2800" b="1" dirty="0">
                <a:solidFill>
                  <a:schemeClr val="accent6">
                    <a:lumMod val="50000"/>
                  </a:schemeClr>
                </a:solidFill>
                <a:latin typeface="Imprint MT Shadow" panose="04020605060303030202" pitchFamily="82" charset="0"/>
              </a:rPr>
              <a:t> an e</a:t>
            </a:r>
            <a:r>
              <a:rPr lang="en-US" sz="2800" b="1" dirty="0">
                <a:solidFill>
                  <a:schemeClr val="accent6">
                    <a:lumMod val="50000"/>
                  </a:schemeClr>
                </a:solidFill>
                <a:latin typeface="Imprint MT Shadow" panose="04020605060303030202" pitchFamily="82" charset="0"/>
              </a:rPr>
              <a:t>-</a:t>
            </a:r>
            <a:r>
              <a:rPr lang="ro-RO" sz="2800" b="1" dirty="0">
                <a:solidFill>
                  <a:schemeClr val="accent6">
                    <a:lumMod val="50000"/>
                  </a:schemeClr>
                </a:solidFill>
                <a:latin typeface="Imprint MT Shadow" panose="04020605060303030202" pitchFamily="82" charset="0"/>
              </a:rPr>
              <a:t>mail</a:t>
            </a:r>
            <a:r>
              <a:rPr lang="en-US" sz="2800" b="1" dirty="0">
                <a:solidFill>
                  <a:schemeClr val="accent6">
                    <a:lumMod val="50000"/>
                  </a:schemeClr>
                </a:solidFill>
                <a:latin typeface="Imprint MT Shadow" panose="04020605060303030202" pitchFamily="82" charset="0"/>
              </a:rPr>
              <a:t>,</a:t>
            </a:r>
            <a:r>
              <a:rPr lang="ro-RO" sz="2800" b="1" dirty="0">
                <a:solidFill>
                  <a:schemeClr val="accent6">
                    <a:lumMod val="50000"/>
                  </a:schemeClr>
                </a:solidFill>
                <a:latin typeface="Imprint MT Shadow" panose="04020605060303030202" pitchFamily="82" charset="0"/>
              </a:rPr>
              <a:t> </a:t>
            </a:r>
            <a:r>
              <a:rPr lang="en-US" sz="2800" b="1" dirty="0">
                <a:solidFill>
                  <a:schemeClr val="accent6">
                    <a:lumMod val="50000"/>
                  </a:schemeClr>
                </a:solidFill>
                <a:latin typeface="Imprint MT Shadow" panose="04020605060303030202" pitchFamily="82" charset="0"/>
              </a:rPr>
              <a:t>to plan</a:t>
            </a:r>
            <a:r>
              <a:rPr lang="ro-RO" sz="2800" b="1" dirty="0">
                <a:solidFill>
                  <a:schemeClr val="accent6">
                    <a:lumMod val="50000"/>
                  </a:schemeClr>
                </a:solidFill>
                <a:latin typeface="Imprint MT Shadow" panose="04020605060303030202" pitchFamily="82" charset="0"/>
              </a:rPr>
              <a:t> a</a:t>
            </a:r>
            <a:r>
              <a:rPr lang="en-US" sz="2800" b="1" dirty="0">
                <a:solidFill>
                  <a:schemeClr val="accent6">
                    <a:lumMod val="50000"/>
                  </a:schemeClr>
                </a:solidFill>
                <a:latin typeface="Imprint MT Shadow" panose="04020605060303030202" pitchFamily="82" charset="0"/>
              </a:rPr>
              <a:t> visit!</a:t>
            </a:r>
            <a:r>
              <a:rPr lang="ro-RO" sz="2800" b="1" dirty="0">
                <a:solidFill>
                  <a:schemeClr val="accent6">
                    <a:lumMod val="50000"/>
                  </a:schemeClr>
                </a:solidFill>
                <a:latin typeface="Imprint MT Shadow" panose="04020605060303030202" pitchFamily="82" charset="0"/>
              </a:rPr>
              <a:t> </a:t>
            </a:r>
            <a:r>
              <a:rPr lang="en-US" sz="2800" b="1" dirty="0">
                <a:solidFill>
                  <a:schemeClr val="accent6">
                    <a:lumMod val="50000"/>
                  </a:schemeClr>
                </a:solidFill>
                <a:latin typeface="Imprint MT Shadow" panose="04020605060303030202" pitchFamily="82" charset="0"/>
                <a:sym typeface="Wingdings" panose="05000000000000000000" pitchFamily="2" charset="2"/>
              </a:rPr>
              <a:t></a:t>
            </a:r>
            <a:endParaRPr lang="ro-RO" sz="2800" b="1" dirty="0">
              <a:solidFill>
                <a:schemeClr val="accent6">
                  <a:lumMod val="50000"/>
                </a:schemeClr>
              </a:solidFill>
              <a:latin typeface="Imprint MT Shadow" panose="04020605060303030202" pitchFamily="82" charset="0"/>
            </a:endParaRPr>
          </a:p>
        </p:txBody>
      </p:sp>
      <p:sp>
        <p:nvSpPr>
          <p:cNvPr id="7" name="Rectangle 6"/>
          <p:cNvSpPr/>
          <p:nvPr/>
        </p:nvSpPr>
        <p:spPr>
          <a:xfrm>
            <a:off x="3458926" y="1570016"/>
            <a:ext cx="5008659" cy="984885"/>
          </a:xfrm>
          <a:prstGeom prst="rect">
            <a:avLst/>
          </a:prstGeom>
        </p:spPr>
        <p:txBody>
          <a:bodyPr wrap="square">
            <a:spAutoFit/>
          </a:bodyPr>
          <a:lstStyle/>
          <a:p>
            <a:pPr algn="ctr"/>
            <a:r>
              <a:rPr lang="ro-RO" sz="1600" b="1" dirty="0">
                <a:solidFill>
                  <a:schemeClr val="accent6">
                    <a:lumMod val="50000"/>
                  </a:schemeClr>
                </a:solidFill>
              </a:rPr>
              <a:t>BIO C</a:t>
            </a:r>
            <a:r>
              <a:rPr lang="en-US" sz="1600" b="1" dirty="0">
                <a:solidFill>
                  <a:schemeClr val="accent6">
                    <a:lumMod val="50000"/>
                  </a:schemeClr>
                </a:solidFill>
              </a:rPr>
              <a:t>A</a:t>
            </a:r>
            <a:r>
              <a:rPr lang="ro-RO" sz="1600" b="1" dirty="0">
                <a:solidFill>
                  <a:schemeClr val="accent6">
                    <a:lumMod val="50000"/>
                  </a:schemeClr>
                </a:solidFill>
              </a:rPr>
              <a:t>TINA COOPERATIVA AGRICOL</a:t>
            </a:r>
            <a:r>
              <a:rPr lang="en-US" sz="1600" b="1" dirty="0">
                <a:solidFill>
                  <a:schemeClr val="accent6">
                    <a:lumMod val="50000"/>
                  </a:schemeClr>
                </a:solidFill>
              </a:rPr>
              <a:t>A</a:t>
            </a:r>
            <a:endParaRPr lang="ro-RO" sz="1600" b="1" dirty="0">
              <a:solidFill>
                <a:schemeClr val="accent6">
                  <a:lumMod val="50000"/>
                </a:schemeClr>
              </a:solidFill>
            </a:endParaRPr>
          </a:p>
          <a:p>
            <a:pPr algn="ctr"/>
            <a:r>
              <a:rPr lang="en-US" sz="1400" dirty="0">
                <a:solidFill>
                  <a:schemeClr val="accent6">
                    <a:lumMod val="50000"/>
                  </a:schemeClr>
                </a:solidFill>
              </a:rPr>
              <a:t>VAT No</a:t>
            </a:r>
            <a:r>
              <a:rPr lang="ro-RO" sz="1400" dirty="0">
                <a:solidFill>
                  <a:schemeClr val="accent6">
                    <a:lumMod val="50000"/>
                  </a:schemeClr>
                </a:solidFill>
              </a:rPr>
              <a:t>: 36569857, Reg. </a:t>
            </a:r>
            <a:r>
              <a:rPr lang="en-US" sz="1400" dirty="0">
                <a:solidFill>
                  <a:schemeClr val="accent6">
                    <a:lumMod val="50000"/>
                  </a:schemeClr>
                </a:solidFill>
              </a:rPr>
              <a:t>No</a:t>
            </a:r>
            <a:r>
              <a:rPr lang="ro-RO" sz="1400" dirty="0">
                <a:solidFill>
                  <a:schemeClr val="accent6">
                    <a:lumMod val="50000"/>
                  </a:schemeClr>
                </a:solidFill>
              </a:rPr>
              <a:t>: C15/7/27.09.2016</a:t>
            </a:r>
          </a:p>
          <a:p>
            <a:pPr algn="ctr"/>
            <a:r>
              <a:rPr lang="ro-RO" sz="1400" dirty="0" err="1">
                <a:solidFill>
                  <a:srgbClr val="FF6600"/>
                </a:solidFill>
              </a:rPr>
              <a:t>office@biocatina</a:t>
            </a:r>
            <a:r>
              <a:rPr lang="ro-RO" sz="1400" dirty="0">
                <a:solidFill>
                  <a:srgbClr val="FF6600"/>
                </a:solidFill>
              </a:rPr>
              <a:t>.</a:t>
            </a:r>
            <a:r>
              <a:rPr lang="en-US" sz="1400" dirty="0">
                <a:solidFill>
                  <a:srgbClr val="FF6600"/>
                </a:solidFill>
              </a:rPr>
              <a:t>com</a:t>
            </a:r>
            <a:endParaRPr lang="ro-RO" sz="1400" dirty="0">
              <a:solidFill>
                <a:srgbClr val="FF6600"/>
              </a:solidFill>
            </a:endParaRPr>
          </a:p>
          <a:p>
            <a:pPr algn="ctr"/>
            <a:r>
              <a:rPr lang="ro-RO" sz="1400" dirty="0">
                <a:solidFill>
                  <a:srgbClr val="FF6600"/>
                </a:solidFill>
              </a:rPr>
              <a:t>www.biocatina.</a:t>
            </a:r>
            <a:r>
              <a:rPr lang="en-US" sz="1400" dirty="0">
                <a:solidFill>
                  <a:srgbClr val="FF6600"/>
                </a:solidFill>
              </a:rPr>
              <a:t>com</a:t>
            </a:r>
            <a:endParaRPr lang="ro-RO" sz="1400" dirty="0">
              <a:solidFill>
                <a:srgbClr val="FF6600"/>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9200" y="1574996"/>
            <a:ext cx="1419799" cy="951412"/>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87512" y="1570016"/>
            <a:ext cx="1427118" cy="951412"/>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90531" y="3489935"/>
            <a:ext cx="2595869" cy="1308996"/>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77000" y="3489935"/>
            <a:ext cx="2867025" cy="961817"/>
          </a:xfrm>
          <a:prstGeom prst="rect">
            <a:avLst/>
          </a:prstGeom>
        </p:spPr>
      </p:pic>
    </p:spTree>
    <p:extLst>
      <p:ext uri="{BB962C8B-B14F-4D97-AF65-F5344CB8AC3E}">
        <p14:creationId xmlns:p14="http://schemas.microsoft.com/office/powerpoint/2010/main" val="35567399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9200" y="1574996"/>
            <a:ext cx="1419799" cy="951412"/>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87512" y="1570016"/>
            <a:ext cx="1427118" cy="951412"/>
          </a:xfrm>
          <a:prstGeom prst="rect">
            <a:avLst/>
          </a:prstGeom>
        </p:spPr>
      </p:pic>
      <p:sp>
        <p:nvSpPr>
          <p:cNvPr id="5" name="Title 4">
            <a:extLst>
              <a:ext uri="{FF2B5EF4-FFF2-40B4-BE49-F238E27FC236}">
                <a16:creationId xmlns:a16="http://schemas.microsoft.com/office/drawing/2014/main" id="{C46D3737-72FC-465C-8FF1-9EB1BFB693A6}"/>
              </a:ext>
            </a:extLst>
          </p:cNvPr>
          <p:cNvSpPr>
            <a:spLocks noGrp="1"/>
          </p:cNvSpPr>
          <p:nvPr>
            <p:ph type="ctrTitle"/>
          </p:nvPr>
        </p:nvSpPr>
        <p:spPr>
          <a:xfrm>
            <a:off x="1371600" y="3239588"/>
            <a:ext cx="9144000" cy="863600"/>
          </a:xfrm>
        </p:spPr>
        <p:txBody>
          <a:bodyPr/>
          <a:lstStyle/>
          <a:p>
            <a:r>
              <a:rPr lang="en-US" sz="4800" b="1" dirty="0">
                <a:solidFill>
                  <a:schemeClr val="accent6">
                    <a:lumMod val="50000"/>
                  </a:schemeClr>
                </a:solidFill>
                <a:latin typeface="Imprint MT Shadow" panose="04020605060303030202" pitchFamily="82" charset="0"/>
              </a:rPr>
              <a:t>Thank you!</a:t>
            </a:r>
            <a:endParaRPr lang="en-US" dirty="0"/>
          </a:p>
        </p:txBody>
      </p:sp>
    </p:spTree>
    <p:extLst>
      <p:ext uri="{BB962C8B-B14F-4D97-AF65-F5344CB8AC3E}">
        <p14:creationId xmlns:p14="http://schemas.microsoft.com/office/powerpoint/2010/main" val="3390155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30141" y="259842"/>
            <a:ext cx="10723659" cy="457199"/>
          </a:xfrm>
        </p:spPr>
        <p:txBody>
          <a:bodyPr>
            <a:noAutofit/>
          </a:bodyPr>
          <a:lstStyle/>
          <a:p>
            <a:pPr algn="l">
              <a:buClr>
                <a:schemeClr val="accent2"/>
              </a:buClr>
            </a:pPr>
            <a:r>
              <a:rPr lang="en-US" sz="2800" b="1" dirty="0">
                <a:solidFill>
                  <a:schemeClr val="accent6">
                    <a:lumMod val="50000"/>
                  </a:schemeClr>
                </a:solidFill>
                <a:latin typeface="Imprint MT Shadow" panose="04020605060303030202" pitchFamily="82" charset="0"/>
              </a:rPr>
              <a:t>The Plant (Sea buckthorn berry - </a:t>
            </a:r>
            <a:r>
              <a:rPr lang="en-US" sz="2800" b="1" i="1" dirty="0" err="1">
                <a:solidFill>
                  <a:schemeClr val="accent6">
                    <a:lumMod val="50000"/>
                  </a:schemeClr>
                </a:solidFill>
                <a:latin typeface="Imprint MT Shadow" panose="04020605060303030202" pitchFamily="82" charset="0"/>
              </a:rPr>
              <a:t>Hippopha</a:t>
            </a:r>
            <a:r>
              <a:rPr lang="ro-RO" sz="2800" b="1" i="1" dirty="0">
                <a:solidFill>
                  <a:schemeClr val="accent6">
                    <a:lumMod val="50000"/>
                  </a:schemeClr>
                </a:solidFill>
                <a:latin typeface="Imprint MT Shadow" panose="04020605060303030202" pitchFamily="82" charset="0"/>
              </a:rPr>
              <a:t>e</a:t>
            </a:r>
            <a:r>
              <a:rPr lang="en-US" sz="2800" b="1" i="1" dirty="0">
                <a:solidFill>
                  <a:schemeClr val="accent6">
                    <a:lumMod val="50000"/>
                  </a:schemeClr>
                </a:solidFill>
                <a:latin typeface="Imprint MT Shadow" panose="04020605060303030202" pitchFamily="82" charset="0"/>
              </a:rPr>
              <a:t> </a:t>
            </a:r>
            <a:r>
              <a:rPr lang="ro-RO" sz="2800" b="1" i="1" dirty="0">
                <a:solidFill>
                  <a:schemeClr val="accent6">
                    <a:lumMod val="50000"/>
                  </a:schemeClr>
                </a:solidFill>
                <a:latin typeface="Imprint MT Shadow" panose="04020605060303030202" pitchFamily="82" charset="0"/>
              </a:rPr>
              <a:t>r</a:t>
            </a:r>
            <a:r>
              <a:rPr lang="en-US" sz="2800" b="1" i="1" dirty="0" err="1">
                <a:solidFill>
                  <a:schemeClr val="accent6">
                    <a:lumMod val="50000"/>
                  </a:schemeClr>
                </a:solidFill>
                <a:latin typeface="Imprint MT Shadow" panose="04020605060303030202" pitchFamily="82" charset="0"/>
              </a:rPr>
              <a:t>hamnoides</a:t>
            </a:r>
            <a:r>
              <a:rPr lang="ro-RO" sz="2800" b="1" i="1" dirty="0">
                <a:solidFill>
                  <a:schemeClr val="accent6">
                    <a:lumMod val="50000"/>
                  </a:schemeClr>
                </a:solidFill>
                <a:latin typeface="Imprint MT Shadow" panose="04020605060303030202" pitchFamily="82" charset="0"/>
              </a:rPr>
              <a:t> L</a:t>
            </a:r>
            <a:r>
              <a:rPr lang="en-US" sz="2800" b="1" dirty="0">
                <a:solidFill>
                  <a:schemeClr val="accent6">
                    <a:lumMod val="50000"/>
                  </a:schemeClr>
                </a:solidFill>
                <a:latin typeface="Imprint MT Shadow" panose="04020605060303030202" pitchFamily="82" charset="0"/>
              </a:rPr>
              <a:t>)</a:t>
            </a:r>
            <a:endParaRPr lang="ro-RO" sz="2800" b="1" dirty="0">
              <a:solidFill>
                <a:schemeClr val="accent6">
                  <a:lumMod val="50000"/>
                </a:schemeClr>
              </a:solidFill>
              <a:latin typeface="Imprint MT Shadow" panose="04020605060303030202" pitchFamily="82" charset="0"/>
            </a:endParaRPr>
          </a:p>
        </p:txBody>
      </p:sp>
      <p:sp>
        <p:nvSpPr>
          <p:cNvPr id="3" name="Subtitle 2"/>
          <p:cNvSpPr>
            <a:spLocks noGrp="1"/>
          </p:cNvSpPr>
          <p:nvPr>
            <p:ph type="subTitle" idx="1"/>
          </p:nvPr>
        </p:nvSpPr>
        <p:spPr>
          <a:xfrm>
            <a:off x="609599" y="838200"/>
            <a:ext cx="10972801" cy="5257800"/>
          </a:xfrm>
        </p:spPr>
        <p:txBody>
          <a:bodyPr numCol="2">
            <a:noAutofit/>
          </a:bodyPr>
          <a:lstStyle/>
          <a:p>
            <a:pPr marL="171450" indent="-171450" algn="just">
              <a:buBlip>
                <a:blip r:embed="rId3"/>
              </a:buBlip>
            </a:pPr>
            <a:r>
              <a:rPr lang="en-US" sz="1350" b="1" dirty="0">
                <a:solidFill>
                  <a:schemeClr val="accent6">
                    <a:lumMod val="50000"/>
                  </a:schemeClr>
                </a:solidFill>
              </a:rPr>
              <a:t>The </a:t>
            </a:r>
            <a:r>
              <a:rPr lang="ro-RO" sz="1350" b="1" dirty="0">
                <a:solidFill>
                  <a:schemeClr val="accent6">
                    <a:lumMod val="50000"/>
                  </a:schemeClr>
                </a:solidFill>
              </a:rPr>
              <a:t>s</a:t>
            </a:r>
            <a:r>
              <a:rPr lang="en-US" sz="1350" b="1" dirty="0" err="1">
                <a:solidFill>
                  <a:schemeClr val="accent6">
                    <a:lumMod val="50000"/>
                  </a:schemeClr>
                </a:solidFill>
              </a:rPr>
              <a:t>ea</a:t>
            </a:r>
            <a:r>
              <a:rPr lang="en-US" sz="1350" b="1" dirty="0">
                <a:solidFill>
                  <a:schemeClr val="accent6">
                    <a:lumMod val="50000"/>
                  </a:schemeClr>
                </a:solidFill>
              </a:rPr>
              <a:t> buckthorn</a:t>
            </a:r>
            <a:r>
              <a:rPr lang="ro-RO" sz="1350" b="1" dirty="0">
                <a:solidFill>
                  <a:schemeClr val="accent6">
                    <a:lumMod val="50000"/>
                  </a:schemeClr>
                </a:solidFill>
              </a:rPr>
              <a:t> </a:t>
            </a:r>
            <a:r>
              <a:rPr lang="en-US" sz="1350" b="1" dirty="0">
                <a:solidFill>
                  <a:schemeClr val="accent6">
                    <a:lumMod val="50000"/>
                  </a:schemeClr>
                </a:solidFill>
              </a:rPr>
              <a:t>berry is a super fruit </a:t>
            </a:r>
            <a:r>
              <a:rPr lang="en-US" sz="1350" dirty="0"/>
              <a:t>full of all the Omegas: 3-6-9 and the rare Omega-7, as well as a host of antioxidants and other healing nutrients. It has been used to heal psoriasis and make skin glow, boost immunity, slow aging, and lower cholesterol, but it also has numerous other qualities that make it a superior source of vitamins and minerals we all need.</a:t>
            </a:r>
          </a:p>
          <a:p>
            <a:pPr marL="171450" indent="-171450" algn="just">
              <a:buBlip>
                <a:blip r:embed="rId3"/>
              </a:buBlip>
            </a:pPr>
            <a:r>
              <a:rPr lang="en-US" sz="1350" dirty="0"/>
              <a:t>In </a:t>
            </a:r>
            <a:r>
              <a:rPr lang="en-US" sz="1350" b="1" dirty="0">
                <a:solidFill>
                  <a:schemeClr val="accent6">
                    <a:lumMod val="50000"/>
                  </a:schemeClr>
                </a:solidFill>
              </a:rPr>
              <a:t>the</a:t>
            </a:r>
            <a:r>
              <a:rPr lang="ro-RO" sz="1350" b="1" dirty="0">
                <a:solidFill>
                  <a:schemeClr val="accent6">
                    <a:lumMod val="50000"/>
                  </a:schemeClr>
                </a:solidFill>
              </a:rPr>
              <a:t> </a:t>
            </a:r>
            <a:r>
              <a:rPr lang="ro-RO" sz="1350" b="1" dirty="0" err="1">
                <a:solidFill>
                  <a:schemeClr val="accent6">
                    <a:lumMod val="50000"/>
                  </a:schemeClr>
                </a:solidFill>
              </a:rPr>
              <a:t>ripe</a:t>
            </a:r>
            <a:r>
              <a:rPr lang="en-US" sz="1350" b="1" dirty="0">
                <a:solidFill>
                  <a:schemeClr val="accent6">
                    <a:lumMod val="50000"/>
                  </a:schemeClr>
                </a:solidFill>
              </a:rPr>
              <a:t> sea buckthorn fruits </a:t>
            </a:r>
            <a:r>
              <a:rPr lang="en-US" sz="1350" dirty="0"/>
              <a:t>the vitamin C content is 400-800 mg   per 100 g fresh fruit. Other vitamins, such as: A, B1 , B2 , B6, B9 , E, K , P, F; also the cellulose, beta-carotene (a rate much higher than in carrot pulp) zinc, </a:t>
            </a:r>
            <a:r>
              <a:rPr lang="en-US" sz="1350" dirty="0" err="1"/>
              <a:t>fier</a:t>
            </a:r>
            <a:r>
              <a:rPr lang="en-US" sz="1350" dirty="0"/>
              <a:t>, manganese, trace elements of phosphorus, calcium, potassium, sodium, complex oils, as well as the carotenoids, xanthophylls, phenolics, flavonoids, make this fruit </a:t>
            </a:r>
            <a:r>
              <a:rPr lang="en-US" sz="1350" b="1" dirty="0">
                <a:solidFill>
                  <a:srgbClr val="E65D00"/>
                </a:solidFill>
              </a:rPr>
              <a:t>an absolute powerhouse of nutrients!</a:t>
            </a:r>
          </a:p>
          <a:p>
            <a:pPr marL="171450" indent="-171450" algn="just">
              <a:buBlip>
                <a:blip r:embed="rId3"/>
              </a:buBlip>
            </a:pPr>
            <a:r>
              <a:rPr lang="en-US" sz="1350" b="1" dirty="0">
                <a:solidFill>
                  <a:schemeClr val="accent6">
                    <a:lumMod val="50000"/>
                  </a:schemeClr>
                </a:solidFill>
              </a:rPr>
              <a:t>The leaves, berries and roots </a:t>
            </a:r>
            <a:r>
              <a:rPr lang="en-US" sz="1350" dirty="0"/>
              <a:t>can all be used in different forms. </a:t>
            </a:r>
          </a:p>
          <a:p>
            <a:pPr marL="171450" indent="-171450" algn="just">
              <a:buBlip>
                <a:blip r:embed="rId3"/>
              </a:buBlip>
            </a:pPr>
            <a:r>
              <a:rPr lang="en-US" sz="1350" dirty="0"/>
              <a:t>It is </a:t>
            </a:r>
            <a:r>
              <a:rPr lang="en-US" sz="1350" b="1" dirty="0">
                <a:solidFill>
                  <a:schemeClr val="accent6">
                    <a:lumMod val="50000"/>
                  </a:schemeClr>
                </a:solidFill>
              </a:rPr>
              <a:t>a complete food </a:t>
            </a:r>
            <a:r>
              <a:rPr lang="en-US" sz="1350" dirty="0"/>
              <a:t>that can support the human body in many ways:</a:t>
            </a:r>
          </a:p>
          <a:p>
            <a:pPr marL="628650" lvl="1" indent="-285750" algn="just">
              <a:buClr>
                <a:schemeClr val="accent6">
                  <a:lumMod val="50000"/>
                </a:schemeClr>
              </a:buClr>
              <a:buFont typeface="Wingdings" panose="05000000000000000000" pitchFamily="2" charset="2"/>
              <a:buChar char="ü"/>
            </a:pPr>
            <a:r>
              <a:rPr lang="en-US" sz="1300" dirty="0"/>
              <a:t>Slows the aging process</a:t>
            </a:r>
          </a:p>
          <a:p>
            <a:pPr marL="628650" lvl="1" indent="-285750" algn="just">
              <a:buClr>
                <a:schemeClr val="accent6">
                  <a:lumMod val="50000"/>
                </a:schemeClr>
              </a:buClr>
              <a:buFont typeface="Wingdings" panose="05000000000000000000" pitchFamily="2" charset="2"/>
              <a:buChar char="ü"/>
            </a:pPr>
            <a:r>
              <a:rPr lang="en-US" sz="1300" dirty="0"/>
              <a:t>Reduces illness associated with cancer </a:t>
            </a:r>
          </a:p>
          <a:p>
            <a:pPr marL="628650" lvl="1" indent="-285750" algn="just">
              <a:buClr>
                <a:schemeClr val="accent6">
                  <a:lumMod val="50000"/>
                </a:schemeClr>
              </a:buClr>
              <a:buFont typeface="Wingdings" panose="05000000000000000000" pitchFamily="2" charset="2"/>
              <a:buChar char="ü"/>
            </a:pPr>
            <a:r>
              <a:rPr lang="en-US" sz="1300" dirty="0"/>
              <a:t>Lowers cholesterol</a:t>
            </a:r>
          </a:p>
          <a:p>
            <a:pPr marL="628650" lvl="1" indent="-285750" algn="just">
              <a:buClr>
                <a:schemeClr val="accent6">
                  <a:lumMod val="50000"/>
                </a:schemeClr>
              </a:buClr>
              <a:buFont typeface="Wingdings" panose="05000000000000000000" pitchFamily="2" charset="2"/>
              <a:buChar char="ü"/>
            </a:pPr>
            <a:r>
              <a:rPr lang="en-US" sz="1300" dirty="0"/>
              <a:t>Contributes to proper brain and nervous system functioning</a:t>
            </a:r>
          </a:p>
          <a:p>
            <a:pPr marL="628650" lvl="1" indent="-285750" algn="just">
              <a:buClr>
                <a:schemeClr val="accent6">
                  <a:lumMod val="50000"/>
                </a:schemeClr>
              </a:buClr>
              <a:buFont typeface="Wingdings" panose="05000000000000000000" pitchFamily="2" charset="2"/>
              <a:buChar char="ü"/>
            </a:pPr>
            <a:r>
              <a:rPr lang="en-US" sz="1300" dirty="0"/>
              <a:t>Increases the libido and potency </a:t>
            </a:r>
          </a:p>
          <a:p>
            <a:pPr marL="628650" lvl="1" indent="-285750" algn="just">
              <a:buClr>
                <a:schemeClr val="accent6">
                  <a:lumMod val="50000"/>
                </a:schemeClr>
              </a:buClr>
              <a:buFont typeface="Wingdings" panose="05000000000000000000" pitchFamily="2" charset="2"/>
              <a:buChar char="ü"/>
            </a:pPr>
            <a:r>
              <a:rPr lang="en-US" sz="1300" dirty="0"/>
              <a:t>Treats gastrointestinal disorders including ulcers</a:t>
            </a:r>
          </a:p>
          <a:p>
            <a:pPr marL="628650" lvl="1" indent="-285750" algn="just">
              <a:buClr>
                <a:schemeClr val="accent6">
                  <a:lumMod val="50000"/>
                </a:schemeClr>
              </a:buClr>
              <a:buFont typeface="Wingdings" panose="05000000000000000000" pitchFamily="2" charset="2"/>
              <a:buChar char="ü"/>
            </a:pPr>
            <a:r>
              <a:rPr lang="en-US" sz="1300" dirty="0"/>
              <a:t>Promotes colon health</a:t>
            </a:r>
          </a:p>
          <a:p>
            <a:pPr marL="628650" lvl="1" indent="-285750" algn="just">
              <a:buClr>
                <a:schemeClr val="accent6">
                  <a:lumMod val="50000"/>
                </a:schemeClr>
              </a:buClr>
              <a:buFont typeface="Wingdings" panose="05000000000000000000" pitchFamily="2" charset="2"/>
              <a:buChar char="ü"/>
            </a:pPr>
            <a:r>
              <a:rPr lang="en-US" sz="1300" dirty="0"/>
              <a:t>Eliminates skin rashes</a:t>
            </a:r>
          </a:p>
          <a:p>
            <a:pPr marL="628650" lvl="1" indent="-285750" algn="just">
              <a:buClr>
                <a:schemeClr val="accent6">
                  <a:lumMod val="50000"/>
                </a:schemeClr>
              </a:buClr>
              <a:buFont typeface="Wingdings" panose="05000000000000000000" pitchFamily="2" charset="2"/>
              <a:buChar char="ü"/>
            </a:pPr>
            <a:r>
              <a:rPr lang="en-US" sz="1300" dirty="0"/>
              <a:t>Cures infections</a:t>
            </a:r>
          </a:p>
          <a:p>
            <a:pPr marL="1314450" lvl="3" indent="-285750" algn="just">
              <a:buClr>
                <a:schemeClr val="accent6">
                  <a:lumMod val="50000"/>
                </a:schemeClr>
              </a:buClr>
              <a:buFont typeface="Wingdings" panose="05000000000000000000" pitchFamily="2" charset="2"/>
              <a:buChar char="ü"/>
            </a:pPr>
            <a:r>
              <a:rPr lang="en-US" sz="1350" dirty="0"/>
              <a:t>Boosts lymphatic circulation and immunity</a:t>
            </a:r>
          </a:p>
          <a:p>
            <a:pPr marL="1314450" lvl="3" indent="-285750" algn="just">
              <a:buClr>
                <a:schemeClr val="accent6">
                  <a:lumMod val="50000"/>
                </a:schemeClr>
              </a:buClr>
              <a:buFont typeface="Wingdings" panose="05000000000000000000" pitchFamily="2" charset="2"/>
              <a:buChar char="ü"/>
            </a:pPr>
            <a:r>
              <a:rPr lang="en-US" sz="1350" dirty="0"/>
              <a:t>Reduces inflammatory response in the body</a:t>
            </a:r>
          </a:p>
          <a:p>
            <a:pPr marL="1314450" lvl="3" indent="-285750" algn="just">
              <a:buClr>
                <a:schemeClr val="accent6">
                  <a:lumMod val="50000"/>
                </a:schemeClr>
              </a:buClr>
              <a:buFont typeface="Wingdings" panose="05000000000000000000" pitchFamily="2" charset="2"/>
              <a:buChar char="ü"/>
            </a:pPr>
            <a:r>
              <a:rPr lang="en-US" sz="1350" dirty="0"/>
              <a:t>Improves mental clarity</a:t>
            </a:r>
          </a:p>
          <a:p>
            <a:pPr marL="1314450" lvl="3" indent="-285750" algn="just">
              <a:buClr>
                <a:schemeClr val="accent6">
                  <a:lumMod val="50000"/>
                </a:schemeClr>
              </a:buClr>
              <a:buFont typeface="Wingdings" panose="05000000000000000000" pitchFamily="2" charset="2"/>
              <a:buChar char="ü"/>
            </a:pPr>
            <a:r>
              <a:rPr lang="en-US" sz="1350" dirty="0"/>
              <a:t>Treats asthmatic symptoms</a:t>
            </a:r>
            <a:endParaRPr lang="ro-RO" sz="1350" dirty="0"/>
          </a:p>
          <a:p>
            <a:pPr marL="1314450" lvl="3" indent="-285750" algn="just">
              <a:buClr>
                <a:schemeClr val="accent6">
                  <a:lumMod val="50000"/>
                </a:schemeClr>
              </a:buClr>
              <a:buFont typeface="Wingdings" panose="05000000000000000000" pitchFamily="2" charset="2"/>
              <a:buChar char="ü"/>
            </a:pPr>
            <a:r>
              <a:rPr lang="ro-RO" sz="1350" dirty="0"/>
              <a:t>Reduce</a:t>
            </a:r>
            <a:r>
              <a:rPr lang="en-US" sz="1350" dirty="0"/>
              <a:t>s</a:t>
            </a:r>
            <a:r>
              <a:rPr lang="ro-RO" sz="1350" dirty="0"/>
              <a:t> </a:t>
            </a:r>
            <a:r>
              <a:rPr lang="en-US" sz="1350" dirty="0"/>
              <a:t>appetite</a:t>
            </a:r>
            <a:r>
              <a:rPr lang="ro-RO" sz="1350" dirty="0"/>
              <a:t> </a:t>
            </a:r>
            <a:r>
              <a:rPr lang="ro-RO" sz="1350" b="1" dirty="0">
                <a:solidFill>
                  <a:schemeClr val="accent6">
                    <a:lumMod val="50000"/>
                  </a:schemeClr>
                </a:solidFill>
              </a:rPr>
              <a:t>	</a:t>
            </a:r>
            <a:endParaRPr lang="en-US" sz="1350" dirty="0"/>
          </a:p>
          <a:p>
            <a:pPr marL="1314450" lvl="3" indent="-285750" algn="just">
              <a:buClr>
                <a:schemeClr val="accent6">
                  <a:lumMod val="50000"/>
                </a:schemeClr>
              </a:buClr>
              <a:buFont typeface="Wingdings" panose="05000000000000000000" pitchFamily="2" charset="2"/>
              <a:buChar char="ü"/>
            </a:pPr>
            <a:r>
              <a:rPr lang="en-US" sz="1300" dirty="0"/>
              <a:t>Improves the look of skin &amp; hair </a:t>
            </a:r>
          </a:p>
          <a:p>
            <a:pPr marL="1314450" lvl="3" indent="-285750" algn="just">
              <a:buClr>
                <a:schemeClr val="accent6">
                  <a:lumMod val="50000"/>
                </a:schemeClr>
              </a:buClr>
              <a:buFont typeface="Wingdings" panose="05000000000000000000" pitchFamily="2" charset="2"/>
              <a:buChar char="ü"/>
            </a:pPr>
            <a:r>
              <a:rPr lang="en-US" sz="1300" dirty="0"/>
              <a:t>Neutralizes free radicals in the body</a:t>
            </a:r>
          </a:p>
          <a:p>
            <a:pPr marL="1314450" lvl="3" indent="-285750" algn="just">
              <a:buClr>
                <a:schemeClr val="accent6">
                  <a:lumMod val="50000"/>
                </a:schemeClr>
              </a:buClr>
              <a:buFont typeface="Wingdings" panose="05000000000000000000" pitchFamily="2" charset="2"/>
              <a:buChar char="ü"/>
            </a:pPr>
            <a:r>
              <a:rPr lang="en-US" sz="1300" dirty="0"/>
              <a:t>Supports internal organs</a:t>
            </a:r>
          </a:p>
          <a:p>
            <a:pPr marL="1314450" lvl="3" indent="-285750" algn="just">
              <a:buClr>
                <a:schemeClr val="accent6">
                  <a:lumMod val="50000"/>
                </a:schemeClr>
              </a:buClr>
              <a:buFont typeface="Wingdings" panose="05000000000000000000" pitchFamily="2" charset="2"/>
              <a:buChar char="ü"/>
            </a:pPr>
            <a:r>
              <a:rPr lang="en-US" sz="1300" dirty="0"/>
              <a:t>Supports urogenital system</a:t>
            </a:r>
          </a:p>
          <a:p>
            <a:pPr marL="1314450" lvl="3" indent="-285750" algn="just">
              <a:buClr>
                <a:schemeClr val="accent6">
                  <a:lumMod val="50000"/>
                </a:schemeClr>
              </a:buClr>
              <a:buFont typeface="Wingdings" panose="05000000000000000000" pitchFamily="2" charset="2"/>
              <a:buChar char="ü"/>
            </a:pPr>
            <a:r>
              <a:rPr lang="en-US" sz="1300" dirty="0"/>
              <a:t>Reduces the condition of a fatty liver</a:t>
            </a:r>
          </a:p>
          <a:p>
            <a:pPr marL="1314450" lvl="3" indent="-285750" algn="just">
              <a:buClr>
                <a:schemeClr val="accent6">
                  <a:lumMod val="50000"/>
                </a:schemeClr>
              </a:buClr>
              <a:buFont typeface="Wingdings" panose="05000000000000000000" pitchFamily="2" charset="2"/>
              <a:buChar char="ü"/>
            </a:pPr>
            <a:r>
              <a:rPr lang="en-US" sz="1300" dirty="0"/>
              <a:t>Helps to increase cellular vitality</a:t>
            </a:r>
          </a:p>
          <a:p>
            <a:pPr marL="1314450" lvl="3" indent="-285750" algn="just">
              <a:buClr>
                <a:schemeClr val="accent6">
                  <a:lumMod val="50000"/>
                </a:schemeClr>
              </a:buClr>
              <a:buFont typeface="Wingdings" panose="05000000000000000000" pitchFamily="2" charset="2"/>
              <a:buChar char="ü"/>
            </a:pPr>
            <a:r>
              <a:rPr lang="en-US" sz="1300" dirty="0"/>
              <a:t>Improves sight, lessens eye soreness</a:t>
            </a:r>
          </a:p>
        </p:txBody>
      </p:sp>
      <p:pic>
        <p:nvPicPr>
          <p:cNvPr id="6" name="Picture 5">
            <a:extLst>
              <a:ext uri="{FF2B5EF4-FFF2-40B4-BE49-F238E27FC236}">
                <a16:creationId xmlns:a16="http://schemas.microsoft.com/office/drawing/2014/main" id="{63651939-C135-4F44-85AD-6FDDADBD818F}"/>
              </a:ext>
            </a:extLst>
          </p:cNvPr>
          <p:cNvPicPr>
            <a:picLocks noChangeAspect="1"/>
          </p:cNvPicPr>
          <p:nvPr/>
        </p:nvPicPr>
        <p:blipFill>
          <a:blip r:embed="rId4"/>
          <a:stretch>
            <a:fillRect/>
          </a:stretch>
        </p:blipFill>
        <p:spPr>
          <a:xfrm>
            <a:off x="7315200" y="3886200"/>
            <a:ext cx="3276600" cy="1848834"/>
          </a:xfrm>
          <a:prstGeom prst="rect">
            <a:avLst/>
          </a:prstGeom>
        </p:spPr>
      </p:pic>
    </p:spTree>
    <p:extLst>
      <p:ext uri="{BB962C8B-B14F-4D97-AF65-F5344CB8AC3E}">
        <p14:creationId xmlns:p14="http://schemas.microsoft.com/office/powerpoint/2010/main" val="32542381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7769" y="228600"/>
            <a:ext cx="10723659" cy="838199"/>
          </a:xfrm>
        </p:spPr>
        <p:txBody>
          <a:bodyPr>
            <a:noAutofit/>
          </a:bodyPr>
          <a:lstStyle/>
          <a:p>
            <a:pPr algn="l">
              <a:buClr>
                <a:schemeClr val="accent2"/>
              </a:buClr>
            </a:pPr>
            <a:r>
              <a:rPr lang="en-US" sz="2800" b="1" dirty="0">
                <a:solidFill>
                  <a:schemeClr val="accent6">
                    <a:lumMod val="50000"/>
                  </a:schemeClr>
                </a:solidFill>
                <a:latin typeface="Imprint MT Shadow" panose="04020605060303030202" pitchFamily="82" charset="0"/>
              </a:rPr>
              <a:t>The Plant (Sea</a:t>
            </a:r>
            <a:r>
              <a:rPr lang="ro-RO" sz="2800" b="1" dirty="0">
                <a:solidFill>
                  <a:schemeClr val="accent6">
                    <a:lumMod val="50000"/>
                  </a:schemeClr>
                </a:solidFill>
                <a:latin typeface="Imprint MT Shadow" panose="04020605060303030202" pitchFamily="82" charset="0"/>
              </a:rPr>
              <a:t> </a:t>
            </a:r>
            <a:r>
              <a:rPr lang="en-US" sz="2800" b="1" dirty="0">
                <a:solidFill>
                  <a:schemeClr val="accent6">
                    <a:lumMod val="50000"/>
                  </a:schemeClr>
                </a:solidFill>
                <a:latin typeface="Imprint MT Shadow" panose="04020605060303030202" pitchFamily="82" charset="0"/>
              </a:rPr>
              <a:t>buckthorn berry – </a:t>
            </a:r>
            <a:r>
              <a:rPr lang="en-US" sz="2800" b="1" i="1" dirty="0" err="1">
                <a:solidFill>
                  <a:schemeClr val="accent6">
                    <a:lumMod val="50000"/>
                  </a:schemeClr>
                </a:solidFill>
                <a:latin typeface="Imprint MT Shadow" panose="04020605060303030202" pitchFamily="82" charset="0"/>
              </a:rPr>
              <a:t>Hippopha</a:t>
            </a:r>
            <a:r>
              <a:rPr lang="ro-RO" sz="2800" b="1" i="1" dirty="0">
                <a:solidFill>
                  <a:schemeClr val="accent6">
                    <a:lumMod val="50000"/>
                  </a:schemeClr>
                </a:solidFill>
                <a:latin typeface="Imprint MT Shadow" panose="04020605060303030202" pitchFamily="82" charset="0"/>
              </a:rPr>
              <a:t>e r</a:t>
            </a:r>
            <a:r>
              <a:rPr lang="en-US" sz="2800" b="1" i="1" dirty="0" err="1">
                <a:solidFill>
                  <a:schemeClr val="accent6">
                    <a:lumMod val="50000"/>
                  </a:schemeClr>
                </a:solidFill>
                <a:latin typeface="Imprint MT Shadow" panose="04020605060303030202" pitchFamily="82" charset="0"/>
              </a:rPr>
              <a:t>hamnoides</a:t>
            </a:r>
            <a:r>
              <a:rPr lang="ro-RO" sz="2800" b="1" i="1" dirty="0">
                <a:solidFill>
                  <a:schemeClr val="accent6">
                    <a:lumMod val="50000"/>
                  </a:schemeClr>
                </a:solidFill>
                <a:latin typeface="Imprint MT Shadow" panose="04020605060303030202" pitchFamily="82" charset="0"/>
              </a:rPr>
              <a:t> L</a:t>
            </a:r>
            <a:r>
              <a:rPr lang="en-US" sz="2800" b="1" dirty="0">
                <a:solidFill>
                  <a:schemeClr val="accent6">
                    <a:lumMod val="50000"/>
                  </a:schemeClr>
                </a:solidFill>
                <a:latin typeface="Imprint MT Shadow" panose="04020605060303030202" pitchFamily="82" charset="0"/>
              </a:rPr>
              <a:t>)</a:t>
            </a:r>
            <a:br>
              <a:rPr lang="ro-RO" sz="2800" b="1" dirty="0">
                <a:solidFill>
                  <a:schemeClr val="accent6">
                    <a:lumMod val="50000"/>
                  </a:schemeClr>
                </a:solidFill>
                <a:latin typeface="Imprint MT Shadow" panose="04020605060303030202" pitchFamily="82" charset="0"/>
              </a:rPr>
            </a:br>
            <a:r>
              <a:rPr lang="ro-RO" sz="2800" b="1" dirty="0" err="1">
                <a:solidFill>
                  <a:schemeClr val="accent6">
                    <a:lumMod val="50000"/>
                  </a:schemeClr>
                </a:solidFill>
                <a:latin typeface="Imprint MT Shadow" panose="04020605060303030202" pitchFamily="82" charset="0"/>
              </a:rPr>
              <a:t>Nutrition</a:t>
            </a:r>
            <a:r>
              <a:rPr lang="ro-RO" sz="2800" b="1" dirty="0">
                <a:solidFill>
                  <a:schemeClr val="accent6">
                    <a:lumMod val="50000"/>
                  </a:schemeClr>
                </a:solidFill>
                <a:latin typeface="Imprint MT Shadow" panose="04020605060303030202" pitchFamily="82" charset="0"/>
              </a:rPr>
              <a:t> </a:t>
            </a:r>
            <a:r>
              <a:rPr lang="ro-RO" sz="2800" b="1" dirty="0" err="1">
                <a:solidFill>
                  <a:schemeClr val="accent6">
                    <a:lumMod val="50000"/>
                  </a:schemeClr>
                </a:solidFill>
                <a:latin typeface="Imprint MT Shadow" panose="04020605060303030202" pitchFamily="82" charset="0"/>
              </a:rPr>
              <a:t>and</a:t>
            </a:r>
            <a:r>
              <a:rPr lang="ro-RO" sz="2800" b="1" dirty="0">
                <a:solidFill>
                  <a:schemeClr val="accent6">
                    <a:lumMod val="50000"/>
                  </a:schemeClr>
                </a:solidFill>
                <a:latin typeface="Imprint MT Shadow" panose="04020605060303030202" pitchFamily="82" charset="0"/>
              </a:rPr>
              <a:t> </a:t>
            </a:r>
            <a:r>
              <a:rPr lang="ro-RO" sz="2800" b="1" dirty="0" err="1">
                <a:solidFill>
                  <a:schemeClr val="accent6">
                    <a:lumMod val="50000"/>
                  </a:schemeClr>
                </a:solidFill>
                <a:latin typeface="Imprint MT Shadow" panose="04020605060303030202" pitchFamily="82" charset="0"/>
              </a:rPr>
              <a:t>Health</a:t>
            </a:r>
            <a:r>
              <a:rPr lang="ro-RO" sz="2800" b="1" dirty="0">
                <a:solidFill>
                  <a:schemeClr val="accent6">
                    <a:lumMod val="50000"/>
                  </a:schemeClr>
                </a:solidFill>
                <a:latin typeface="Imprint MT Shadow" panose="04020605060303030202" pitchFamily="82" charset="0"/>
              </a:rPr>
              <a:t> </a:t>
            </a:r>
            <a:r>
              <a:rPr lang="ro-RO" sz="2800" b="1" dirty="0" err="1">
                <a:solidFill>
                  <a:schemeClr val="accent6">
                    <a:lumMod val="50000"/>
                  </a:schemeClr>
                </a:solidFill>
                <a:latin typeface="Imprint MT Shadow" panose="04020605060303030202" pitchFamily="82" charset="0"/>
              </a:rPr>
              <a:t>claims</a:t>
            </a:r>
            <a:endParaRPr lang="ro-RO" sz="2800" b="1" dirty="0">
              <a:solidFill>
                <a:schemeClr val="accent6">
                  <a:lumMod val="50000"/>
                </a:schemeClr>
              </a:solidFill>
              <a:latin typeface="Imprint MT Shadow" panose="04020605060303030202" pitchFamily="82" charset="0"/>
            </a:endParaRPr>
          </a:p>
        </p:txBody>
      </p:sp>
      <p:sp>
        <p:nvSpPr>
          <p:cNvPr id="3" name="Subtitle 2"/>
          <p:cNvSpPr>
            <a:spLocks noGrp="1"/>
          </p:cNvSpPr>
          <p:nvPr>
            <p:ph type="subTitle" idx="1"/>
          </p:nvPr>
        </p:nvSpPr>
        <p:spPr>
          <a:xfrm>
            <a:off x="609599" y="838200"/>
            <a:ext cx="10972801" cy="5029200"/>
          </a:xfrm>
        </p:spPr>
        <p:txBody>
          <a:bodyPr>
            <a:noAutofit/>
          </a:bodyPr>
          <a:lstStyle/>
          <a:p>
            <a:pPr marL="171450" indent="-171450" algn="l">
              <a:buBlip>
                <a:blip r:embed="rId3"/>
              </a:buBlip>
            </a:pPr>
            <a:endParaRPr lang="ro-RO" sz="1600" b="1" dirty="0">
              <a:solidFill>
                <a:srgbClr val="395723"/>
              </a:solidFill>
            </a:endParaRPr>
          </a:p>
          <a:p>
            <a:pPr marL="171450" indent="-171450" algn="l">
              <a:buBlip>
                <a:blip r:embed="rId3"/>
              </a:buBlip>
            </a:pPr>
            <a:r>
              <a:rPr lang="ro-RO" sz="1350" b="1" dirty="0" err="1">
                <a:solidFill>
                  <a:schemeClr val="accent6">
                    <a:lumMod val="50000"/>
                  </a:schemeClr>
                </a:solidFill>
              </a:rPr>
              <a:t>Properties</a:t>
            </a:r>
            <a:r>
              <a:rPr lang="en-US" sz="1350" b="1" dirty="0">
                <a:solidFill>
                  <a:schemeClr val="accent6">
                    <a:lumMod val="50000"/>
                  </a:schemeClr>
                </a:solidFill>
              </a:rPr>
              <a:t>:</a:t>
            </a:r>
          </a:p>
          <a:p>
            <a:pPr marL="971550" lvl="2" indent="-285750" algn="just">
              <a:buFont typeface="Wingdings" panose="05000000000000000000" pitchFamily="2" charset="2"/>
              <a:buChar char="v"/>
            </a:pPr>
            <a:r>
              <a:rPr lang="en-US" b="1" dirty="0">
                <a:solidFill>
                  <a:schemeClr val="accent6">
                    <a:lumMod val="50000"/>
                  </a:schemeClr>
                </a:solidFill>
              </a:rPr>
              <a:t>Zinc 179% NRV</a:t>
            </a:r>
            <a:r>
              <a:rPr lang="en-US" dirty="0"/>
              <a:t>		Contributes to the normal functioning of: the immune system / acid-base metabolism / metabolism of 				carbohydrates / cognitive function / DNA synthesis / fertility and reproduction / metabolism of fatty acids / 				metabolism of </a:t>
            </a:r>
            <a:r>
              <a:rPr lang="en-US" dirty="0" err="1"/>
              <a:t>vitamine</a:t>
            </a:r>
            <a:r>
              <a:rPr lang="en-US" dirty="0"/>
              <a:t> A / protein synthesis; it also maintains the health of the bone system / normal vision and 			testosterone levels in the blood, hair, nail as well as skin health and helping protect cells against oxidative stress…; </a:t>
            </a:r>
          </a:p>
          <a:p>
            <a:pPr marL="971550" lvl="2" indent="-285750" algn="just">
              <a:buFont typeface="Wingdings" panose="05000000000000000000" pitchFamily="2" charset="2"/>
              <a:buChar char="v"/>
            </a:pPr>
            <a:r>
              <a:rPr lang="en-US" b="1" dirty="0">
                <a:solidFill>
                  <a:schemeClr val="accent6">
                    <a:lumMod val="50000"/>
                  </a:schemeClr>
                </a:solidFill>
              </a:rPr>
              <a:t>Iron 196% NRV </a:t>
            </a:r>
            <a:r>
              <a:rPr lang="en-US" dirty="0"/>
              <a:t>	Contributes to the cell division process, to </a:t>
            </a:r>
            <a:r>
              <a:rPr lang="ro-RO" dirty="0"/>
              <a:t>normal</a:t>
            </a:r>
            <a:r>
              <a:rPr lang="en-US" dirty="0"/>
              <a:t>:</a:t>
            </a:r>
            <a:r>
              <a:rPr lang="ro-RO" dirty="0"/>
              <a:t> cognitive </a:t>
            </a:r>
            <a:r>
              <a:rPr lang="ro-RO" dirty="0" err="1"/>
              <a:t>function</a:t>
            </a:r>
            <a:r>
              <a:rPr lang="ro-RO" dirty="0"/>
              <a:t> / </a:t>
            </a:r>
            <a:r>
              <a:rPr lang="ro-RO" dirty="0" err="1"/>
              <a:t>energy</a:t>
            </a:r>
            <a:r>
              <a:rPr lang="ro-RO" dirty="0"/>
              <a:t> metabolism / </a:t>
            </a:r>
            <a:r>
              <a:rPr lang="ro-RO" dirty="0" err="1"/>
              <a:t>formation</a:t>
            </a:r>
            <a:r>
              <a:rPr lang="ro-RO" dirty="0"/>
              <a:t> of </a:t>
            </a:r>
            <a:r>
              <a:rPr lang="ro-RO" dirty="0" err="1"/>
              <a:t>red</a:t>
            </a:r>
            <a:r>
              <a:rPr lang="ro-RO" dirty="0"/>
              <a:t> </a:t>
            </a:r>
            <a:r>
              <a:rPr lang="ro-RO" dirty="0" err="1"/>
              <a:t>blood</a:t>
            </a:r>
            <a:r>
              <a:rPr lang="ro-RO" dirty="0"/>
              <a:t> </a:t>
            </a:r>
            <a:r>
              <a:rPr lang="en-US" dirty="0"/>
              <a:t>			</a:t>
            </a:r>
            <a:r>
              <a:rPr lang="ro-RO" dirty="0" err="1"/>
              <a:t>cells</a:t>
            </a:r>
            <a:r>
              <a:rPr lang="ro-RO" dirty="0"/>
              <a:t> </a:t>
            </a:r>
            <a:r>
              <a:rPr lang="ro-RO" dirty="0" err="1"/>
              <a:t>and</a:t>
            </a:r>
            <a:r>
              <a:rPr lang="ro-RO" dirty="0"/>
              <a:t> </a:t>
            </a:r>
            <a:r>
              <a:rPr lang="ro-RO" dirty="0" err="1"/>
              <a:t>hemoglobin</a:t>
            </a:r>
            <a:r>
              <a:rPr lang="ro-RO" dirty="0"/>
              <a:t> / </a:t>
            </a:r>
            <a:r>
              <a:rPr lang="ro-RO" dirty="0" err="1"/>
              <a:t>oxygen</a:t>
            </a:r>
            <a:r>
              <a:rPr lang="ro-RO" dirty="0"/>
              <a:t> transport in </a:t>
            </a:r>
            <a:r>
              <a:rPr lang="ro-RO" dirty="0" err="1"/>
              <a:t>the</a:t>
            </a:r>
            <a:r>
              <a:rPr lang="ro-RO" dirty="0"/>
              <a:t> body / </a:t>
            </a:r>
            <a:r>
              <a:rPr lang="ro-RO" dirty="0" err="1"/>
              <a:t>functioning</a:t>
            </a:r>
            <a:r>
              <a:rPr lang="ro-RO" dirty="0"/>
              <a:t> of </a:t>
            </a:r>
            <a:r>
              <a:rPr lang="ro-RO" dirty="0" err="1"/>
              <a:t>the</a:t>
            </a:r>
            <a:r>
              <a:rPr lang="ro-RO" dirty="0"/>
              <a:t> </a:t>
            </a:r>
            <a:r>
              <a:rPr lang="ro-RO" dirty="0" err="1"/>
              <a:t>immune</a:t>
            </a:r>
            <a:r>
              <a:rPr lang="ro-RO" dirty="0"/>
              <a:t> </a:t>
            </a:r>
            <a:r>
              <a:rPr lang="ro-RO" dirty="0" err="1"/>
              <a:t>system</a:t>
            </a:r>
            <a:r>
              <a:rPr lang="en-US" dirty="0"/>
              <a:t>, also to</a:t>
            </a:r>
            <a:r>
              <a:rPr lang="ro-RO" dirty="0"/>
              <a:t> </a:t>
            </a:r>
            <a:r>
              <a:rPr lang="ro-RO" dirty="0" err="1"/>
              <a:t>reducing</a:t>
            </a:r>
            <a:r>
              <a:rPr lang="ro-RO" dirty="0"/>
              <a:t> </a:t>
            </a:r>
            <a:r>
              <a:rPr lang="ro-RO" dirty="0" err="1"/>
              <a:t>fatigue</a:t>
            </a:r>
            <a:r>
              <a:rPr lang="ro-RO" dirty="0"/>
              <a:t> </a:t>
            </a:r>
            <a:r>
              <a:rPr lang="en-US" dirty="0"/>
              <a:t>			</a:t>
            </a:r>
            <a:r>
              <a:rPr lang="ro-RO" dirty="0" err="1"/>
              <a:t>and</a:t>
            </a:r>
            <a:r>
              <a:rPr lang="ro-RO" dirty="0"/>
              <a:t> </a:t>
            </a:r>
            <a:r>
              <a:rPr lang="ro-RO" dirty="0" err="1"/>
              <a:t>exhaustion</a:t>
            </a:r>
            <a:r>
              <a:rPr lang="en-US" dirty="0"/>
              <a:t>;</a:t>
            </a:r>
            <a:r>
              <a:rPr lang="ro-RO" dirty="0"/>
              <a:t> </a:t>
            </a:r>
            <a:endParaRPr lang="en-US" dirty="0"/>
          </a:p>
          <a:p>
            <a:pPr marL="971550" lvl="2" indent="-285750" algn="just">
              <a:buFont typeface="Wingdings" panose="05000000000000000000" pitchFamily="2" charset="2"/>
              <a:buChar char="v"/>
            </a:pPr>
            <a:r>
              <a:rPr lang="en-US" b="1" dirty="0">
                <a:solidFill>
                  <a:schemeClr val="accent6">
                    <a:lumMod val="50000"/>
                  </a:schemeClr>
                </a:solidFill>
              </a:rPr>
              <a:t>Manganese 593% NRV</a:t>
            </a:r>
            <a:r>
              <a:rPr lang="en-US" b="1" dirty="0"/>
              <a:t>	</a:t>
            </a:r>
            <a:r>
              <a:rPr lang="en-US" dirty="0"/>
              <a:t>C</a:t>
            </a:r>
            <a:r>
              <a:rPr lang="ro-RO" dirty="0" err="1"/>
              <a:t>ontributes</a:t>
            </a:r>
            <a:r>
              <a:rPr lang="ro-RO" dirty="0"/>
              <a:t> </a:t>
            </a:r>
            <a:r>
              <a:rPr lang="ro-RO" dirty="0" err="1"/>
              <a:t>to</a:t>
            </a:r>
            <a:r>
              <a:rPr lang="ro-RO" dirty="0"/>
              <a:t> normal</a:t>
            </a:r>
            <a:r>
              <a:rPr lang="en-US" dirty="0"/>
              <a:t>:</a:t>
            </a:r>
            <a:r>
              <a:rPr lang="ro-RO" dirty="0"/>
              <a:t> </a:t>
            </a:r>
            <a:r>
              <a:rPr lang="ro-RO" dirty="0" err="1"/>
              <a:t>energy</a:t>
            </a:r>
            <a:r>
              <a:rPr lang="ro-RO" dirty="0"/>
              <a:t> metabolism / </a:t>
            </a:r>
            <a:r>
              <a:rPr lang="ro-RO" dirty="0" err="1"/>
              <a:t>formation</a:t>
            </a:r>
            <a:r>
              <a:rPr lang="ro-RO" dirty="0"/>
              <a:t> of </a:t>
            </a:r>
            <a:r>
              <a:rPr lang="ro-RO" dirty="0" err="1"/>
              <a:t>connective</a:t>
            </a:r>
            <a:r>
              <a:rPr lang="ro-RO" dirty="0"/>
              <a:t> </a:t>
            </a:r>
            <a:r>
              <a:rPr lang="ro-RO" dirty="0" err="1"/>
              <a:t>tissues</a:t>
            </a:r>
            <a:r>
              <a:rPr lang="en-US" dirty="0"/>
              <a:t>; helps</a:t>
            </a:r>
            <a:r>
              <a:rPr lang="ro-RO" dirty="0"/>
              <a:t> </a:t>
            </a:r>
            <a:r>
              <a:rPr lang="ro-RO" dirty="0" err="1"/>
              <a:t>protect</a:t>
            </a:r>
            <a:r>
              <a:rPr lang="ro-RO" dirty="0"/>
              <a:t> </a:t>
            </a:r>
            <a:r>
              <a:rPr lang="ro-RO" dirty="0" err="1"/>
              <a:t>cells</a:t>
            </a:r>
            <a:r>
              <a:rPr lang="ro-RO" dirty="0"/>
              <a:t> </a:t>
            </a:r>
            <a:r>
              <a:rPr lang="ro-RO" dirty="0" err="1"/>
              <a:t>against</a:t>
            </a:r>
            <a:r>
              <a:rPr lang="ro-RO" dirty="0"/>
              <a:t> oxidative </a:t>
            </a:r>
            <a:r>
              <a:rPr lang="en-US" dirty="0"/>
              <a:t>			</a:t>
            </a:r>
            <a:r>
              <a:rPr lang="ro-RO" dirty="0" err="1"/>
              <a:t>stress</a:t>
            </a:r>
            <a:r>
              <a:rPr lang="ro-RO" dirty="0"/>
              <a:t>, </a:t>
            </a:r>
            <a:r>
              <a:rPr lang="ro-RO" dirty="0" err="1"/>
              <a:t>helps</a:t>
            </a:r>
            <a:r>
              <a:rPr lang="ro-RO" dirty="0"/>
              <a:t> </a:t>
            </a:r>
            <a:r>
              <a:rPr lang="ro-RO" dirty="0" err="1"/>
              <a:t>maintain</a:t>
            </a:r>
            <a:r>
              <a:rPr lang="ro-RO" dirty="0"/>
              <a:t> </a:t>
            </a:r>
            <a:r>
              <a:rPr lang="ro-RO" dirty="0" err="1"/>
              <a:t>the</a:t>
            </a:r>
            <a:r>
              <a:rPr lang="ro-RO" dirty="0"/>
              <a:t> </a:t>
            </a:r>
            <a:r>
              <a:rPr lang="ro-RO" dirty="0" err="1"/>
              <a:t>health</a:t>
            </a:r>
            <a:r>
              <a:rPr lang="ro-RO" dirty="0"/>
              <a:t> of </a:t>
            </a:r>
            <a:r>
              <a:rPr lang="ro-RO" dirty="0" err="1"/>
              <a:t>the</a:t>
            </a:r>
            <a:r>
              <a:rPr lang="ro-RO" dirty="0"/>
              <a:t> bone </a:t>
            </a:r>
            <a:r>
              <a:rPr lang="ro-RO" dirty="0" err="1"/>
              <a:t>system</a:t>
            </a:r>
            <a:r>
              <a:rPr lang="en-US" dirty="0"/>
              <a:t>;</a:t>
            </a:r>
          </a:p>
          <a:p>
            <a:pPr marL="971550" lvl="2" indent="-285750" algn="just">
              <a:buFont typeface="Wingdings" panose="05000000000000000000" pitchFamily="2" charset="2"/>
              <a:buChar char="v"/>
            </a:pPr>
            <a:r>
              <a:rPr lang="en-US" b="1" dirty="0" err="1">
                <a:solidFill>
                  <a:schemeClr val="accent6">
                    <a:lumMod val="50000"/>
                  </a:schemeClr>
                </a:solidFill>
              </a:rPr>
              <a:t>Vitamine</a:t>
            </a:r>
            <a:r>
              <a:rPr lang="en-US" b="1" dirty="0">
                <a:solidFill>
                  <a:schemeClr val="accent6">
                    <a:lumMod val="50000"/>
                  </a:schemeClr>
                </a:solidFill>
              </a:rPr>
              <a:t> C</a:t>
            </a:r>
            <a:r>
              <a:rPr lang="en-US" b="1" dirty="0"/>
              <a:t>	</a:t>
            </a:r>
            <a:r>
              <a:rPr lang="en-US" b="1" dirty="0">
                <a:solidFill>
                  <a:srgbClr val="395723"/>
                </a:solidFill>
              </a:rPr>
              <a:t>	</a:t>
            </a:r>
            <a:r>
              <a:rPr lang="en-US" dirty="0"/>
              <a:t>Helps maintain the normal functioning of the immune system during intense exercise and afterwards, helps protect 			cells against oxidative stress and reduce fatigue and exhaustion, increases the absorption of iron with a beneficial 			effect in case of anemia, contributes to normal formation of the collagen for the good functioning of blood vessels, 			of the bone system, of the ligaments, the gums, the skin; contributes to normal energy metabolism / functioning of 			the nervous system; maintains the mental health and the normal functioning of the immune system;</a:t>
            </a:r>
          </a:p>
          <a:p>
            <a:pPr marL="971550" lvl="2" indent="-285750" algn="just">
              <a:buFont typeface="Wingdings" panose="05000000000000000000" pitchFamily="2" charset="2"/>
              <a:buChar char="v"/>
            </a:pPr>
            <a:r>
              <a:rPr lang="en-US" b="1" dirty="0" err="1">
                <a:solidFill>
                  <a:schemeClr val="accent6">
                    <a:lumMod val="50000"/>
                  </a:schemeClr>
                </a:solidFill>
              </a:rPr>
              <a:t>Vitamine</a:t>
            </a:r>
            <a:r>
              <a:rPr lang="en-US" b="1" dirty="0">
                <a:solidFill>
                  <a:schemeClr val="accent6">
                    <a:lumMod val="50000"/>
                  </a:schemeClr>
                </a:solidFill>
              </a:rPr>
              <a:t> D		</a:t>
            </a:r>
            <a:r>
              <a:rPr lang="en-US" dirty="0"/>
              <a:t>Helps maintain the normal calcium levels in the blood, the dental health, the health of the bone system, 				contributes to the normal absorption / use of calcium and phosphorus; to maintaining the normal function of the 			muscular 	system and participates in the cell division process;</a:t>
            </a:r>
          </a:p>
          <a:p>
            <a:pPr marL="971550" lvl="2" indent="-285750" algn="just">
              <a:buFont typeface="Wingdings" panose="05000000000000000000" pitchFamily="2" charset="2"/>
              <a:buChar char="v"/>
            </a:pPr>
            <a:r>
              <a:rPr lang="en-US" b="1" dirty="0" err="1">
                <a:solidFill>
                  <a:schemeClr val="accent6">
                    <a:lumMod val="50000"/>
                  </a:schemeClr>
                </a:solidFill>
              </a:rPr>
              <a:t>Vitamine</a:t>
            </a:r>
            <a:r>
              <a:rPr lang="en-US" b="1" dirty="0">
                <a:solidFill>
                  <a:schemeClr val="accent6">
                    <a:lumMod val="50000"/>
                  </a:schemeClr>
                </a:solidFill>
              </a:rPr>
              <a:t> A</a:t>
            </a:r>
            <a:r>
              <a:rPr lang="en-US" dirty="0"/>
              <a:t>		H</a:t>
            </a:r>
            <a:r>
              <a:rPr lang="ro-RO" dirty="0" err="1"/>
              <a:t>elps</a:t>
            </a:r>
            <a:r>
              <a:rPr lang="ro-RO" dirty="0"/>
              <a:t> </a:t>
            </a:r>
            <a:r>
              <a:rPr lang="ro-RO" dirty="0" err="1"/>
              <a:t>maintain</a:t>
            </a:r>
            <a:r>
              <a:rPr lang="ro-RO" dirty="0"/>
              <a:t> </a:t>
            </a:r>
            <a:r>
              <a:rPr lang="ro-RO" dirty="0" err="1"/>
              <a:t>the</a:t>
            </a:r>
            <a:r>
              <a:rPr lang="ro-RO" dirty="0"/>
              <a:t> </a:t>
            </a:r>
            <a:r>
              <a:rPr lang="ro-RO" dirty="0" err="1"/>
              <a:t>health</a:t>
            </a:r>
            <a:r>
              <a:rPr lang="ro-RO" dirty="0"/>
              <a:t> of </a:t>
            </a:r>
            <a:r>
              <a:rPr lang="ro-RO" dirty="0" err="1"/>
              <a:t>mucous</a:t>
            </a:r>
            <a:r>
              <a:rPr lang="ro-RO" dirty="0"/>
              <a:t> </a:t>
            </a:r>
            <a:r>
              <a:rPr lang="ro-RO" dirty="0" err="1"/>
              <a:t>membranes</a:t>
            </a:r>
            <a:r>
              <a:rPr lang="en-US" dirty="0"/>
              <a:t>, of the</a:t>
            </a:r>
            <a:r>
              <a:rPr lang="ro-RO" dirty="0"/>
              <a:t> </a:t>
            </a:r>
            <a:r>
              <a:rPr lang="ro-RO" dirty="0" err="1"/>
              <a:t>skin</a:t>
            </a:r>
            <a:r>
              <a:rPr lang="en-US" dirty="0"/>
              <a:t> / the </a:t>
            </a:r>
            <a:r>
              <a:rPr lang="ro-RO" dirty="0"/>
              <a:t>normal </a:t>
            </a:r>
            <a:r>
              <a:rPr lang="ro-RO" dirty="0" err="1"/>
              <a:t>vision</a:t>
            </a:r>
            <a:r>
              <a:rPr lang="ro-RO" dirty="0"/>
              <a:t> </a:t>
            </a:r>
            <a:r>
              <a:rPr lang="ro-RO" dirty="0" err="1"/>
              <a:t>and</a:t>
            </a:r>
            <a:r>
              <a:rPr lang="ro-RO" dirty="0"/>
              <a:t> </a:t>
            </a:r>
            <a:r>
              <a:rPr lang="ro-RO" dirty="0" err="1"/>
              <a:t>functioning</a:t>
            </a:r>
            <a:r>
              <a:rPr lang="ro-RO" dirty="0"/>
              <a:t> of </a:t>
            </a:r>
            <a:r>
              <a:rPr lang="ro-RO" dirty="0" err="1"/>
              <a:t>the</a:t>
            </a:r>
            <a:r>
              <a:rPr lang="ro-RO" dirty="0"/>
              <a:t> </a:t>
            </a:r>
            <a:r>
              <a:rPr lang="en-US" dirty="0"/>
              <a:t>				</a:t>
            </a:r>
            <a:r>
              <a:rPr lang="ro-RO" dirty="0" err="1"/>
              <a:t>immune</a:t>
            </a:r>
            <a:r>
              <a:rPr lang="ro-RO" dirty="0"/>
              <a:t> </a:t>
            </a:r>
            <a:r>
              <a:rPr lang="ro-RO" dirty="0" err="1"/>
              <a:t>system</a:t>
            </a:r>
            <a:r>
              <a:rPr lang="ro-RO" dirty="0"/>
              <a:t> </a:t>
            </a:r>
            <a:r>
              <a:rPr lang="ro-RO" dirty="0" err="1"/>
              <a:t>and</a:t>
            </a:r>
            <a:r>
              <a:rPr lang="ro-RO" dirty="0"/>
              <a:t> </a:t>
            </a:r>
            <a:r>
              <a:rPr lang="ro-RO" dirty="0" err="1"/>
              <a:t>contributes</a:t>
            </a:r>
            <a:r>
              <a:rPr lang="ro-RO" dirty="0"/>
              <a:t> </a:t>
            </a:r>
            <a:r>
              <a:rPr lang="ro-RO" dirty="0" err="1"/>
              <a:t>to</a:t>
            </a:r>
            <a:r>
              <a:rPr lang="ro-RO" dirty="0"/>
              <a:t> </a:t>
            </a:r>
            <a:r>
              <a:rPr lang="ro-RO" dirty="0" err="1"/>
              <a:t>the</a:t>
            </a:r>
            <a:r>
              <a:rPr lang="ro-RO" dirty="0"/>
              <a:t> </a:t>
            </a:r>
            <a:r>
              <a:rPr lang="ro-RO" dirty="0" err="1"/>
              <a:t>cell</a:t>
            </a:r>
            <a:r>
              <a:rPr lang="ro-RO" dirty="0"/>
              <a:t> </a:t>
            </a:r>
            <a:r>
              <a:rPr lang="ro-RO" dirty="0" err="1"/>
              <a:t>differentiation</a:t>
            </a:r>
            <a:r>
              <a:rPr lang="ro-RO" dirty="0"/>
              <a:t> </a:t>
            </a:r>
            <a:r>
              <a:rPr lang="ro-RO" dirty="0" err="1"/>
              <a:t>process</a:t>
            </a:r>
            <a:r>
              <a:rPr lang="ro-RO" dirty="0"/>
              <a:t>; </a:t>
            </a:r>
            <a:r>
              <a:rPr lang="en-US" dirty="0"/>
              <a:t>	</a:t>
            </a:r>
          </a:p>
          <a:p>
            <a:pPr marL="971550" lvl="2" indent="-285750" algn="just">
              <a:buFont typeface="Wingdings" panose="05000000000000000000" pitchFamily="2" charset="2"/>
              <a:buChar char="v"/>
            </a:pPr>
            <a:r>
              <a:rPr lang="en-US" b="1" dirty="0" err="1">
                <a:solidFill>
                  <a:schemeClr val="accent6">
                    <a:lumMod val="50000"/>
                  </a:schemeClr>
                </a:solidFill>
              </a:rPr>
              <a:t>Vitamine</a:t>
            </a:r>
            <a:r>
              <a:rPr lang="en-US" b="1" dirty="0">
                <a:solidFill>
                  <a:schemeClr val="accent6">
                    <a:lumMod val="50000"/>
                  </a:schemeClr>
                </a:solidFill>
              </a:rPr>
              <a:t> K</a:t>
            </a:r>
            <a:r>
              <a:rPr lang="en-US" b="1" dirty="0"/>
              <a:t>		</a:t>
            </a:r>
            <a:r>
              <a:rPr lang="en-US" dirty="0"/>
              <a:t>Helps maintain the normal blood clotting and the health of the bone system; </a:t>
            </a:r>
          </a:p>
          <a:p>
            <a:pPr marL="971550" lvl="2" indent="-285750" algn="just">
              <a:buFont typeface="Wingdings" panose="05000000000000000000" pitchFamily="2" charset="2"/>
              <a:buChar char="v"/>
            </a:pPr>
            <a:r>
              <a:rPr lang="en-US" b="1" dirty="0" err="1">
                <a:solidFill>
                  <a:schemeClr val="accent6">
                    <a:lumMod val="50000"/>
                  </a:schemeClr>
                </a:solidFill>
              </a:rPr>
              <a:t>Vitamine</a:t>
            </a:r>
            <a:r>
              <a:rPr lang="en-US" b="1" dirty="0">
                <a:solidFill>
                  <a:schemeClr val="accent6">
                    <a:lumMod val="50000"/>
                  </a:schemeClr>
                </a:solidFill>
              </a:rPr>
              <a:t> E</a:t>
            </a:r>
            <a:r>
              <a:rPr lang="en-US" b="1" dirty="0"/>
              <a:t>		</a:t>
            </a:r>
            <a:r>
              <a:rPr lang="en-US" dirty="0"/>
              <a:t>Helps protect cells against oxidative stress.</a:t>
            </a:r>
          </a:p>
          <a:p>
            <a:pPr lvl="2" algn="l"/>
            <a:endParaRPr lang="en-US" sz="1300" b="1" dirty="0">
              <a:solidFill>
                <a:srgbClr val="395723"/>
              </a:solidFill>
            </a:endParaRPr>
          </a:p>
        </p:txBody>
      </p:sp>
    </p:spTree>
    <p:extLst>
      <p:ext uri="{BB962C8B-B14F-4D97-AF65-F5344CB8AC3E}">
        <p14:creationId xmlns:p14="http://schemas.microsoft.com/office/powerpoint/2010/main" val="42276827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7769" y="228600"/>
            <a:ext cx="10723659" cy="838199"/>
          </a:xfrm>
        </p:spPr>
        <p:txBody>
          <a:bodyPr>
            <a:noAutofit/>
          </a:bodyPr>
          <a:lstStyle/>
          <a:p>
            <a:pPr algn="l">
              <a:buClr>
                <a:schemeClr val="accent2"/>
              </a:buClr>
            </a:pPr>
            <a:r>
              <a:rPr lang="en-US" sz="2800" b="1" dirty="0">
                <a:solidFill>
                  <a:schemeClr val="accent6">
                    <a:lumMod val="50000"/>
                  </a:schemeClr>
                </a:solidFill>
                <a:latin typeface="Imprint MT Shadow" panose="04020605060303030202" pitchFamily="82" charset="0"/>
              </a:rPr>
              <a:t>The Plant (Sea</a:t>
            </a:r>
            <a:r>
              <a:rPr lang="ro-RO" sz="2800" b="1" dirty="0">
                <a:solidFill>
                  <a:schemeClr val="accent6">
                    <a:lumMod val="50000"/>
                  </a:schemeClr>
                </a:solidFill>
                <a:latin typeface="Imprint MT Shadow" panose="04020605060303030202" pitchFamily="82" charset="0"/>
              </a:rPr>
              <a:t> </a:t>
            </a:r>
            <a:r>
              <a:rPr lang="en-US" sz="2800" b="1" dirty="0">
                <a:solidFill>
                  <a:schemeClr val="accent6">
                    <a:lumMod val="50000"/>
                  </a:schemeClr>
                </a:solidFill>
                <a:latin typeface="Imprint MT Shadow" panose="04020605060303030202" pitchFamily="82" charset="0"/>
              </a:rPr>
              <a:t>buckthorn berry – </a:t>
            </a:r>
            <a:r>
              <a:rPr lang="en-US" sz="2800" b="1" i="1" dirty="0" err="1">
                <a:solidFill>
                  <a:schemeClr val="accent6">
                    <a:lumMod val="50000"/>
                  </a:schemeClr>
                </a:solidFill>
                <a:latin typeface="Imprint MT Shadow" panose="04020605060303030202" pitchFamily="82" charset="0"/>
              </a:rPr>
              <a:t>Hippopha</a:t>
            </a:r>
            <a:r>
              <a:rPr lang="ro-RO" sz="2800" b="1" i="1" dirty="0">
                <a:solidFill>
                  <a:schemeClr val="accent6">
                    <a:lumMod val="50000"/>
                  </a:schemeClr>
                </a:solidFill>
                <a:latin typeface="Imprint MT Shadow" panose="04020605060303030202" pitchFamily="82" charset="0"/>
              </a:rPr>
              <a:t>e r</a:t>
            </a:r>
            <a:r>
              <a:rPr lang="en-US" sz="2800" b="1" i="1" dirty="0" err="1">
                <a:solidFill>
                  <a:schemeClr val="accent6">
                    <a:lumMod val="50000"/>
                  </a:schemeClr>
                </a:solidFill>
                <a:latin typeface="Imprint MT Shadow" panose="04020605060303030202" pitchFamily="82" charset="0"/>
              </a:rPr>
              <a:t>hamnoides</a:t>
            </a:r>
            <a:r>
              <a:rPr lang="ro-RO" sz="2800" b="1" i="1" dirty="0">
                <a:solidFill>
                  <a:schemeClr val="accent6">
                    <a:lumMod val="50000"/>
                  </a:schemeClr>
                </a:solidFill>
                <a:latin typeface="Imprint MT Shadow" panose="04020605060303030202" pitchFamily="82" charset="0"/>
              </a:rPr>
              <a:t> L</a:t>
            </a:r>
            <a:r>
              <a:rPr lang="en-US" sz="2800" b="1" dirty="0">
                <a:solidFill>
                  <a:schemeClr val="accent6">
                    <a:lumMod val="50000"/>
                  </a:schemeClr>
                </a:solidFill>
                <a:latin typeface="Imprint MT Shadow" panose="04020605060303030202" pitchFamily="82" charset="0"/>
              </a:rPr>
              <a:t>)</a:t>
            </a:r>
            <a:br>
              <a:rPr lang="ro-RO" sz="2800" b="1" dirty="0">
                <a:solidFill>
                  <a:schemeClr val="accent6">
                    <a:lumMod val="50000"/>
                  </a:schemeClr>
                </a:solidFill>
                <a:latin typeface="Imprint MT Shadow" panose="04020605060303030202" pitchFamily="82" charset="0"/>
              </a:rPr>
            </a:br>
            <a:r>
              <a:rPr lang="ro-RO" sz="2800" b="1" dirty="0" err="1">
                <a:solidFill>
                  <a:schemeClr val="accent6">
                    <a:lumMod val="50000"/>
                  </a:schemeClr>
                </a:solidFill>
                <a:latin typeface="Imprint MT Shadow" panose="04020605060303030202" pitchFamily="82" charset="0"/>
              </a:rPr>
              <a:t>Nutrition</a:t>
            </a:r>
            <a:r>
              <a:rPr lang="ro-RO" sz="2800" b="1" dirty="0">
                <a:solidFill>
                  <a:schemeClr val="accent6">
                    <a:lumMod val="50000"/>
                  </a:schemeClr>
                </a:solidFill>
                <a:latin typeface="Imprint MT Shadow" panose="04020605060303030202" pitchFamily="82" charset="0"/>
              </a:rPr>
              <a:t> </a:t>
            </a:r>
            <a:r>
              <a:rPr lang="ro-RO" sz="2800" b="1" dirty="0" err="1">
                <a:solidFill>
                  <a:schemeClr val="accent6">
                    <a:lumMod val="50000"/>
                  </a:schemeClr>
                </a:solidFill>
                <a:latin typeface="Imprint MT Shadow" panose="04020605060303030202" pitchFamily="82" charset="0"/>
              </a:rPr>
              <a:t>and</a:t>
            </a:r>
            <a:r>
              <a:rPr lang="ro-RO" sz="2800" b="1" dirty="0">
                <a:solidFill>
                  <a:schemeClr val="accent6">
                    <a:lumMod val="50000"/>
                  </a:schemeClr>
                </a:solidFill>
                <a:latin typeface="Imprint MT Shadow" panose="04020605060303030202" pitchFamily="82" charset="0"/>
              </a:rPr>
              <a:t> </a:t>
            </a:r>
            <a:r>
              <a:rPr lang="ro-RO" sz="2800" b="1" dirty="0" err="1">
                <a:solidFill>
                  <a:schemeClr val="accent6">
                    <a:lumMod val="50000"/>
                  </a:schemeClr>
                </a:solidFill>
                <a:latin typeface="Imprint MT Shadow" panose="04020605060303030202" pitchFamily="82" charset="0"/>
              </a:rPr>
              <a:t>Health</a:t>
            </a:r>
            <a:r>
              <a:rPr lang="ro-RO" sz="2800" b="1" dirty="0">
                <a:solidFill>
                  <a:schemeClr val="accent6">
                    <a:lumMod val="50000"/>
                  </a:schemeClr>
                </a:solidFill>
                <a:latin typeface="Imprint MT Shadow" panose="04020605060303030202" pitchFamily="82" charset="0"/>
              </a:rPr>
              <a:t> </a:t>
            </a:r>
            <a:r>
              <a:rPr lang="ro-RO" sz="2800" b="1" dirty="0" err="1">
                <a:solidFill>
                  <a:schemeClr val="accent6">
                    <a:lumMod val="50000"/>
                  </a:schemeClr>
                </a:solidFill>
                <a:latin typeface="Imprint MT Shadow" panose="04020605060303030202" pitchFamily="82" charset="0"/>
              </a:rPr>
              <a:t>claims</a:t>
            </a:r>
            <a:endParaRPr lang="ro-RO" sz="2800" b="1" dirty="0">
              <a:solidFill>
                <a:schemeClr val="accent6">
                  <a:lumMod val="50000"/>
                </a:schemeClr>
              </a:solidFill>
              <a:latin typeface="Imprint MT Shadow" panose="04020605060303030202" pitchFamily="82" charset="0"/>
            </a:endParaRPr>
          </a:p>
        </p:txBody>
      </p:sp>
      <p:sp>
        <p:nvSpPr>
          <p:cNvPr id="3" name="Subtitle 2"/>
          <p:cNvSpPr>
            <a:spLocks noGrp="1"/>
          </p:cNvSpPr>
          <p:nvPr>
            <p:ph type="subTitle" idx="1"/>
          </p:nvPr>
        </p:nvSpPr>
        <p:spPr>
          <a:xfrm>
            <a:off x="609599" y="838200"/>
            <a:ext cx="10972801" cy="5029200"/>
          </a:xfrm>
        </p:spPr>
        <p:txBody>
          <a:bodyPr>
            <a:noAutofit/>
          </a:bodyPr>
          <a:lstStyle/>
          <a:p>
            <a:pPr marL="171450" indent="-171450" algn="l">
              <a:buBlip>
                <a:blip r:embed="rId3"/>
              </a:buBlip>
            </a:pPr>
            <a:endParaRPr lang="ro-RO" sz="1600" b="1" dirty="0">
              <a:solidFill>
                <a:srgbClr val="395723"/>
              </a:solidFill>
            </a:endParaRPr>
          </a:p>
          <a:p>
            <a:pPr marL="171450" indent="-171450" algn="l">
              <a:buBlip>
                <a:blip r:embed="rId3"/>
              </a:buBlip>
            </a:pPr>
            <a:endParaRPr lang="en-US" sz="1350" b="1" dirty="0">
              <a:solidFill>
                <a:schemeClr val="accent6">
                  <a:lumMod val="50000"/>
                </a:schemeClr>
              </a:solidFill>
            </a:endParaRPr>
          </a:p>
          <a:p>
            <a:pPr marL="171450" indent="-171450" algn="l">
              <a:buBlip>
                <a:blip r:embed="rId3"/>
              </a:buBlip>
            </a:pPr>
            <a:r>
              <a:rPr lang="ro-RO" sz="1350" b="1" dirty="0" err="1">
                <a:solidFill>
                  <a:schemeClr val="accent6">
                    <a:lumMod val="50000"/>
                  </a:schemeClr>
                </a:solidFill>
              </a:rPr>
              <a:t>Properties</a:t>
            </a:r>
            <a:r>
              <a:rPr lang="en-US" sz="1350" b="1" dirty="0"/>
              <a:t> </a:t>
            </a:r>
            <a:r>
              <a:rPr lang="en-US" sz="1350" dirty="0"/>
              <a:t>(continued)</a:t>
            </a:r>
            <a:r>
              <a:rPr lang="en-US" sz="1350" b="1" dirty="0"/>
              <a:t>:</a:t>
            </a:r>
            <a:endParaRPr lang="en-US" sz="1350" b="1" dirty="0">
              <a:solidFill>
                <a:schemeClr val="accent6">
                  <a:lumMod val="50000"/>
                </a:schemeClr>
              </a:solidFill>
            </a:endParaRPr>
          </a:p>
          <a:p>
            <a:pPr marL="971550" lvl="2" indent="-285750" algn="just">
              <a:buFont typeface="Wingdings" panose="05000000000000000000" pitchFamily="2" charset="2"/>
              <a:buChar char="v"/>
            </a:pPr>
            <a:r>
              <a:rPr lang="en-US" b="1" dirty="0">
                <a:solidFill>
                  <a:schemeClr val="accent6">
                    <a:lumMod val="50000"/>
                  </a:schemeClr>
                </a:solidFill>
              </a:rPr>
              <a:t>Food with low saturated fatty acids </a:t>
            </a:r>
            <a:r>
              <a:rPr lang="en-US" b="1" dirty="0"/>
              <a:t>- </a:t>
            </a:r>
            <a:r>
              <a:rPr lang="en-US" dirty="0"/>
              <a:t>Reducing the consumption of saturated fat contributes to maintaining normal blood cholesterol levels;</a:t>
            </a:r>
          </a:p>
          <a:p>
            <a:pPr marL="971550" lvl="2" indent="-285750" algn="just">
              <a:buFont typeface="Wingdings" panose="05000000000000000000" pitchFamily="2" charset="2"/>
              <a:buChar char="v"/>
            </a:pPr>
            <a:r>
              <a:rPr lang="en-US" b="1" dirty="0">
                <a:solidFill>
                  <a:schemeClr val="accent6">
                    <a:lumMod val="50000"/>
                  </a:schemeClr>
                </a:solidFill>
              </a:rPr>
              <a:t>Oleic acid, an unsaturated fat</a:t>
            </a:r>
            <a:r>
              <a:rPr lang="en-US" dirty="0">
                <a:solidFill>
                  <a:schemeClr val="accent6">
                    <a:lumMod val="50000"/>
                  </a:schemeClr>
                </a:solidFill>
              </a:rPr>
              <a:t> </a:t>
            </a:r>
            <a:r>
              <a:rPr lang="en-US" dirty="0"/>
              <a:t>- Replacing saturated fats from food with unsaturated fat contributes to maintaining normal blood cholesterol levels. </a:t>
            </a:r>
          </a:p>
          <a:p>
            <a:pPr lvl="2" algn="just"/>
            <a:endParaRPr lang="ro-RO" b="1" dirty="0">
              <a:solidFill>
                <a:srgbClr val="FF0000"/>
              </a:solidFill>
              <a:highlight>
                <a:srgbClr val="FFFF00"/>
              </a:highlight>
            </a:endParaRPr>
          </a:p>
          <a:p>
            <a:pPr lvl="2" algn="just"/>
            <a:endParaRPr lang="ro-RO" b="1" dirty="0">
              <a:solidFill>
                <a:srgbClr val="FF0000"/>
              </a:solidFill>
              <a:highlight>
                <a:srgbClr val="FFFF00"/>
              </a:highlight>
            </a:endParaRPr>
          </a:p>
        </p:txBody>
      </p:sp>
      <p:pic>
        <p:nvPicPr>
          <p:cNvPr id="4" name="Picture 3">
            <a:extLst>
              <a:ext uri="{FF2B5EF4-FFF2-40B4-BE49-F238E27FC236}">
                <a16:creationId xmlns:a16="http://schemas.microsoft.com/office/drawing/2014/main" id="{29E9413E-B192-4920-978E-5FF7AC2030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4989" y="2819400"/>
            <a:ext cx="3752923" cy="2501947"/>
          </a:xfrm>
          <a:prstGeom prst="rect">
            <a:avLst/>
          </a:prstGeom>
        </p:spPr>
      </p:pic>
      <p:pic>
        <p:nvPicPr>
          <p:cNvPr id="6" name="Picture 5">
            <a:extLst>
              <a:ext uri="{FF2B5EF4-FFF2-40B4-BE49-F238E27FC236}">
                <a16:creationId xmlns:a16="http://schemas.microsoft.com/office/drawing/2014/main" id="{650F1035-6391-47C4-9AEF-376E115E07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86286" y="2765706"/>
            <a:ext cx="3856611" cy="2571074"/>
          </a:xfrm>
          <a:prstGeom prst="rect">
            <a:avLst/>
          </a:prstGeom>
        </p:spPr>
      </p:pic>
    </p:spTree>
    <p:extLst>
      <p:ext uri="{BB962C8B-B14F-4D97-AF65-F5344CB8AC3E}">
        <p14:creationId xmlns:p14="http://schemas.microsoft.com/office/powerpoint/2010/main" val="27732062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30141" y="259842"/>
            <a:ext cx="10723659" cy="457199"/>
          </a:xfrm>
        </p:spPr>
        <p:txBody>
          <a:bodyPr>
            <a:noAutofit/>
          </a:bodyPr>
          <a:lstStyle/>
          <a:p>
            <a:pPr algn="l">
              <a:buClr>
                <a:schemeClr val="accent2"/>
              </a:buClr>
            </a:pPr>
            <a:r>
              <a:rPr lang="en-US" sz="2800" b="1" dirty="0">
                <a:solidFill>
                  <a:schemeClr val="accent6">
                    <a:lumMod val="50000"/>
                  </a:schemeClr>
                </a:solidFill>
                <a:latin typeface="Imprint MT Shadow" panose="04020605060303030202" pitchFamily="82" charset="0"/>
              </a:rPr>
              <a:t>The Plantations</a:t>
            </a:r>
            <a:endParaRPr lang="ro-RO" sz="2800" b="1" dirty="0">
              <a:solidFill>
                <a:schemeClr val="accent6">
                  <a:lumMod val="50000"/>
                </a:schemeClr>
              </a:solidFill>
              <a:latin typeface="Imprint MT Shadow" panose="04020605060303030202" pitchFamily="82" charset="0"/>
            </a:endParaRPr>
          </a:p>
        </p:txBody>
      </p:sp>
      <p:sp>
        <p:nvSpPr>
          <p:cNvPr id="3" name="Subtitle 2"/>
          <p:cNvSpPr>
            <a:spLocks noGrp="1"/>
          </p:cNvSpPr>
          <p:nvPr>
            <p:ph type="subTitle" idx="1"/>
          </p:nvPr>
        </p:nvSpPr>
        <p:spPr>
          <a:xfrm>
            <a:off x="609599" y="762000"/>
            <a:ext cx="10744201" cy="5181600"/>
          </a:xfrm>
        </p:spPr>
        <p:txBody>
          <a:bodyPr numCol="2">
            <a:noAutofit/>
          </a:bodyPr>
          <a:lstStyle/>
          <a:p>
            <a:pPr marL="171450" indent="-171450" algn="l">
              <a:lnSpc>
                <a:spcPct val="150000"/>
              </a:lnSpc>
              <a:buBlip>
                <a:blip r:embed="rId3"/>
              </a:buBlip>
            </a:pPr>
            <a:r>
              <a:rPr lang="en-US" sz="1300" b="1" dirty="0">
                <a:solidFill>
                  <a:srgbClr val="395723"/>
                </a:solidFill>
              </a:rPr>
              <a:t>Location</a:t>
            </a:r>
          </a:p>
          <a:p>
            <a:pPr lvl="1" algn="just">
              <a:spcBef>
                <a:spcPts val="0"/>
              </a:spcBef>
            </a:pPr>
            <a:r>
              <a:rPr lang="en-US" sz="1300" dirty="0"/>
              <a:t>Bio C</a:t>
            </a:r>
            <a:r>
              <a:rPr lang="ro-RO" sz="1300" dirty="0"/>
              <a:t>a</a:t>
            </a:r>
            <a:r>
              <a:rPr lang="en-US" sz="1300" dirty="0" err="1"/>
              <a:t>tina</a:t>
            </a:r>
            <a:r>
              <a:rPr lang="en-US" sz="1300" dirty="0"/>
              <a:t> </a:t>
            </a:r>
            <a:r>
              <a:rPr lang="en-US" sz="1300" dirty="0" err="1"/>
              <a:t>Cooperativa</a:t>
            </a:r>
            <a:r>
              <a:rPr lang="en-US" sz="1300" dirty="0"/>
              <a:t> </a:t>
            </a:r>
            <a:r>
              <a:rPr lang="en-US" sz="1300" dirty="0" err="1"/>
              <a:t>Agricol</a:t>
            </a:r>
            <a:r>
              <a:rPr lang="ro-RO" sz="1300" dirty="0"/>
              <a:t>a</a:t>
            </a:r>
            <a:r>
              <a:rPr lang="en-US" sz="1300" dirty="0"/>
              <a:t> cultivates Romanian organic </a:t>
            </a:r>
            <a:r>
              <a:rPr lang="ro-RO" sz="1300" dirty="0"/>
              <a:t>s</a:t>
            </a:r>
            <a:r>
              <a:rPr lang="en-US" sz="1300" dirty="0" err="1"/>
              <a:t>ea</a:t>
            </a:r>
            <a:r>
              <a:rPr lang="ro-RO" sz="1300" dirty="0"/>
              <a:t> </a:t>
            </a:r>
            <a:r>
              <a:rPr lang="en-US" sz="1300" dirty="0"/>
              <a:t>buckthorn at the highest quality standards throughout an association of many farms across Romania. The area we cover at this moment is 150 hectares of sea</a:t>
            </a:r>
            <a:r>
              <a:rPr lang="ro-RO" sz="1300" dirty="0"/>
              <a:t> </a:t>
            </a:r>
            <a:r>
              <a:rPr lang="en-US" sz="1300" dirty="0"/>
              <a:t>buckthorn plantations. The plantations are scattered along Romania’s landscape providing full climate environmental security. </a:t>
            </a:r>
          </a:p>
          <a:p>
            <a:pPr marL="171450" indent="-171450" algn="l">
              <a:lnSpc>
                <a:spcPct val="150000"/>
              </a:lnSpc>
              <a:buBlip>
                <a:blip r:embed="rId3"/>
              </a:buBlip>
            </a:pPr>
            <a:r>
              <a:rPr lang="en-US" sz="1300" b="1" dirty="0">
                <a:solidFill>
                  <a:srgbClr val="395723"/>
                </a:solidFill>
              </a:rPr>
              <a:t>Ecology and Soil</a:t>
            </a:r>
          </a:p>
          <a:p>
            <a:pPr lvl="1" algn="just"/>
            <a:r>
              <a:rPr lang="en-US" sz="1300" dirty="0"/>
              <a:t>The locations were carefully chosen in the fertile floodplain, surrounded by the wild Romanian Carpathians. </a:t>
            </a:r>
          </a:p>
          <a:p>
            <a:pPr lvl="1" algn="just"/>
            <a:r>
              <a:rPr lang="en-US" sz="1300" dirty="0"/>
              <a:t>The composition of the soil is of sandy loam type with middle </a:t>
            </a:r>
            <a:r>
              <a:rPr lang="en-US" sz="1300" dirty="0" err="1"/>
              <a:t>eutricambosoil</a:t>
            </a:r>
            <a:r>
              <a:rPr lang="en-US" sz="1300" dirty="0"/>
              <a:t> stalled in the first 50 cm is influenced by the groundwater near the surface and offers exceptional premises for the culture of the sea</a:t>
            </a:r>
            <a:r>
              <a:rPr lang="ro-RO" sz="1300" dirty="0"/>
              <a:t> </a:t>
            </a:r>
            <a:r>
              <a:rPr lang="en-US" sz="1300" dirty="0"/>
              <a:t>buckthorn orchard. </a:t>
            </a:r>
          </a:p>
          <a:p>
            <a:pPr lvl="1" algn="just"/>
            <a:r>
              <a:rPr lang="ro-RO" sz="1300" dirty="0"/>
              <a:t>The</a:t>
            </a:r>
            <a:r>
              <a:rPr lang="en-US" sz="1300" dirty="0"/>
              <a:t> plantations are ecologically certified</a:t>
            </a:r>
            <a:r>
              <a:rPr lang="ro-RO" sz="1300" dirty="0"/>
              <a:t> </a:t>
            </a:r>
            <a:r>
              <a:rPr lang="ro-RO" sz="1300" dirty="0" err="1"/>
              <a:t>and</a:t>
            </a:r>
            <a:r>
              <a:rPr lang="ro-RO" sz="1300" dirty="0"/>
              <a:t> </a:t>
            </a:r>
            <a:r>
              <a:rPr lang="ro-RO" sz="1300" dirty="0" err="1"/>
              <a:t>the</a:t>
            </a:r>
            <a:r>
              <a:rPr lang="ro-RO" sz="1300" dirty="0"/>
              <a:t> </a:t>
            </a:r>
            <a:r>
              <a:rPr lang="en-US" sz="1300" dirty="0"/>
              <a:t>fruits have </a:t>
            </a:r>
            <a:r>
              <a:rPr lang="ro-RO" sz="1300" dirty="0"/>
              <a:t> </a:t>
            </a:r>
            <a:r>
              <a:rPr lang="en-US" sz="1300" dirty="0"/>
              <a:t>outstanding nutritional values. </a:t>
            </a:r>
          </a:p>
          <a:p>
            <a:pPr lvl="1" algn="just"/>
            <a:endParaRPr lang="en-US" sz="1300" dirty="0"/>
          </a:p>
          <a:p>
            <a:pPr lvl="1" algn="just"/>
            <a:endParaRPr lang="en-US" sz="1300" dirty="0"/>
          </a:p>
          <a:p>
            <a:pPr lvl="1" algn="just"/>
            <a:endParaRPr lang="en-US" sz="1300" dirty="0"/>
          </a:p>
          <a:p>
            <a:pPr lvl="1" algn="just"/>
            <a:endParaRPr lang="en-US" sz="1300" dirty="0"/>
          </a:p>
          <a:p>
            <a:pPr lvl="1" algn="just"/>
            <a:endParaRPr lang="en-US" sz="1300" dirty="0"/>
          </a:p>
          <a:p>
            <a:pPr lvl="1" algn="just"/>
            <a:endParaRPr lang="en-US" sz="1300" dirty="0"/>
          </a:p>
          <a:p>
            <a:pPr lvl="1" algn="just"/>
            <a:endParaRPr lang="en-US" sz="1300" dirty="0"/>
          </a:p>
          <a:p>
            <a:pPr marL="171450" indent="-171450" algn="l">
              <a:lnSpc>
                <a:spcPct val="150000"/>
              </a:lnSpc>
              <a:buBlip>
                <a:blip r:embed="rId3"/>
              </a:buBlip>
            </a:pPr>
            <a:r>
              <a:rPr lang="en-US" sz="1300" b="1" dirty="0">
                <a:solidFill>
                  <a:srgbClr val="395723"/>
                </a:solidFill>
              </a:rPr>
              <a:t>Harvesting</a:t>
            </a:r>
          </a:p>
          <a:p>
            <a:pPr lvl="1" algn="just"/>
            <a:r>
              <a:rPr lang="en-US" sz="1300" dirty="0"/>
              <a:t>The farm has its own equipment for -40</a:t>
            </a:r>
            <a:r>
              <a:rPr lang="en-US" sz="1300" baseline="30000" dirty="0"/>
              <a:t>o</a:t>
            </a:r>
            <a:r>
              <a:rPr lang="en-US" sz="1300" dirty="0"/>
              <a:t>C fast freezing and storage at -20</a:t>
            </a:r>
            <a:r>
              <a:rPr lang="en-US" sz="1300" baseline="30000" dirty="0"/>
              <a:t>o</a:t>
            </a:r>
            <a:r>
              <a:rPr lang="en-US" sz="1300" dirty="0"/>
              <a:t>C, used exclusively for the sea</a:t>
            </a:r>
            <a:r>
              <a:rPr lang="ro-RO" sz="1300" dirty="0"/>
              <a:t> </a:t>
            </a:r>
            <a:r>
              <a:rPr lang="en-US" sz="1300" dirty="0"/>
              <a:t>buckthorn fruits.</a:t>
            </a:r>
          </a:p>
          <a:p>
            <a:pPr lvl="1" algn="just"/>
            <a:r>
              <a:rPr lang="en-US" sz="1300" dirty="0"/>
              <a:t>We use the latest agricultural technology flow that allows harvesting the fruit without the operators actually touching the fruit.</a:t>
            </a:r>
          </a:p>
          <a:p>
            <a:pPr marL="171450" lvl="1" indent="-171450" algn="l">
              <a:lnSpc>
                <a:spcPct val="150000"/>
              </a:lnSpc>
              <a:spcBef>
                <a:spcPts val="750"/>
              </a:spcBef>
              <a:buBlip>
                <a:blip r:embed="rId3"/>
              </a:buBlip>
            </a:pPr>
            <a:r>
              <a:rPr lang="en-US" sz="1300" b="1" dirty="0">
                <a:solidFill>
                  <a:srgbClr val="395723"/>
                </a:solidFill>
              </a:rPr>
              <a:t>Freezing method</a:t>
            </a:r>
            <a:endParaRPr lang="en-US" sz="1300" dirty="0"/>
          </a:p>
          <a:p>
            <a:pPr lvl="1" algn="just"/>
            <a:r>
              <a:rPr lang="en-US" sz="1300" dirty="0"/>
              <a:t>The result of using modern technology is measurable: the sea</a:t>
            </a:r>
            <a:r>
              <a:rPr lang="ro-RO" sz="1300" dirty="0"/>
              <a:t> </a:t>
            </a:r>
            <a:r>
              <a:rPr lang="en-US" sz="1300" dirty="0"/>
              <a:t>buckthorn berry reaches the freezing chamber at -40</a:t>
            </a:r>
            <a:r>
              <a:rPr lang="en-US" sz="1300" baseline="30000" dirty="0"/>
              <a:t>o</a:t>
            </a:r>
            <a:r>
              <a:rPr lang="en-US" sz="1300" dirty="0"/>
              <a:t>C within 2 hours from harvest.</a:t>
            </a:r>
          </a:p>
          <a:p>
            <a:pPr lvl="1" algn="just"/>
            <a:r>
              <a:rPr lang="en-US" sz="1300" dirty="0"/>
              <a:t>By freezing the fruits at -40</a:t>
            </a:r>
            <a:r>
              <a:rPr lang="en-US" sz="1300" baseline="30000" dirty="0"/>
              <a:t>o</a:t>
            </a:r>
            <a:r>
              <a:rPr lang="en-US" sz="1300" dirty="0"/>
              <a:t> C, the natural processes of decay are stopped. It is an innovative method of harvest that guarantees keeping unaltered the properties of the sea</a:t>
            </a:r>
            <a:r>
              <a:rPr lang="ro-RO" sz="1300" dirty="0"/>
              <a:t> </a:t>
            </a:r>
            <a:r>
              <a:rPr lang="en-US" sz="1300" dirty="0"/>
              <a:t>buckthorn fruit.</a:t>
            </a:r>
          </a:p>
          <a:p>
            <a:pPr lvl="1" algn="just"/>
            <a:r>
              <a:rPr lang="en-US" sz="1300" dirty="0"/>
              <a:t>The fruit is harvested in August and September, at full maturity.  It is then selected,  resulting in a homogeneous product of high quality. </a:t>
            </a:r>
          </a:p>
        </p:txBody>
      </p:sp>
      <p:pic>
        <p:nvPicPr>
          <p:cNvPr id="6" name="Picture 5">
            <a:extLst>
              <a:ext uri="{FF2B5EF4-FFF2-40B4-BE49-F238E27FC236}">
                <a16:creationId xmlns:a16="http://schemas.microsoft.com/office/drawing/2014/main" id="{09A153AA-D6DE-4DE4-A63F-B47434810E04}"/>
              </a:ext>
            </a:extLst>
          </p:cNvPr>
          <p:cNvPicPr>
            <a:picLocks noChangeAspect="1"/>
          </p:cNvPicPr>
          <p:nvPr/>
        </p:nvPicPr>
        <p:blipFill>
          <a:blip r:embed="rId4"/>
          <a:stretch>
            <a:fillRect/>
          </a:stretch>
        </p:blipFill>
        <p:spPr>
          <a:xfrm>
            <a:off x="1524000" y="4114800"/>
            <a:ext cx="3921889" cy="1751132"/>
          </a:xfrm>
          <a:prstGeom prst="rect">
            <a:avLst/>
          </a:prstGeom>
        </p:spPr>
      </p:pic>
      <p:pic>
        <p:nvPicPr>
          <p:cNvPr id="7" name="Picture 6">
            <a:extLst>
              <a:ext uri="{FF2B5EF4-FFF2-40B4-BE49-F238E27FC236}">
                <a16:creationId xmlns:a16="http://schemas.microsoft.com/office/drawing/2014/main" id="{A46D1785-7C9E-4500-B5AC-531075A55C13}"/>
              </a:ext>
            </a:extLst>
          </p:cNvPr>
          <p:cNvPicPr>
            <a:picLocks noChangeAspect="1"/>
          </p:cNvPicPr>
          <p:nvPr/>
        </p:nvPicPr>
        <p:blipFill>
          <a:blip r:embed="rId5"/>
          <a:stretch>
            <a:fillRect/>
          </a:stretch>
        </p:blipFill>
        <p:spPr>
          <a:xfrm>
            <a:off x="6477000" y="4113332"/>
            <a:ext cx="4732017" cy="1752600"/>
          </a:xfrm>
          <a:prstGeom prst="rect">
            <a:avLst/>
          </a:prstGeom>
        </p:spPr>
      </p:pic>
    </p:spTree>
    <p:extLst>
      <p:ext uri="{BB962C8B-B14F-4D97-AF65-F5344CB8AC3E}">
        <p14:creationId xmlns:p14="http://schemas.microsoft.com/office/powerpoint/2010/main" val="31991046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30141" y="259842"/>
            <a:ext cx="10723659" cy="457199"/>
          </a:xfrm>
        </p:spPr>
        <p:txBody>
          <a:bodyPr>
            <a:noAutofit/>
          </a:bodyPr>
          <a:lstStyle/>
          <a:p>
            <a:pPr algn="l">
              <a:buClr>
                <a:schemeClr val="accent2"/>
              </a:buClr>
            </a:pPr>
            <a:r>
              <a:rPr lang="en-US" sz="2800" b="1" dirty="0">
                <a:solidFill>
                  <a:schemeClr val="accent6">
                    <a:lumMod val="50000"/>
                  </a:schemeClr>
                </a:solidFill>
                <a:latin typeface="Imprint MT Shadow" panose="04020605060303030202" pitchFamily="82" charset="0"/>
              </a:rPr>
              <a:t>The Product</a:t>
            </a:r>
            <a:endParaRPr lang="ro-RO" sz="2800" b="1" dirty="0">
              <a:solidFill>
                <a:schemeClr val="accent6">
                  <a:lumMod val="50000"/>
                </a:schemeClr>
              </a:solidFill>
              <a:latin typeface="Imprint MT Shadow" panose="04020605060303030202" pitchFamily="82" charset="0"/>
            </a:endParaRPr>
          </a:p>
        </p:txBody>
      </p:sp>
      <p:sp>
        <p:nvSpPr>
          <p:cNvPr id="3" name="Subtitle 2"/>
          <p:cNvSpPr>
            <a:spLocks noGrp="1"/>
          </p:cNvSpPr>
          <p:nvPr>
            <p:ph type="subTitle" idx="1"/>
          </p:nvPr>
        </p:nvSpPr>
        <p:spPr>
          <a:xfrm>
            <a:off x="609599" y="838200"/>
            <a:ext cx="10972801" cy="5029200"/>
          </a:xfrm>
        </p:spPr>
        <p:txBody>
          <a:bodyPr>
            <a:noAutofit/>
          </a:bodyPr>
          <a:lstStyle/>
          <a:p>
            <a:pPr marL="171450" lvl="1" indent="-171450" algn="l">
              <a:spcBef>
                <a:spcPts val="750"/>
              </a:spcBef>
              <a:buBlip>
                <a:blip r:embed="rId3"/>
              </a:buBlip>
            </a:pPr>
            <a:r>
              <a:rPr lang="en-US" sz="1600" b="1" dirty="0">
                <a:solidFill>
                  <a:srgbClr val="395723"/>
                </a:solidFill>
              </a:rPr>
              <a:t>The sea </a:t>
            </a:r>
            <a:r>
              <a:rPr lang="ro-RO" sz="1600" b="1" dirty="0" err="1">
                <a:solidFill>
                  <a:srgbClr val="395723"/>
                </a:solidFill>
              </a:rPr>
              <a:t>buckthorn</a:t>
            </a:r>
            <a:r>
              <a:rPr lang="ro-RO" sz="1600" b="1" dirty="0">
                <a:solidFill>
                  <a:srgbClr val="395723"/>
                </a:solidFill>
              </a:rPr>
              <a:t> </a:t>
            </a:r>
            <a:r>
              <a:rPr lang="en-US" sz="1600" b="1" dirty="0">
                <a:solidFill>
                  <a:srgbClr val="395723"/>
                </a:solidFill>
              </a:rPr>
              <a:t>berry fruit (raw material - frozen, dried or oil) is the main product of Bio </a:t>
            </a:r>
            <a:r>
              <a:rPr lang="en-US" sz="1600" b="1" dirty="0" err="1">
                <a:solidFill>
                  <a:srgbClr val="395723"/>
                </a:solidFill>
              </a:rPr>
              <a:t>Catina</a:t>
            </a:r>
            <a:r>
              <a:rPr lang="en-US" sz="1600" b="1" dirty="0">
                <a:solidFill>
                  <a:srgbClr val="395723"/>
                </a:solidFill>
              </a:rPr>
              <a:t> farms:</a:t>
            </a:r>
          </a:p>
          <a:p>
            <a:pPr marL="971550" lvl="2" indent="-285750" algn="l">
              <a:buClr>
                <a:srgbClr val="507625"/>
              </a:buClr>
              <a:buFont typeface="Wingdings" panose="05000000000000000000" pitchFamily="2" charset="2"/>
              <a:buChar char="v"/>
            </a:pPr>
            <a:r>
              <a:rPr lang="en-US" sz="1300" dirty="0"/>
              <a:t>Each component percent depends on the variety , the time of harvest and climatic conditions of the year;</a:t>
            </a:r>
          </a:p>
          <a:p>
            <a:pPr marL="971550" lvl="2" indent="-285750" algn="l">
              <a:buClr>
                <a:srgbClr val="507625"/>
              </a:buClr>
              <a:buFont typeface="Wingdings" panose="05000000000000000000" pitchFamily="2" charset="2"/>
              <a:buChar char="v"/>
            </a:pPr>
            <a:r>
              <a:rPr lang="en-US" sz="1300" dirty="0"/>
              <a:t>Every year we make specific determinations of bioactive compounds from this fruit, for each variety</a:t>
            </a:r>
            <a:r>
              <a:rPr lang="ro-RO" sz="1300" dirty="0"/>
              <a:t>,</a:t>
            </a:r>
            <a:r>
              <a:rPr lang="en-US" sz="1300" dirty="0"/>
              <a:t> in</a:t>
            </a:r>
            <a:r>
              <a:rPr lang="ro-RO" sz="1300" dirty="0"/>
              <a:t> </a:t>
            </a:r>
            <a:r>
              <a:rPr lang="ro-RO" sz="1300" dirty="0" err="1"/>
              <a:t>international</a:t>
            </a:r>
            <a:r>
              <a:rPr lang="en-US" sz="1300" dirty="0"/>
              <a:t> </a:t>
            </a:r>
            <a:r>
              <a:rPr lang="ro-RO" sz="1300" dirty="0"/>
              <a:t>special</a:t>
            </a:r>
            <a:r>
              <a:rPr lang="en-US" sz="1300" dirty="0" err="1"/>
              <a:t>ised</a:t>
            </a:r>
            <a:r>
              <a:rPr lang="ro-RO" sz="1300" dirty="0"/>
              <a:t> </a:t>
            </a:r>
            <a:r>
              <a:rPr lang="en-US" sz="1300" dirty="0"/>
              <a:t>laboratories.</a:t>
            </a:r>
          </a:p>
          <a:p>
            <a:pPr lvl="1" algn="l"/>
            <a:endParaRPr lang="en-US" sz="1600" b="1" dirty="0">
              <a:solidFill>
                <a:srgbClr val="395723"/>
              </a:solidFill>
            </a:endParaRPr>
          </a:p>
          <a:p>
            <a:pPr marL="171450" indent="-171450" algn="l">
              <a:buBlip>
                <a:blip r:embed="rId3"/>
              </a:buBlip>
            </a:pPr>
            <a:r>
              <a:rPr lang="en-US" sz="1600" b="1" dirty="0">
                <a:solidFill>
                  <a:srgbClr val="395723"/>
                </a:solidFill>
              </a:rPr>
              <a:t>Description of planted Bio </a:t>
            </a:r>
            <a:r>
              <a:rPr lang="en-US" sz="1600" b="1" dirty="0" err="1">
                <a:solidFill>
                  <a:srgbClr val="395723"/>
                </a:solidFill>
              </a:rPr>
              <a:t>Catina</a:t>
            </a:r>
            <a:r>
              <a:rPr lang="en-US" sz="1600" b="1" dirty="0">
                <a:solidFill>
                  <a:srgbClr val="395723"/>
                </a:solidFill>
              </a:rPr>
              <a:t> sea buckthorn varieties:</a:t>
            </a:r>
          </a:p>
          <a:p>
            <a:pPr marL="971550" lvl="2" indent="-285750" algn="l">
              <a:buFont typeface="Wingdings" panose="05000000000000000000" pitchFamily="2" charset="2"/>
              <a:buChar char="v"/>
            </a:pPr>
            <a:r>
              <a:rPr lang="en-US" sz="1300" b="1" dirty="0">
                <a:solidFill>
                  <a:srgbClr val="395723"/>
                </a:solidFill>
              </a:rPr>
              <a:t>CLARA</a:t>
            </a:r>
            <a:r>
              <a:rPr lang="en-US" sz="1300" dirty="0"/>
              <a:t>	Early, large  fruit , yellow-orange, juicy pulp, thin skin – rich in oils (oil)</a:t>
            </a:r>
          </a:p>
          <a:p>
            <a:pPr marL="971550" lvl="2" indent="-285750" algn="l">
              <a:buFont typeface="Wingdings" panose="05000000000000000000" pitchFamily="2" charset="2"/>
              <a:buChar char="v"/>
            </a:pPr>
            <a:r>
              <a:rPr lang="en-US" sz="1300" b="1" dirty="0">
                <a:solidFill>
                  <a:srgbClr val="395723"/>
                </a:solidFill>
              </a:rPr>
              <a:t>MARA	</a:t>
            </a:r>
            <a:r>
              <a:rPr lang="en-US" sz="1300" dirty="0"/>
              <a:t>Large fruit, intense yellow-orange – delicate aroma (juice and other products)	 	</a:t>
            </a:r>
          </a:p>
          <a:p>
            <a:pPr marL="971550" lvl="2" indent="-285750" algn="l">
              <a:buFont typeface="Wingdings" panose="05000000000000000000" pitchFamily="2" charset="2"/>
              <a:buChar char="v"/>
            </a:pPr>
            <a:r>
              <a:rPr lang="en-US" sz="1300" b="1" dirty="0">
                <a:solidFill>
                  <a:srgbClr val="395723"/>
                </a:solidFill>
              </a:rPr>
              <a:t>CORA</a:t>
            </a:r>
            <a:r>
              <a:rPr lang="en-US" sz="1300" dirty="0"/>
              <a:t>		Round fruit, yellow-orange – low in oils (grounded)</a:t>
            </a:r>
          </a:p>
          <a:p>
            <a:pPr marL="971550" lvl="2" indent="-285750" algn="l">
              <a:buFont typeface="Wingdings" panose="05000000000000000000" pitchFamily="2" charset="2"/>
              <a:buChar char="v"/>
            </a:pPr>
            <a:r>
              <a:rPr lang="en-US" sz="1300" b="1" dirty="0">
                <a:solidFill>
                  <a:srgbClr val="395723"/>
                </a:solidFill>
              </a:rPr>
              <a:t>PITESTI2	</a:t>
            </a:r>
            <a:r>
              <a:rPr lang="en-US" sz="1300" dirty="0"/>
              <a:t>Very early , mid-sized fruit , round, intense yellow </a:t>
            </a:r>
            <a:r>
              <a:rPr lang="en-US" sz="1300" dirty="0" err="1"/>
              <a:t>colou</a:t>
            </a:r>
            <a:r>
              <a:rPr lang="ro-RO" sz="1300" dirty="0"/>
              <a:t>r</a:t>
            </a:r>
            <a:r>
              <a:rPr lang="en-US" sz="1300" dirty="0"/>
              <a:t> – intense aroma (best for juice and other products)</a:t>
            </a:r>
          </a:p>
        </p:txBody>
      </p:sp>
      <p:sp>
        <p:nvSpPr>
          <p:cNvPr id="21" name="Rectangle 20"/>
          <p:cNvSpPr/>
          <p:nvPr/>
        </p:nvSpPr>
        <p:spPr>
          <a:xfrm>
            <a:off x="4450491" y="3498570"/>
            <a:ext cx="700833" cy="523220"/>
          </a:xfrm>
          <a:prstGeom prst="rect">
            <a:avLst/>
          </a:prstGeom>
        </p:spPr>
        <p:txBody>
          <a:bodyPr wrap="none">
            <a:spAutoFit/>
          </a:bodyPr>
          <a:lstStyle/>
          <a:p>
            <a:r>
              <a:rPr lang="en-US" sz="1400" b="1" dirty="0">
                <a:solidFill>
                  <a:srgbClr val="FF6600"/>
                </a:solidFill>
              </a:rPr>
              <a:t>M</a:t>
            </a:r>
            <a:r>
              <a:rPr lang="ro-RO" sz="1400" b="1" dirty="0">
                <a:solidFill>
                  <a:srgbClr val="FF6600"/>
                </a:solidFill>
              </a:rPr>
              <a:t>ARA </a:t>
            </a:r>
          </a:p>
          <a:p>
            <a:endParaRPr lang="ro-RO" sz="1400" dirty="0">
              <a:solidFill>
                <a:schemeClr val="accent6">
                  <a:lumMod val="50000"/>
                </a:schemeClr>
              </a:solidFill>
            </a:endParaRPr>
          </a:p>
        </p:txBody>
      </p:sp>
      <p:sp>
        <p:nvSpPr>
          <p:cNvPr id="22" name="Rectangle 21"/>
          <p:cNvSpPr/>
          <p:nvPr/>
        </p:nvSpPr>
        <p:spPr>
          <a:xfrm>
            <a:off x="2201143" y="3498570"/>
            <a:ext cx="713657" cy="523220"/>
          </a:xfrm>
          <a:prstGeom prst="rect">
            <a:avLst/>
          </a:prstGeom>
        </p:spPr>
        <p:txBody>
          <a:bodyPr wrap="none">
            <a:spAutoFit/>
          </a:bodyPr>
          <a:lstStyle/>
          <a:p>
            <a:r>
              <a:rPr lang="en-US" sz="1400" b="1" dirty="0">
                <a:solidFill>
                  <a:srgbClr val="FF6600"/>
                </a:solidFill>
              </a:rPr>
              <a:t>C</a:t>
            </a:r>
            <a:r>
              <a:rPr lang="ro-RO" sz="1400" b="1" dirty="0">
                <a:solidFill>
                  <a:srgbClr val="FF6600"/>
                </a:solidFill>
              </a:rPr>
              <a:t>LARA </a:t>
            </a:r>
          </a:p>
          <a:p>
            <a:endParaRPr lang="ro-RO" sz="1400" dirty="0">
              <a:solidFill>
                <a:schemeClr val="accent6">
                  <a:lumMod val="50000"/>
                </a:schemeClr>
              </a:solidFill>
            </a:endParaRPr>
          </a:p>
        </p:txBody>
      </p:sp>
      <p:sp>
        <p:nvSpPr>
          <p:cNvPr id="23" name="Rectangle 22"/>
          <p:cNvSpPr/>
          <p:nvPr/>
        </p:nvSpPr>
        <p:spPr>
          <a:xfrm>
            <a:off x="8839152" y="3491495"/>
            <a:ext cx="894540" cy="523220"/>
          </a:xfrm>
          <a:prstGeom prst="rect">
            <a:avLst/>
          </a:prstGeom>
        </p:spPr>
        <p:txBody>
          <a:bodyPr wrap="none">
            <a:spAutoFit/>
          </a:bodyPr>
          <a:lstStyle/>
          <a:p>
            <a:r>
              <a:rPr lang="en-US" sz="1400" b="1" dirty="0">
                <a:solidFill>
                  <a:srgbClr val="FF6600"/>
                </a:solidFill>
              </a:rPr>
              <a:t>P</a:t>
            </a:r>
            <a:r>
              <a:rPr lang="ro-RO" sz="1400" b="1" dirty="0">
                <a:solidFill>
                  <a:srgbClr val="FF6600"/>
                </a:solidFill>
              </a:rPr>
              <a:t>ITESTI </a:t>
            </a:r>
            <a:r>
              <a:rPr lang="en-US" sz="1400" b="1" dirty="0">
                <a:solidFill>
                  <a:srgbClr val="FF6600"/>
                </a:solidFill>
              </a:rPr>
              <a:t>2</a:t>
            </a:r>
            <a:r>
              <a:rPr lang="ro-RO" sz="1400" b="1" dirty="0">
                <a:solidFill>
                  <a:srgbClr val="FF6600"/>
                </a:solidFill>
              </a:rPr>
              <a:t> </a:t>
            </a:r>
          </a:p>
          <a:p>
            <a:endParaRPr lang="ro-RO" sz="1400" dirty="0">
              <a:solidFill>
                <a:schemeClr val="accent6">
                  <a:lumMod val="50000"/>
                </a:schemeClr>
              </a:solidFill>
            </a:endParaRPr>
          </a:p>
        </p:txBody>
      </p:sp>
      <p:sp>
        <p:nvSpPr>
          <p:cNvPr id="24" name="Rectangle 23"/>
          <p:cNvSpPr/>
          <p:nvPr/>
        </p:nvSpPr>
        <p:spPr>
          <a:xfrm>
            <a:off x="6707860" y="3491495"/>
            <a:ext cx="649793" cy="523220"/>
          </a:xfrm>
          <a:prstGeom prst="rect">
            <a:avLst/>
          </a:prstGeom>
        </p:spPr>
        <p:txBody>
          <a:bodyPr wrap="none">
            <a:spAutoFit/>
          </a:bodyPr>
          <a:lstStyle/>
          <a:p>
            <a:r>
              <a:rPr lang="en-US" sz="1400" b="1" dirty="0">
                <a:solidFill>
                  <a:srgbClr val="FF6600"/>
                </a:solidFill>
              </a:rPr>
              <a:t>C</a:t>
            </a:r>
            <a:r>
              <a:rPr lang="ro-RO" sz="1400" b="1" dirty="0">
                <a:solidFill>
                  <a:srgbClr val="FF6600"/>
                </a:solidFill>
              </a:rPr>
              <a:t>ORA </a:t>
            </a:r>
          </a:p>
          <a:p>
            <a:endParaRPr lang="ro-RO" sz="1400" dirty="0">
              <a:solidFill>
                <a:schemeClr val="accent6">
                  <a:lumMod val="50000"/>
                </a:schemeClr>
              </a:solidFill>
            </a:endParaRPr>
          </a:p>
        </p:txBody>
      </p:sp>
      <p:pic>
        <p:nvPicPr>
          <p:cNvPr id="13" name="Picture 12" descr="C:\Users\niculesf\Desktop\clara1 redus.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76400" y="4014714"/>
            <a:ext cx="1763144" cy="1411605"/>
          </a:xfrm>
          <a:prstGeom prst="rect">
            <a:avLst/>
          </a:prstGeom>
          <a:noFill/>
          <a:ln>
            <a:noFill/>
          </a:ln>
        </p:spPr>
      </p:pic>
      <p:pic>
        <p:nvPicPr>
          <p:cNvPr id="15" name="Picture 14" descr="C:\Users\niculesf\Desktop\mara1 redus.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40563" y="4014715"/>
            <a:ext cx="1720691" cy="1411605"/>
          </a:xfrm>
          <a:prstGeom prst="rect">
            <a:avLst/>
          </a:prstGeom>
          <a:noFill/>
          <a:ln>
            <a:noFill/>
          </a:ln>
        </p:spPr>
      </p:pic>
      <p:pic>
        <p:nvPicPr>
          <p:cNvPr id="16" name="Picture 15" descr="C:\Users\niculesf\Desktop\cora1 redus.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56318" y="4014715"/>
            <a:ext cx="1752879" cy="1411605"/>
          </a:xfrm>
          <a:prstGeom prst="rect">
            <a:avLst/>
          </a:prstGeom>
          <a:noFill/>
          <a:ln>
            <a:noFill/>
          </a:ln>
        </p:spPr>
      </p:pic>
      <p:pic>
        <p:nvPicPr>
          <p:cNvPr id="20" name="Picture 19" descr="C:\Users\niculesf\Desktop\pitesti2 redus.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04261" y="4014715"/>
            <a:ext cx="1764322" cy="1411605"/>
          </a:xfrm>
          <a:prstGeom prst="rect">
            <a:avLst/>
          </a:prstGeom>
          <a:noFill/>
          <a:ln>
            <a:noFill/>
          </a:ln>
        </p:spPr>
      </p:pic>
    </p:spTree>
    <p:extLst>
      <p:ext uri="{BB962C8B-B14F-4D97-AF65-F5344CB8AC3E}">
        <p14:creationId xmlns:p14="http://schemas.microsoft.com/office/powerpoint/2010/main" val="884005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117A1DB-7106-4CC9-A838-30E666937EE1}"/>
              </a:ext>
            </a:extLst>
          </p:cNvPr>
          <p:cNvSpPr txBox="1">
            <a:spLocks/>
          </p:cNvSpPr>
          <p:nvPr/>
        </p:nvSpPr>
        <p:spPr>
          <a:xfrm>
            <a:off x="630141" y="259842"/>
            <a:ext cx="10723659" cy="457199"/>
          </a:xfrm>
          <a:prstGeom prst="rect">
            <a:avLst/>
          </a:prstGeom>
        </p:spPr>
        <p:txBody>
          <a:bodyPr vert="horz" lIns="91440" tIns="45720" rIns="91440" bIns="45720"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buClr>
                <a:schemeClr val="accent2"/>
              </a:buClr>
            </a:pPr>
            <a:r>
              <a:rPr lang="en-US" sz="2800" b="1" dirty="0">
                <a:solidFill>
                  <a:schemeClr val="accent6">
                    <a:lumMod val="50000"/>
                  </a:schemeClr>
                </a:solidFill>
                <a:latin typeface="Imprint MT Shadow" panose="04020605060303030202" pitchFamily="82" charset="0"/>
              </a:rPr>
              <a:t>The Eco Certificate (RO &amp; EN)</a:t>
            </a:r>
            <a:endParaRPr lang="ro-RO" sz="2800" b="1" dirty="0">
              <a:solidFill>
                <a:schemeClr val="accent6">
                  <a:lumMod val="50000"/>
                </a:schemeClr>
              </a:solidFill>
              <a:latin typeface="Imprint MT Shadow" panose="04020605060303030202" pitchFamily="82" charset="0"/>
            </a:endParaRPr>
          </a:p>
        </p:txBody>
      </p:sp>
      <p:pic>
        <p:nvPicPr>
          <p:cNvPr id="2" name="Picture 1">
            <a:extLst>
              <a:ext uri="{FF2B5EF4-FFF2-40B4-BE49-F238E27FC236}">
                <a16:creationId xmlns:a16="http://schemas.microsoft.com/office/drawing/2014/main" id="{7E1C9270-322D-4306-A006-28B71F2CBC58}"/>
              </a:ext>
            </a:extLst>
          </p:cNvPr>
          <p:cNvPicPr>
            <a:picLocks noChangeAspect="1"/>
          </p:cNvPicPr>
          <p:nvPr/>
        </p:nvPicPr>
        <p:blipFill>
          <a:blip r:embed="rId3"/>
          <a:stretch>
            <a:fillRect/>
          </a:stretch>
        </p:blipFill>
        <p:spPr>
          <a:xfrm>
            <a:off x="533400" y="717041"/>
            <a:ext cx="4213185" cy="5982789"/>
          </a:xfrm>
          <a:prstGeom prst="rect">
            <a:avLst/>
          </a:prstGeom>
        </p:spPr>
      </p:pic>
      <p:pic>
        <p:nvPicPr>
          <p:cNvPr id="5" name="Picture 4">
            <a:extLst>
              <a:ext uri="{FF2B5EF4-FFF2-40B4-BE49-F238E27FC236}">
                <a16:creationId xmlns:a16="http://schemas.microsoft.com/office/drawing/2014/main" id="{990582E1-129E-48E2-86E1-92ECC945B9C3}"/>
              </a:ext>
            </a:extLst>
          </p:cNvPr>
          <p:cNvPicPr>
            <a:picLocks noChangeAspect="1"/>
          </p:cNvPicPr>
          <p:nvPr/>
        </p:nvPicPr>
        <p:blipFill>
          <a:blip r:embed="rId4"/>
          <a:stretch>
            <a:fillRect/>
          </a:stretch>
        </p:blipFill>
        <p:spPr>
          <a:xfrm>
            <a:off x="7194684" y="691963"/>
            <a:ext cx="4159116" cy="5926247"/>
          </a:xfrm>
          <a:prstGeom prst="rect">
            <a:avLst/>
          </a:prstGeom>
        </p:spPr>
      </p:pic>
    </p:spTree>
    <p:extLst>
      <p:ext uri="{BB962C8B-B14F-4D97-AF65-F5344CB8AC3E}">
        <p14:creationId xmlns:p14="http://schemas.microsoft.com/office/powerpoint/2010/main" val="42035216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117A1DB-7106-4CC9-A838-30E666937EE1}"/>
              </a:ext>
            </a:extLst>
          </p:cNvPr>
          <p:cNvSpPr txBox="1">
            <a:spLocks/>
          </p:cNvSpPr>
          <p:nvPr/>
        </p:nvSpPr>
        <p:spPr>
          <a:xfrm>
            <a:off x="630141" y="259842"/>
            <a:ext cx="10723659" cy="457199"/>
          </a:xfrm>
          <a:prstGeom prst="rect">
            <a:avLst/>
          </a:prstGeom>
        </p:spPr>
        <p:txBody>
          <a:bodyPr vert="horz" lIns="91440" tIns="45720" rIns="91440" bIns="45720"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buClr>
                <a:schemeClr val="accent2"/>
              </a:buClr>
            </a:pPr>
            <a:r>
              <a:rPr lang="en-US" sz="2800" b="1" dirty="0">
                <a:solidFill>
                  <a:schemeClr val="accent6">
                    <a:lumMod val="50000"/>
                  </a:schemeClr>
                </a:solidFill>
                <a:latin typeface="Imprint MT Shadow" panose="04020605060303030202" pitchFamily="82" charset="0"/>
              </a:rPr>
              <a:t>The Universe </a:t>
            </a:r>
            <a:r>
              <a:rPr lang="en-US" sz="2800" b="1" dirty="0" err="1">
                <a:solidFill>
                  <a:schemeClr val="accent6">
                    <a:lumMod val="50000"/>
                  </a:schemeClr>
                </a:solidFill>
                <a:latin typeface="Imprint MT Shadow" panose="04020605060303030202" pitchFamily="82" charset="0"/>
              </a:rPr>
              <a:t>BioCatina</a:t>
            </a:r>
            <a:r>
              <a:rPr lang="en-US" sz="2800" b="1" dirty="0">
                <a:solidFill>
                  <a:schemeClr val="accent6">
                    <a:lumMod val="50000"/>
                  </a:schemeClr>
                </a:solidFill>
                <a:latin typeface="Imprint MT Shadow" panose="04020605060303030202" pitchFamily="82" charset="0"/>
              </a:rPr>
              <a:t> – the biological sea buckthorn </a:t>
            </a:r>
            <a:endParaRPr lang="ro-RO" sz="2800" b="1" dirty="0">
              <a:solidFill>
                <a:schemeClr val="accent6">
                  <a:lumMod val="50000"/>
                </a:schemeClr>
              </a:solidFill>
              <a:latin typeface="Imprint MT Shadow" panose="04020605060303030202" pitchFamily="82" charset="0"/>
            </a:endParaRPr>
          </a:p>
        </p:txBody>
      </p:sp>
      <p:pic>
        <p:nvPicPr>
          <p:cNvPr id="5" name="Picture 4">
            <a:extLst>
              <a:ext uri="{FF2B5EF4-FFF2-40B4-BE49-F238E27FC236}">
                <a16:creationId xmlns:a16="http://schemas.microsoft.com/office/drawing/2014/main" id="{597FBD10-AE99-4EA4-8DC7-156AB3EAE0D2}"/>
              </a:ext>
            </a:extLst>
          </p:cNvPr>
          <p:cNvPicPr>
            <a:picLocks noChangeAspect="1"/>
          </p:cNvPicPr>
          <p:nvPr/>
        </p:nvPicPr>
        <p:blipFill>
          <a:blip r:embed="rId3"/>
          <a:stretch>
            <a:fillRect/>
          </a:stretch>
        </p:blipFill>
        <p:spPr>
          <a:xfrm>
            <a:off x="1143000" y="737297"/>
            <a:ext cx="3559819" cy="5943600"/>
          </a:xfrm>
          <a:prstGeom prst="rect">
            <a:avLst/>
          </a:prstGeom>
        </p:spPr>
      </p:pic>
      <p:pic>
        <p:nvPicPr>
          <p:cNvPr id="6" name="Picture 5">
            <a:extLst>
              <a:ext uri="{FF2B5EF4-FFF2-40B4-BE49-F238E27FC236}">
                <a16:creationId xmlns:a16="http://schemas.microsoft.com/office/drawing/2014/main" id="{652E4CF0-AEB0-440E-91BD-37EA4110BD50}"/>
              </a:ext>
            </a:extLst>
          </p:cNvPr>
          <p:cNvPicPr>
            <a:picLocks noChangeAspect="1"/>
          </p:cNvPicPr>
          <p:nvPr/>
        </p:nvPicPr>
        <p:blipFill>
          <a:blip r:embed="rId4"/>
          <a:stretch>
            <a:fillRect/>
          </a:stretch>
        </p:blipFill>
        <p:spPr>
          <a:xfrm>
            <a:off x="7239000" y="712218"/>
            <a:ext cx="3628809" cy="5943601"/>
          </a:xfrm>
          <a:prstGeom prst="rect">
            <a:avLst/>
          </a:prstGeom>
        </p:spPr>
      </p:pic>
    </p:spTree>
    <p:extLst>
      <p:ext uri="{BB962C8B-B14F-4D97-AF65-F5344CB8AC3E}">
        <p14:creationId xmlns:p14="http://schemas.microsoft.com/office/powerpoint/2010/main" val="12982619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30141" y="259842"/>
            <a:ext cx="10627733" cy="457199"/>
          </a:xfrm>
        </p:spPr>
        <p:txBody>
          <a:bodyPr>
            <a:noAutofit/>
          </a:bodyPr>
          <a:lstStyle/>
          <a:p>
            <a:pPr>
              <a:buClr>
                <a:schemeClr val="accent2"/>
              </a:buClr>
            </a:pPr>
            <a:r>
              <a:rPr lang="en-US" sz="2800" b="1" dirty="0">
                <a:solidFill>
                  <a:schemeClr val="accent6">
                    <a:lumMod val="50000"/>
                  </a:schemeClr>
                </a:solidFill>
                <a:latin typeface="Imprint MT Shadow" panose="04020605060303030202" pitchFamily="82" charset="0"/>
              </a:rPr>
              <a:t>The Beginning</a:t>
            </a:r>
            <a:r>
              <a:rPr lang="ro-RO" sz="2800" b="1" dirty="0">
                <a:solidFill>
                  <a:schemeClr val="accent6">
                    <a:lumMod val="50000"/>
                  </a:schemeClr>
                </a:solidFill>
                <a:latin typeface="Imprint MT Shadow" panose="04020605060303030202" pitchFamily="82" charset="0"/>
              </a:rPr>
              <a:t>...</a:t>
            </a: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31492" y="903051"/>
            <a:ext cx="3323807" cy="2346906"/>
          </a:xfrm>
          <a:prstGeom prst="rect">
            <a:avLst/>
          </a:prstGeom>
        </p:spPr>
      </p:pic>
      <p:sp>
        <p:nvSpPr>
          <p:cNvPr id="17" name="TextBox 16"/>
          <p:cNvSpPr txBox="1"/>
          <p:nvPr/>
        </p:nvSpPr>
        <p:spPr>
          <a:xfrm>
            <a:off x="4131491" y="2884276"/>
            <a:ext cx="3323808" cy="369332"/>
          </a:xfrm>
          <a:prstGeom prst="rect">
            <a:avLst/>
          </a:prstGeom>
          <a:solidFill>
            <a:schemeClr val="accent6">
              <a:lumMod val="50000"/>
            </a:schemeClr>
          </a:solidFill>
        </p:spPr>
        <p:txBody>
          <a:bodyPr wrap="square" rtlCol="0">
            <a:spAutoFit/>
          </a:bodyPr>
          <a:lstStyle/>
          <a:p>
            <a:pPr algn="ctr"/>
            <a:r>
              <a:rPr lang="en-US" dirty="0">
                <a:solidFill>
                  <a:schemeClr val="bg1"/>
                </a:solidFill>
              </a:rPr>
              <a:t>Comparing the sketches</a:t>
            </a:r>
          </a:p>
        </p:txBody>
      </p:sp>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14653" y="914400"/>
            <a:ext cx="3386746" cy="2278856"/>
          </a:xfrm>
          <a:prstGeom prst="rect">
            <a:avLst/>
          </a:prstGeom>
        </p:spPr>
      </p:pic>
      <p:sp>
        <p:nvSpPr>
          <p:cNvPr id="19" name="TextBox 18"/>
          <p:cNvSpPr txBox="1"/>
          <p:nvPr/>
        </p:nvSpPr>
        <p:spPr>
          <a:xfrm>
            <a:off x="7818088" y="2888771"/>
            <a:ext cx="3383311" cy="369332"/>
          </a:xfrm>
          <a:prstGeom prst="rect">
            <a:avLst/>
          </a:prstGeom>
          <a:solidFill>
            <a:schemeClr val="accent6">
              <a:lumMod val="50000"/>
            </a:schemeClr>
          </a:solidFill>
        </p:spPr>
        <p:txBody>
          <a:bodyPr wrap="square" rtlCol="0">
            <a:spAutoFit/>
          </a:bodyPr>
          <a:lstStyle/>
          <a:p>
            <a:pPr algn="ctr"/>
            <a:r>
              <a:rPr lang="en-US" dirty="0">
                <a:solidFill>
                  <a:schemeClr val="bg1"/>
                </a:solidFill>
              </a:rPr>
              <a:t>Mechanized planting using GPS</a:t>
            </a:r>
          </a:p>
        </p:txBody>
      </p:sp>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01740" y="3505201"/>
            <a:ext cx="3353559" cy="2274332"/>
          </a:xfrm>
          <a:prstGeom prst="rect">
            <a:avLst/>
          </a:prstGeom>
        </p:spPr>
      </p:pic>
      <p:sp>
        <p:nvSpPr>
          <p:cNvPr id="21" name="TextBox 20"/>
          <p:cNvSpPr txBox="1"/>
          <p:nvPr/>
        </p:nvSpPr>
        <p:spPr>
          <a:xfrm>
            <a:off x="4101740" y="5429832"/>
            <a:ext cx="3353559" cy="369332"/>
          </a:xfrm>
          <a:prstGeom prst="rect">
            <a:avLst/>
          </a:prstGeom>
          <a:solidFill>
            <a:schemeClr val="accent6">
              <a:lumMod val="50000"/>
            </a:schemeClr>
          </a:solidFill>
          <a:ln>
            <a:noFill/>
          </a:ln>
        </p:spPr>
        <p:txBody>
          <a:bodyPr wrap="square" rtlCol="0">
            <a:spAutoFit/>
          </a:bodyPr>
          <a:lstStyle/>
          <a:p>
            <a:pPr algn="ctr"/>
            <a:r>
              <a:rPr lang="en-US" dirty="0">
                <a:solidFill>
                  <a:schemeClr val="bg1"/>
                </a:solidFill>
              </a:rPr>
              <a:t>First</a:t>
            </a:r>
            <a:r>
              <a:rPr lang="en-US" dirty="0">
                <a:ln w="3175" cmpd="sng">
                  <a:solidFill>
                    <a:schemeClr val="bg1"/>
                  </a:solidFill>
                </a:ln>
              </a:rPr>
              <a:t> </a:t>
            </a:r>
            <a:r>
              <a:rPr lang="en-US" dirty="0">
                <a:solidFill>
                  <a:schemeClr val="bg1"/>
                </a:solidFill>
              </a:rPr>
              <a:t>winter</a:t>
            </a:r>
            <a:endParaRPr lang="en-US" dirty="0">
              <a:ln w="3175" cmpd="sng">
                <a:solidFill>
                  <a:schemeClr val="bg1"/>
                </a:solidFill>
              </a:ln>
            </a:endParaRPr>
          </a:p>
        </p:txBody>
      </p:sp>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1695" y="903052"/>
            <a:ext cx="3407009" cy="2297436"/>
          </a:xfrm>
          <a:prstGeom prst="rect">
            <a:avLst/>
          </a:prstGeom>
        </p:spPr>
      </p:pic>
      <p:sp>
        <p:nvSpPr>
          <p:cNvPr id="23" name="TextBox 22"/>
          <p:cNvSpPr txBox="1"/>
          <p:nvPr/>
        </p:nvSpPr>
        <p:spPr>
          <a:xfrm>
            <a:off x="361695" y="2837930"/>
            <a:ext cx="3407009" cy="369332"/>
          </a:xfrm>
          <a:prstGeom prst="rect">
            <a:avLst/>
          </a:prstGeom>
          <a:solidFill>
            <a:schemeClr val="accent6">
              <a:lumMod val="50000"/>
            </a:schemeClr>
          </a:solidFill>
        </p:spPr>
        <p:txBody>
          <a:bodyPr wrap="square" rtlCol="0">
            <a:spAutoFit/>
          </a:bodyPr>
          <a:lstStyle/>
          <a:p>
            <a:pPr algn="ctr"/>
            <a:r>
              <a:rPr lang="en-US" dirty="0">
                <a:solidFill>
                  <a:schemeClr val="bg1"/>
                </a:solidFill>
              </a:rPr>
              <a:t>Certified</a:t>
            </a:r>
            <a:r>
              <a:rPr lang="en-US" dirty="0">
                <a:ln w="3175">
                  <a:solidFill>
                    <a:schemeClr val="tx1"/>
                  </a:solidFill>
                </a:ln>
                <a:solidFill>
                  <a:schemeClr val="accent6">
                    <a:lumMod val="75000"/>
                  </a:schemeClr>
                </a:solidFill>
              </a:rPr>
              <a:t> </a:t>
            </a:r>
            <a:r>
              <a:rPr lang="en-US" dirty="0">
                <a:solidFill>
                  <a:schemeClr val="bg1"/>
                </a:solidFill>
              </a:rPr>
              <a:t>Seedlings</a:t>
            </a:r>
          </a:p>
        </p:txBody>
      </p:sp>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1695" y="3505200"/>
            <a:ext cx="3439785" cy="1934879"/>
          </a:xfrm>
          <a:prstGeom prst="rect">
            <a:avLst/>
          </a:prstGeom>
        </p:spPr>
      </p:pic>
      <p:sp>
        <p:nvSpPr>
          <p:cNvPr id="24" name="TextBox 23"/>
          <p:cNvSpPr txBox="1"/>
          <p:nvPr/>
        </p:nvSpPr>
        <p:spPr>
          <a:xfrm>
            <a:off x="361694" y="5410200"/>
            <a:ext cx="3439786" cy="369332"/>
          </a:xfrm>
          <a:prstGeom prst="rect">
            <a:avLst/>
          </a:prstGeom>
          <a:solidFill>
            <a:schemeClr val="accent6">
              <a:lumMod val="50000"/>
            </a:schemeClr>
          </a:solidFill>
        </p:spPr>
        <p:txBody>
          <a:bodyPr wrap="square" rtlCol="0">
            <a:spAutoFit/>
          </a:bodyPr>
          <a:lstStyle/>
          <a:p>
            <a:pPr algn="ctr"/>
            <a:r>
              <a:rPr lang="en-US" dirty="0">
                <a:solidFill>
                  <a:schemeClr val="bg1"/>
                </a:solidFill>
              </a:rPr>
              <a:t>First spring</a:t>
            </a:r>
          </a:p>
        </p:txBody>
      </p:sp>
      <p:sp>
        <p:nvSpPr>
          <p:cNvPr id="25" name="TextBox 24"/>
          <p:cNvSpPr txBox="1"/>
          <p:nvPr/>
        </p:nvSpPr>
        <p:spPr>
          <a:xfrm>
            <a:off x="7861109" y="5410200"/>
            <a:ext cx="3340290" cy="369332"/>
          </a:xfrm>
          <a:prstGeom prst="rect">
            <a:avLst/>
          </a:prstGeom>
          <a:solidFill>
            <a:schemeClr val="accent6">
              <a:lumMod val="50000"/>
            </a:schemeClr>
          </a:solidFill>
        </p:spPr>
        <p:txBody>
          <a:bodyPr wrap="square" rtlCol="0">
            <a:spAutoFit/>
          </a:bodyPr>
          <a:lstStyle/>
          <a:p>
            <a:pPr algn="ctr"/>
            <a:r>
              <a:rPr lang="en-US" dirty="0">
                <a:solidFill>
                  <a:schemeClr val="bg1"/>
                </a:solidFill>
              </a:rPr>
              <a:t>Modern equipment</a:t>
            </a:r>
          </a:p>
        </p:txBody>
      </p:sp>
      <p:pic>
        <p:nvPicPr>
          <p:cNvPr id="27" name="Picture 2" descr="http://www.zamponi.com/wp-content/uploads/2014/12/9400-con-cabina.jpg">
            <a:hlinkClick r:id="rId8"/>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1458" t="5801" r="11252" b="31408"/>
          <a:stretch/>
        </p:blipFill>
        <p:spPr bwMode="auto">
          <a:xfrm>
            <a:off x="7854578" y="3505200"/>
            <a:ext cx="3346821" cy="1924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652763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HPE_Standard_Arial_16x9_v2">
  <a:themeElements>
    <a:clrScheme name="HPE">
      <a:dk1>
        <a:sysClr val="windowText" lastClr="000000"/>
      </a:dk1>
      <a:lt1>
        <a:sysClr val="window" lastClr="FFFFFF"/>
      </a:lt1>
      <a:dk2>
        <a:srgbClr val="425563"/>
      </a:dk2>
      <a:lt2>
        <a:srgbClr val="C6C9CA"/>
      </a:lt2>
      <a:accent1>
        <a:srgbClr val="425563"/>
      </a:accent1>
      <a:accent2>
        <a:srgbClr val="2AD2C9"/>
      </a:accent2>
      <a:accent3>
        <a:srgbClr val="FF8D6D"/>
      </a:accent3>
      <a:accent4>
        <a:srgbClr val="5B4767"/>
      </a:accent4>
      <a:accent5>
        <a:srgbClr val="617D78"/>
      </a:accent5>
      <a:accent6>
        <a:srgbClr val="C6C9CA"/>
      </a:accent6>
      <a:hlink>
        <a:srgbClr val="617D78"/>
      </a:hlink>
      <a:folHlink>
        <a:srgbClr val="87878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chemeClr val="accent1"/>
        </a:solidFill>
        <a:ln w="19050">
          <a:solidFill>
            <a:schemeClr val="accent1"/>
          </a:solidFill>
        </a:ln>
      </a:spPr>
      <a:bodyPr rtlCol="0" anchor="ctr"/>
      <a:lstStyle>
        <a:defPPr algn="ctr">
          <a:lnSpc>
            <a:spcPct val="90000"/>
          </a:lnSpc>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90000"/>
          </a:lnSpc>
          <a:defRPr/>
        </a:defPPr>
      </a:lstStyle>
    </a:txDef>
  </a:objectDefaults>
  <a:extraClrSchemeLst/>
  <a:custClrLst>
    <a:custClr name="0|179|136">
      <a:srgbClr val="00B388"/>
    </a:custClr>
    <a:custClr name="135|123|117">
      <a:srgbClr val="877B75"/>
    </a:custClr>
    <a:custClr name="135|135|135">
      <a:srgbClr val="878787"/>
    </a:custClr>
  </a:custClrLst>
  <a:extLst>
    <a:ext uri="{05A4C25C-085E-4340-85A3-A5531E510DB2}">
      <thm15:themeFamily xmlns:thm15="http://schemas.microsoft.com/office/thememl/2012/main" name="HPE_Standard_Arial_16x9.potx" id="{21F84462-1C9F-438F-A772-0EBAD7B3BCD8}" vid="{077F0EBE-C80C-4B61-8BF1-0309CF31637A}"/>
    </a:ext>
  </a:extLst>
</a:theme>
</file>

<file path=ppt/theme/theme2.xml><?xml version="1.0" encoding="utf-8"?>
<a:theme xmlns:a="http://schemas.openxmlformats.org/drawingml/2006/main" name="Theme1">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5FC570C8-4D4B-4276-B31E-0FD4803B147A}" vid="{C28CAE23-E645-41FF-B3C3-08FB3B1C7464}"/>
    </a:ext>
  </a:extLst>
</a:theme>
</file>

<file path=ppt/theme/theme3.xml><?xml version="1.0" encoding="utf-8"?>
<a:theme xmlns:a="http://schemas.openxmlformats.org/drawingml/2006/main" name="Office Theme">
  <a:themeElements>
    <a:clrScheme name="HPE">
      <a:dk1>
        <a:sysClr val="windowText" lastClr="000000"/>
      </a:dk1>
      <a:lt1>
        <a:sysClr val="window" lastClr="FFFFFF"/>
      </a:lt1>
      <a:dk2>
        <a:srgbClr val="425563"/>
      </a:dk2>
      <a:lt2>
        <a:srgbClr val="C6C9CA"/>
      </a:lt2>
      <a:accent1>
        <a:srgbClr val="425563"/>
      </a:accent1>
      <a:accent2>
        <a:srgbClr val="2AD2C9"/>
      </a:accent2>
      <a:accent3>
        <a:srgbClr val="FF8D6D"/>
      </a:accent3>
      <a:accent4>
        <a:srgbClr val="5B4767"/>
      </a:accent4>
      <a:accent5>
        <a:srgbClr val="617D78"/>
      </a:accent5>
      <a:accent6>
        <a:srgbClr val="C6C9CA"/>
      </a:accent6>
      <a:hlink>
        <a:srgbClr val="617D78"/>
      </a:hlink>
      <a:folHlink>
        <a:srgbClr val="87878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chemeClr val="accent1"/>
        </a:solidFill>
        <a:ln w="19050">
          <a:solidFill>
            <a:schemeClr val="accent1"/>
          </a:solidFill>
        </a:ln>
      </a:spPr>
      <a:bodyPr rtlCol="0" anchor="ctr"/>
      <a:lstStyle>
        <a:defPPr algn="ctr">
          <a:lnSpc>
            <a:spcPct val="90000"/>
          </a:lnSpc>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90000"/>
          </a:lnSpc>
          <a:defRPr/>
        </a:defPPr>
      </a:lstStyle>
    </a:txDef>
  </a:objectDefaults>
  <a:extraClrSchemeLst/>
  <a:custClrLst>
    <a:custClr name="0|179|136">
      <a:srgbClr val="00B388"/>
    </a:custClr>
    <a:custClr name="135|123|117">
      <a:srgbClr val="877B75"/>
    </a:custClr>
    <a:custClr name="135|135|135">
      <a:srgbClr val="878787"/>
    </a:custClr>
  </a:custClr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HPE">
      <a:dk1>
        <a:sysClr val="windowText" lastClr="000000"/>
      </a:dk1>
      <a:lt1>
        <a:sysClr val="window" lastClr="FFFFFF"/>
      </a:lt1>
      <a:dk2>
        <a:srgbClr val="425563"/>
      </a:dk2>
      <a:lt2>
        <a:srgbClr val="C6C9CA"/>
      </a:lt2>
      <a:accent1>
        <a:srgbClr val="425563"/>
      </a:accent1>
      <a:accent2>
        <a:srgbClr val="2AD2C9"/>
      </a:accent2>
      <a:accent3>
        <a:srgbClr val="FF8D6D"/>
      </a:accent3>
      <a:accent4>
        <a:srgbClr val="5B4767"/>
      </a:accent4>
      <a:accent5>
        <a:srgbClr val="617D78"/>
      </a:accent5>
      <a:accent6>
        <a:srgbClr val="C6C9CA"/>
      </a:accent6>
      <a:hlink>
        <a:srgbClr val="617D78"/>
      </a:hlink>
      <a:folHlink>
        <a:srgbClr val="87878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chemeClr val="accent1"/>
        </a:solidFill>
        <a:ln w="19050">
          <a:solidFill>
            <a:schemeClr val="accent1"/>
          </a:solidFill>
        </a:ln>
      </a:spPr>
      <a:bodyPr rtlCol="0" anchor="ctr"/>
      <a:lstStyle>
        <a:defPPr algn="ctr">
          <a:lnSpc>
            <a:spcPct val="90000"/>
          </a:lnSpc>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90000"/>
          </a:lnSpc>
          <a:defRPr/>
        </a:defPPr>
      </a:lstStyle>
    </a:txDef>
  </a:objectDefaults>
  <a:extraClrSchemeLst/>
  <a:custClrLst>
    <a:custClr name="0|179|136">
      <a:srgbClr val="00B388"/>
    </a:custClr>
    <a:custClr name="135|123|117">
      <a:srgbClr val="877B75"/>
    </a:custClr>
    <a:custClr name="135|135|135">
      <a:srgbClr val="878787"/>
    </a:custClr>
  </a:custClrLst>
</a:theme>
</file>

<file path=docProps/app.xml><?xml version="1.0" encoding="utf-8"?>
<Properties xmlns="http://schemas.openxmlformats.org/officeDocument/2006/extended-properties" xmlns:vt="http://schemas.openxmlformats.org/officeDocument/2006/docPropsVTypes">
  <Template/>
  <TotalTime>2379</TotalTime>
  <Words>872</Words>
  <Application>Microsoft Office PowerPoint</Application>
  <PresentationFormat>Widescreen</PresentationFormat>
  <Paragraphs>121</Paragraphs>
  <Slides>15</Slides>
  <Notes>15</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15</vt:i4>
      </vt:variant>
    </vt:vector>
  </HeadingPairs>
  <TitlesOfParts>
    <vt:vector size="22" baseType="lpstr">
      <vt:lpstr>Arial</vt:lpstr>
      <vt:lpstr>Calibri</vt:lpstr>
      <vt:lpstr>Calibri Light</vt:lpstr>
      <vt:lpstr>Imprint MT Shadow</vt:lpstr>
      <vt:lpstr>Wingdings</vt:lpstr>
      <vt:lpstr>HPE_Standard_Arial_16x9_v2</vt:lpstr>
      <vt:lpstr>Theme1</vt:lpstr>
      <vt:lpstr>PowerPoint Presentation</vt:lpstr>
      <vt:lpstr>The Plant (Sea buckthorn berry - Hippophae rhamnoides L)</vt:lpstr>
      <vt:lpstr>The Plant (Sea buckthorn berry – Hippophae rhamnoides L) Nutrition and Health claims</vt:lpstr>
      <vt:lpstr>The Plant (Sea buckthorn berry – Hippophae rhamnoides L) Nutrition and Health claims</vt:lpstr>
      <vt:lpstr>The Plantations</vt:lpstr>
      <vt:lpstr>The Product</vt:lpstr>
      <vt:lpstr>PowerPoint Presentation</vt:lpstr>
      <vt:lpstr>PowerPoint Presentation</vt:lpstr>
      <vt:lpstr>The Beginning...</vt:lpstr>
      <vt:lpstr>The Maintenance and First Harvest</vt:lpstr>
      <vt:lpstr>The Sea buckthorn Fruits</vt:lpstr>
      <vt:lpstr>The Technology and Equipment for Freezing and Storage</vt:lpstr>
      <vt:lpstr>The Processed Bi Catina Products Portfolio</vt:lpstr>
      <vt:lpstr>Send us an e-mail, to plan a visit! </vt:lpstr>
      <vt:lpstr>Thank you!</vt:lpstr>
    </vt:vector>
  </TitlesOfParts>
  <Company>Hewlett 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slide with picture</dc:title>
  <dc:creator>Jim Cavanaugh</dc:creator>
  <cp:lastModifiedBy>Irina Little</cp:lastModifiedBy>
  <cp:revision>178</cp:revision>
  <dcterms:created xsi:type="dcterms:W3CDTF">2015-10-14T17:08:40Z</dcterms:created>
  <dcterms:modified xsi:type="dcterms:W3CDTF">2019-07-22T10:33:30Z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2289701</vt:lpwstr>
  </property>
  <property fmtid="{D5CDD505-2E9C-101B-9397-08002B2CF9AE}" pid="3" name="NXPowerLiteSettings">
    <vt:lpwstr>B74006B004C800</vt:lpwstr>
  </property>
  <property fmtid="{D5CDD505-2E9C-101B-9397-08002B2CF9AE}" pid="4" name="NXPowerLiteVersion">
    <vt:lpwstr>D6.0.7</vt:lpwstr>
  </property>
</Properties>
</file>