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theme/themeOverride3.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20"/>
  </p:notesMasterIdLst>
  <p:sldIdLst>
    <p:sldId id="256" r:id="rId4"/>
    <p:sldId id="278" r:id="rId5"/>
    <p:sldId id="304" r:id="rId6"/>
    <p:sldId id="301" r:id="rId7"/>
    <p:sldId id="302" r:id="rId8"/>
    <p:sldId id="293" r:id="rId9"/>
    <p:sldId id="294" r:id="rId10"/>
    <p:sldId id="305" r:id="rId11"/>
    <p:sldId id="306" r:id="rId12"/>
    <p:sldId id="307" r:id="rId13"/>
    <p:sldId id="308" r:id="rId14"/>
    <p:sldId id="309" r:id="rId15"/>
    <p:sldId id="314" r:id="rId16"/>
    <p:sldId id="311" r:id="rId17"/>
    <p:sldId id="312" r:id="rId18"/>
    <p:sldId id="313" r:id="rId19"/>
  </p:sldIdLst>
  <p:sldSz cx="9144000" cy="6858000" type="screen4x3"/>
  <p:notesSz cx="69469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CC"/>
    <a:srgbClr val="00CC66"/>
    <a:srgbClr val="9999FF"/>
    <a:srgbClr val="33CCFF"/>
    <a:srgbClr val="0099FF"/>
    <a:srgbClr val="2DA2BF"/>
    <a:srgbClr val="002E8A"/>
    <a:srgbClr val="D0D8E8"/>
    <a:srgbClr val="64A0D2"/>
    <a:srgbClr val="4E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67" autoAdjust="0"/>
    <p:restoredTop sz="94628" autoAdjust="0"/>
  </p:normalViewPr>
  <p:slideViewPr>
    <p:cSldViewPr>
      <p:cViewPr varScale="1">
        <p:scale>
          <a:sx n="68" d="100"/>
          <a:sy n="68" d="100"/>
        </p:scale>
        <p:origin x="1338" y="6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15"/>
      <c:rotY val="20"/>
      <c:rAngAx val="1"/>
    </c:view3D>
    <c:floor>
      <c:thickness val="0"/>
    </c:floor>
    <c:sideWall>
      <c:thickness val="0"/>
    </c:sideWall>
    <c:backWall>
      <c:thickness val="0"/>
    </c:backWall>
    <c:plotArea>
      <c:layout>
        <c:manualLayout>
          <c:layoutTarget val="inner"/>
          <c:xMode val="edge"/>
          <c:yMode val="edge"/>
          <c:x val="6.1704700106931076E-2"/>
          <c:y val="2.3095755342242941E-2"/>
          <c:w val="0.92903604063380962"/>
          <c:h val="0.77703860118723622"/>
        </c:manualLayout>
      </c:layout>
      <c:bar3DChart>
        <c:barDir val="col"/>
        <c:grouping val="clustered"/>
        <c:varyColors val="0"/>
        <c:ser>
          <c:idx val="0"/>
          <c:order val="0"/>
          <c:tx>
            <c:strRef>
              <c:f>Sheet1!$B$1</c:f>
              <c:strCache>
                <c:ptCount val="1"/>
                <c:pt idx="0">
                  <c:v>Proiecte contractate</c:v>
                </c:pt>
              </c:strCache>
            </c:strRef>
          </c:tx>
          <c:spPr>
            <a:solidFill>
              <a:srgbClr val="00CC66"/>
            </a:solidFill>
            <a:ln>
              <a:solidFill>
                <a:srgbClr val="00CC66"/>
              </a:solidFill>
            </a:ln>
          </c:spPr>
          <c:invertIfNegative val="0"/>
          <c:dLbls>
            <c:numFmt formatCode="0%" sourceLinked="0"/>
            <c:spPr>
              <a:noFill/>
              <a:ln>
                <a:noFill/>
              </a:ln>
              <a:effectLst/>
            </c:spPr>
            <c:txPr>
              <a:bodyPr/>
              <a:lstStyle/>
              <a:p>
                <a:pPr>
                  <a:defRPr sz="10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POIM</c:v>
                </c:pt>
                <c:pt idx="1">
                  <c:v>POC</c:v>
                </c:pt>
                <c:pt idx="2">
                  <c:v>POAT</c:v>
                </c:pt>
                <c:pt idx="3">
                  <c:v>POCU</c:v>
                </c:pt>
                <c:pt idx="4">
                  <c:v>POR</c:v>
                </c:pt>
                <c:pt idx="5">
                  <c:v>POCA</c:v>
                </c:pt>
                <c:pt idx="6">
                  <c:v>POPAM</c:v>
                </c:pt>
                <c:pt idx="7">
                  <c:v>PNDR</c:v>
                </c:pt>
                <c:pt idx="8">
                  <c:v>CTE*</c:v>
                </c:pt>
                <c:pt idx="9">
                  <c:v>POAD</c:v>
                </c:pt>
                <c:pt idx="10">
                  <c:v>TOTAL </c:v>
                </c:pt>
              </c:strCache>
            </c:strRef>
          </c:cat>
          <c:val>
            <c:numRef>
              <c:f>Sheet1!$B$2:$B$12</c:f>
              <c:numCache>
                <c:formatCode>0.00%</c:formatCode>
                <c:ptCount val="11"/>
                <c:pt idx="0">
                  <c:v>1</c:v>
                </c:pt>
                <c:pt idx="1">
                  <c:v>0.76</c:v>
                </c:pt>
                <c:pt idx="2">
                  <c:v>1.1100000000000001</c:v>
                </c:pt>
                <c:pt idx="3">
                  <c:v>0.77</c:v>
                </c:pt>
                <c:pt idx="4">
                  <c:v>1.03</c:v>
                </c:pt>
                <c:pt idx="5">
                  <c:v>0.86</c:v>
                </c:pt>
                <c:pt idx="6">
                  <c:v>0.57999999999999996</c:v>
                </c:pt>
                <c:pt idx="7">
                  <c:v>0.54</c:v>
                </c:pt>
                <c:pt idx="8">
                  <c:v>0.88</c:v>
                </c:pt>
                <c:pt idx="9">
                  <c:v>0.89</c:v>
                </c:pt>
                <c:pt idx="10">
                  <c:v>0.94</c:v>
                </c:pt>
              </c:numCache>
            </c:numRef>
          </c:val>
        </c:ser>
        <c:ser>
          <c:idx val="1"/>
          <c:order val="1"/>
          <c:tx>
            <c:strRef>
              <c:f>Sheet1!$C$1</c:f>
              <c:strCache>
                <c:ptCount val="1"/>
                <c:pt idx="0">
                  <c:v>Plăți efectuate către beneficiari</c:v>
                </c:pt>
              </c:strCache>
            </c:strRef>
          </c:tx>
          <c:spPr>
            <a:solidFill>
              <a:srgbClr val="0099CC"/>
            </a:solidFill>
            <a:ln>
              <a:solidFill>
                <a:srgbClr val="0099CC"/>
              </a:solidFill>
            </a:ln>
          </c:spPr>
          <c:invertIfNegative val="0"/>
          <c:dLbls>
            <c:dLbl>
              <c:idx val="0"/>
              <c:layout>
                <c:manualLayout>
                  <c:x val="1.7636929230085547E-2"/>
                  <c:y val="0"/>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1.6167185127578417E-2"/>
                  <c:y val="2.2611447730878907E-3"/>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1.6167185127578417E-2"/>
                  <c:y val="2.2611447730878907E-3"/>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1.6167185127578417E-2"/>
                  <c:y val="-2.2611447730878907E-3"/>
                </c:manualLayout>
              </c:layout>
              <c:showLegendKey val="0"/>
              <c:showVal val="1"/>
              <c:showCatName val="0"/>
              <c:showSerName val="0"/>
              <c:showPercent val="0"/>
              <c:showBubbleSize val="0"/>
              <c:extLst>
                <c:ext xmlns:c15="http://schemas.microsoft.com/office/drawing/2012/chart" uri="{CE6537A1-D6FC-4f65-9D91-7224C49458BB}"/>
              </c:extLst>
            </c:dLbl>
            <c:dLbl>
              <c:idx val="4"/>
              <c:layout>
                <c:manualLayout>
                  <c:x val="1.9106673332592673E-2"/>
                  <c:y val="-1.3566868638527343E-2"/>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1.7636929230085547E-2"/>
                  <c:y val="-1.3566868638527343E-2"/>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1.6167185127578417E-2"/>
                  <c:y val="4.5222895461757813E-3"/>
                </c:manualLayout>
              </c:layout>
              <c:showLegendKey val="0"/>
              <c:showVal val="1"/>
              <c:showCatName val="0"/>
              <c:showSerName val="0"/>
              <c:showPercent val="0"/>
              <c:showBubbleSize val="0"/>
              <c:extLst>
                <c:ext xmlns:c15="http://schemas.microsoft.com/office/drawing/2012/chart" uri="{CE6537A1-D6FC-4f65-9D91-7224C49458BB}"/>
              </c:extLst>
            </c:dLbl>
            <c:dLbl>
              <c:idx val="7"/>
              <c:layout>
                <c:manualLayout>
                  <c:x val="1.3227696922564267E-2"/>
                  <c:y val="-2.2611447730878907E-3"/>
                </c:manualLayout>
              </c:layout>
              <c:showLegendKey val="0"/>
              <c:showVal val="1"/>
              <c:showCatName val="0"/>
              <c:showSerName val="0"/>
              <c:showPercent val="0"/>
              <c:showBubbleSize val="0"/>
              <c:extLst>
                <c:ext xmlns:c15="http://schemas.microsoft.com/office/drawing/2012/chart" uri="{CE6537A1-D6FC-4f65-9D91-7224C49458BB}"/>
              </c:extLst>
            </c:dLbl>
            <c:dLbl>
              <c:idx val="8"/>
              <c:layout>
                <c:manualLayout>
                  <c:x val="1.0288208717549902E-2"/>
                  <c:y val="0"/>
                </c:manualLayout>
              </c:layout>
              <c:showLegendKey val="0"/>
              <c:showVal val="1"/>
              <c:showCatName val="0"/>
              <c:showSerName val="0"/>
              <c:showPercent val="0"/>
              <c:showBubbleSize val="0"/>
              <c:extLst>
                <c:ext xmlns:c15="http://schemas.microsoft.com/office/drawing/2012/chart" uri="{CE6537A1-D6FC-4f65-9D91-7224C49458BB}"/>
              </c:extLst>
            </c:dLbl>
            <c:dLbl>
              <c:idx val="9"/>
              <c:layout>
                <c:manualLayout>
                  <c:x val="1.4697441025071289E-2"/>
                  <c:y val="-2.2611447730878907E-3"/>
                </c:manualLayout>
              </c:layout>
              <c:showLegendKey val="0"/>
              <c:showVal val="1"/>
              <c:showCatName val="0"/>
              <c:showSerName val="0"/>
              <c:showPercent val="0"/>
              <c:showBubbleSize val="0"/>
              <c:extLst>
                <c:ext xmlns:c15="http://schemas.microsoft.com/office/drawing/2012/chart" uri="{CE6537A1-D6FC-4f65-9D91-7224C49458BB}"/>
              </c:extLst>
            </c:dLbl>
            <c:dLbl>
              <c:idx val="10"/>
              <c:layout>
                <c:manualLayout>
                  <c:x val="1.7636929230085654E-2"/>
                  <c:y val="0"/>
                </c:manualLayout>
              </c:layout>
              <c:showLegendKey val="0"/>
              <c:showVal val="1"/>
              <c:showCatName val="0"/>
              <c:showSerName val="0"/>
              <c:showPercent val="0"/>
              <c:showBubbleSize val="0"/>
              <c:extLst>
                <c:ext xmlns:c15="http://schemas.microsoft.com/office/drawing/2012/chart" uri="{CE6537A1-D6FC-4f65-9D91-7224C49458BB}"/>
              </c:extLst>
            </c:dLbl>
            <c:numFmt formatCode="0%" sourceLinked="0"/>
            <c:spPr>
              <a:noFill/>
              <a:ln>
                <a:noFill/>
              </a:ln>
              <a:effectLst/>
            </c:spPr>
            <c:txPr>
              <a:bodyPr/>
              <a:lstStyle/>
              <a:p>
                <a:pPr>
                  <a:defRPr sz="10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POIM</c:v>
                </c:pt>
                <c:pt idx="1">
                  <c:v>POC</c:v>
                </c:pt>
                <c:pt idx="2">
                  <c:v>POAT</c:v>
                </c:pt>
                <c:pt idx="3">
                  <c:v>POCU</c:v>
                </c:pt>
                <c:pt idx="4">
                  <c:v>POR</c:v>
                </c:pt>
                <c:pt idx="5">
                  <c:v>POCA</c:v>
                </c:pt>
                <c:pt idx="6">
                  <c:v>POPAM</c:v>
                </c:pt>
                <c:pt idx="7">
                  <c:v>PNDR</c:v>
                </c:pt>
                <c:pt idx="8">
                  <c:v>CTE*</c:v>
                </c:pt>
                <c:pt idx="9">
                  <c:v>POAD</c:v>
                </c:pt>
                <c:pt idx="10">
                  <c:v>TOTAL </c:v>
                </c:pt>
              </c:strCache>
            </c:strRef>
          </c:cat>
          <c:val>
            <c:numRef>
              <c:f>Sheet1!$C$2:$C$12</c:f>
              <c:numCache>
                <c:formatCode>0.00%</c:formatCode>
                <c:ptCount val="11"/>
                <c:pt idx="0">
                  <c:v>0.22</c:v>
                </c:pt>
                <c:pt idx="1">
                  <c:v>0.3</c:v>
                </c:pt>
                <c:pt idx="2">
                  <c:v>0.53</c:v>
                </c:pt>
                <c:pt idx="3">
                  <c:v>0.27</c:v>
                </c:pt>
                <c:pt idx="4">
                  <c:v>0.19</c:v>
                </c:pt>
                <c:pt idx="5">
                  <c:v>0.19</c:v>
                </c:pt>
                <c:pt idx="6">
                  <c:v>0.28000000000000003</c:v>
                </c:pt>
                <c:pt idx="7">
                  <c:v>0.54</c:v>
                </c:pt>
                <c:pt idx="8">
                  <c:v>0.21</c:v>
                </c:pt>
                <c:pt idx="9">
                  <c:v>0.31</c:v>
                </c:pt>
                <c:pt idx="10">
                  <c:v>0.23</c:v>
                </c:pt>
              </c:numCache>
            </c:numRef>
          </c:val>
        </c:ser>
        <c:dLbls>
          <c:showLegendKey val="0"/>
          <c:showVal val="0"/>
          <c:showCatName val="0"/>
          <c:showSerName val="0"/>
          <c:showPercent val="0"/>
          <c:showBubbleSize val="0"/>
        </c:dLbls>
        <c:gapWidth val="75"/>
        <c:shape val="box"/>
        <c:axId val="112516768"/>
        <c:axId val="112517160"/>
        <c:axId val="0"/>
      </c:bar3DChart>
      <c:catAx>
        <c:axId val="112516768"/>
        <c:scaling>
          <c:orientation val="minMax"/>
        </c:scaling>
        <c:delete val="0"/>
        <c:axPos val="b"/>
        <c:numFmt formatCode="General" sourceLinked="0"/>
        <c:majorTickMark val="none"/>
        <c:minorTickMark val="none"/>
        <c:tickLblPos val="nextTo"/>
        <c:txPr>
          <a:bodyPr/>
          <a:lstStyle/>
          <a:p>
            <a:pPr>
              <a:defRPr sz="1400" b="1" i="0" baseline="0">
                <a:solidFill>
                  <a:srgbClr val="002E8A"/>
                </a:solidFill>
                <a:latin typeface="Trebuchet MS" panose="020B0603020202020204" pitchFamily="34" charset="0"/>
              </a:defRPr>
            </a:pPr>
            <a:endParaRPr lang="en-US"/>
          </a:p>
        </c:txPr>
        <c:crossAx val="112517160"/>
        <c:crosses val="autoZero"/>
        <c:auto val="1"/>
        <c:lblAlgn val="ctr"/>
        <c:lblOffset val="100"/>
        <c:noMultiLvlLbl val="0"/>
      </c:catAx>
      <c:valAx>
        <c:axId val="112517160"/>
        <c:scaling>
          <c:orientation val="minMax"/>
        </c:scaling>
        <c:delete val="0"/>
        <c:axPos val="l"/>
        <c:majorGridlines/>
        <c:numFmt formatCode="0%" sourceLinked="0"/>
        <c:majorTickMark val="none"/>
        <c:minorTickMark val="none"/>
        <c:tickLblPos val="nextTo"/>
        <c:spPr>
          <a:ln w="12700">
            <a:noFill/>
          </a:ln>
        </c:spPr>
        <c:txPr>
          <a:bodyPr/>
          <a:lstStyle/>
          <a:p>
            <a:pPr>
              <a:defRPr sz="1400" b="1" i="0" baseline="0">
                <a:solidFill>
                  <a:srgbClr val="002E8A"/>
                </a:solidFill>
              </a:defRPr>
            </a:pPr>
            <a:endParaRPr lang="en-US"/>
          </a:p>
        </c:txPr>
        <c:crossAx val="112516768"/>
        <c:crosses val="autoZero"/>
        <c:crossBetween val="between"/>
      </c:valAx>
    </c:plotArea>
    <c:legend>
      <c:legendPos val="b"/>
      <c:legendEntry>
        <c:idx val="0"/>
        <c:txPr>
          <a:bodyPr/>
          <a:lstStyle/>
          <a:p>
            <a:pPr>
              <a:defRPr sz="1200" b="1" i="0" baseline="0">
                <a:solidFill>
                  <a:srgbClr val="002E8A"/>
                </a:solidFill>
                <a:latin typeface="Trebuchet MS" panose="020B0603020202020204" pitchFamily="34" charset="0"/>
              </a:defRPr>
            </a:pPr>
            <a:endParaRPr lang="en-US"/>
          </a:p>
        </c:txPr>
      </c:legendEntry>
      <c:legendEntry>
        <c:idx val="1"/>
        <c:txPr>
          <a:bodyPr/>
          <a:lstStyle/>
          <a:p>
            <a:pPr>
              <a:defRPr sz="1200" b="1" i="0" baseline="0">
                <a:solidFill>
                  <a:srgbClr val="002E8A"/>
                </a:solidFill>
                <a:latin typeface="Trebuchet MS" panose="020B0603020202020204" pitchFamily="34" charset="0"/>
              </a:defRPr>
            </a:pPr>
            <a:endParaRPr lang="en-US"/>
          </a:p>
        </c:txPr>
      </c:legendEntry>
      <c:layout>
        <c:manualLayout>
          <c:xMode val="edge"/>
          <c:yMode val="edge"/>
          <c:x val="0.27423793189645596"/>
          <c:y val="0.89843169135053369"/>
          <c:w val="0.69550165722327151"/>
          <c:h val="5.1823123641532708E-2"/>
        </c:manualLayout>
      </c:layout>
      <c:overlay val="0"/>
      <c:txPr>
        <a:bodyPr/>
        <a:lstStyle/>
        <a:p>
          <a:pPr>
            <a:defRPr sz="1200" b="1" i="0" baseline="0">
              <a:latin typeface="Trebuchet MS" panose="020B0603020202020204" pitchFamily="34" charset="0"/>
            </a:defRPr>
          </a:pPr>
          <a:endParaRPr lang="en-US"/>
        </a:p>
      </c:txPr>
    </c:legend>
    <c:plotVisOnly val="1"/>
    <c:dispBlanksAs val="gap"/>
    <c:showDLblsOverMax val="0"/>
  </c:chart>
  <c:txPr>
    <a:bodyPr/>
    <a:lstStyle/>
    <a:p>
      <a:pPr>
        <a:defRPr sz="1800"/>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15"/>
      <c:rotY val="20"/>
      <c:rAngAx val="1"/>
    </c:view3D>
    <c:floor>
      <c:thickness val="0"/>
    </c:floor>
    <c:sideWall>
      <c:thickness val="0"/>
      <c:spPr>
        <a:ln w="15875"/>
        <a:scene3d>
          <a:camera prst="orthographicFront"/>
          <a:lightRig rig="threePt" dir="t"/>
        </a:scene3d>
      </c:spPr>
    </c:sideWall>
    <c:backWall>
      <c:thickness val="0"/>
      <c:spPr>
        <a:ln w="15875"/>
        <a:scene3d>
          <a:camera prst="orthographicFront"/>
          <a:lightRig rig="threePt" dir="t"/>
        </a:scene3d>
      </c:spPr>
    </c:backWall>
    <c:plotArea>
      <c:layout/>
      <c:bar3DChart>
        <c:barDir val="col"/>
        <c:grouping val="clustered"/>
        <c:varyColors val="0"/>
        <c:ser>
          <c:idx val="0"/>
          <c:order val="0"/>
          <c:tx>
            <c:strRef>
              <c:f>Sheet1!$B$1</c:f>
              <c:strCache>
                <c:ptCount val="1"/>
                <c:pt idx="0">
                  <c:v>% sume solicitate CE</c:v>
                </c:pt>
              </c:strCache>
            </c:strRef>
          </c:tx>
          <c:spPr>
            <a:solidFill>
              <a:srgbClr val="0099CC"/>
            </a:solidFill>
          </c:spPr>
          <c:invertIfNegative val="0"/>
          <c:dLbls>
            <c:dLbl>
              <c:idx val="0"/>
              <c:layout>
                <c:manualLayout>
                  <c:x val="-4.3696140627960218E-3"/>
                  <c:y val="-2.5195613185836495E-3"/>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2.7341350010003877E-3"/>
                  <c:y val="0"/>
                </c:manualLayout>
              </c:layout>
              <c:showLegendKey val="0"/>
              <c:showVal val="1"/>
              <c:showCatName val="0"/>
              <c:showSerName val="0"/>
              <c:showPercent val="0"/>
              <c:showBubbleSize val="0"/>
              <c:extLst>
                <c:ext xmlns:c15="http://schemas.microsoft.com/office/drawing/2012/chart" uri="{CE6537A1-D6FC-4f65-9D91-7224C49458BB}"/>
              </c:extLst>
            </c:dLbl>
            <c:dLbl>
              <c:idx val="4"/>
              <c:layout>
                <c:manualLayout>
                  <c:x val="6.4135479061796152E-3"/>
                  <c:y val="5.039122637167299E-3"/>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8.4324720555401123E-3"/>
                  <c:y val="2.5195613185836495E-3"/>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6.4135479061795632E-3"/>
                  <c:y val="5.039122637167299E-3"/>
                </c:manualLayout>
              </c:layout>
              <c:showLegendKey val="0"/>
              <c:showVal val="1"/>
              <c:showCatName val="0"/>
              <c:showSerName val="0"/>
              <c:showPercent val="0"/>
              <c:showBubbleSize val="0"/>
              <c:extLst>
                <c:ext xmlns:c15="http://schemas.microsoft.com/office/drawing/2012/chart" uri="{CE6537A1-D6FC-4f65-9D91-7224C49458BB}"/>
              </c:extLst>
            </c:dLbl>
            <c:dLbl>
              <c:idx val="10"/>
              <c:layout>
                <c:manualLayout>
                  <c:x val="7.0270600462834266E-3"/>
                  <c:y val="2.5195613185836031E-3"/>
                </c:manualLayout>
              </c:layout>
              <c:showLegendKey val="0"/>
              <c:showVal val="1"/>
              <c:showCatName val="0"/>
              <c:showSerName val="0"/>
              <c:showPercent val="0"/>
              <c:showBubbleSize val="0"/>
              <c:extLst>
                <c:ext xmlns:c15="http://schemas.microsoft.com/office/drawing/2012/chart" uri="{CE6537A1-D6FC-4f65-9D91-7224C49458BB}"/>
              </c:extLst>
            </c:dLbl>
            <c:numFmt formatCode="0%" sourceLinked="0"/>
            <c:spPr>
              <a:noFill/>
              <a:ln>
                <a:noFill/>
              </a:ln>
              <a:effectLst/>
            </c:spPr>
            <c:txPr>
              <a:bodyPr/>
              <a:lstStyle/>
              <a:p>
                <a:pPr>
                  <a:defRPr sz="1000" b="1">
                    <a:solidFill>
                      <a:srgbClr val="002E8A"/>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POIM</c:v>
                </c:pt>
                <c:pt idx="1">
                  <c:v>POC</c:v>
                </c:pt>
                <c:pt idx="2">
                  <c:v>POAT</c:v>
                </c:pt>
                <c:pt idx="3">
                  <c:v>POCU</c:v>
                </c:pt>
                <c:pt idx="4">
                  <c:v>POR</c:v>
                </c:pt>
                <c:pt idx="5">
                  <c:v>POCA</c:v>
                </c:pt>
                <c:pt idx="6">
                  <c:v>POPAM</c:v>
                </c:pt>
                <c:pt idx="7">
                  <c:v>PNDR</c:v>
                </c:pt>
                <c:pt idx="8">
                  <c:v>CTE*</c:v>
                </c:pt>
                <c:pt idx="9">
                  <c:v>POAD</c:v>
                </c:pt>
                <c:pt idx="10">
                  <c:v>TOTAL </c:v>
                </c:pt>
              </c:strCache>
            </c:strRef>
          </c:cat>
          <c:val>
            <c:numRef>
              <c:f>Sheet1!$B$2:$B$12</c:f>
              <c:numCache>
                <c:formatCode>General</c:formatCode>
                <c:ptCount val="11"/>
                <c:pt idx="0">
                  <c:v>22</c:v>
                </c:pt>
                <c:pt idx="1">
                  <c:v>22</c:v>
                </c:pt>
                <c:pt idx="2">
                  <c:v>51</c:v>
                </c:pt>
                <c:pt idx="3">
                  <c:v>21</c:v>
                </c:pt>
                <c:pt idx="4">
                  <c:v>17</c:v>
                </c:pt>
                <c:pt idx="5">
                  <c:v>18</c:v>
                </c:pt>
                <c:pt idx="6">
                  <c:v>24</c:v>
                </c:pt>
                <c:pt idx="7">
                  <c:v>52</c:v>
                </c:pt>
                <c:pt idx="8">
                  <c:v>18</c:v>
                </c:pt>
                <c:pt idx="9">
                  <c:v>17</c:v>
                </c:pt>
                <c:pt idx="10">
                  <c:v>29</c:v>
                </c:pt>
              </c:numCache>
            </c:numRef>
          </c:val>
        </c:ser>
        <c:ser>
          <c:idx val="1"/>
          <c:order val="1"/>
          <c:tx>
            <c:strRef>
              <c:f>Sheet1!$C$1</c:f>
              <c:strCache>
                <c:ptCount val="1"/>
                <c:pt idx="0">
                  <c:v>% sume rambursate de CE</c:v>
                </c:pt>
              </c:strCache>
            </c:strRef>
          </c:tx>
          <c:spPr>
            <a:solidFill>
              <a:srgbClr val="FFFF00"/>
            </a:solidFill>
            <a:scene3d>
              <a:camera prst="orthographicFront"/>
              <a:lightRig rig="threePt" dir="t"/>
            </a:scene3d>
            <a:sp3d>
              <a:bevelT w="0" h="0"/>
            </a:sp3d>
          </c:spPr>
          <c:invertIfNegative val="0"/>
          <c:dLbls>
            <c:dLbl>
              <c:idx val="0"/>
              <c:layout>
                <c:manualLayout>
                  <c:x val="5.596527680640828E-3"/>
                  <c:y val="6.0469471646007585E-2"/>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1.6103587054097075E-3"/>
                  <c:y val="6.0469471646007585E-2"/>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5.8264840708168297E-3"/>
                  <c:y val="6.8028155601758539E-2"/>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5.9032837506927463E-3"/>
                  <c:y val="4.7871665053089339E-2"/>
                </c:manualLayout>
              </c:layout>
              <c:showLegendKey val="0"/>
              <c:showVal val="1"/>
              <c:showCatName val="0"/>
              <c:showSerName val="0"/>
              <c:showPercent val="0"/>
              <c:showBubbleSize val="0"/>
              <c:extLst>
                <c:ext xmlns:c15="http://schemas.microsoft.com/office/drawing/2012/chart" uri="{CE6537A1-D6FC-4f65-9D91-7224C49458BB}"/>
              </c:extLst>
            </c:dLbl>
            <c:dLbl>
              <c:idx val="4"/>
              <c:layout>
                <c:manualLayout>
                  <c:x val="4.1910050090211955E-3"/>
                  <c:y val="5.2910787690256637E-2"/>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4.6512497764620271E-3"/>
                  <c:y val="6.2988834573936225E-2"/>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4.2678046888971121E-3"/>
                  <c:y val="5.5430349008840286E-2"/>
                </c:manualLayout>
              </c:layout>
              <c:showLegendKey val="0"/>
              <c:showVal val="1"/>
              <c:showCatName val="0"/>
              <c:showSerName val="0"/>
              <c:showPercent val="0"/>
              <c:showBubbleSize val="0"/>
              <c:extLst>
                <c:ext xmlns:c15="http://schemas.microsoft.com/office/drawing/2012/chart" uri="{CE6537A1-D6FC-4f65-9D91-7224C49458BB}"/>
              </c:extLst>
            </c:dLbl>
            <c:dLbl>
              <c:idx val="7"/>
              <c:layout>
                <c:manualLayout>
                  <c:x val="4.2162360277700562E-3"/>
                  <c:y val="4.7871665053089339E-2"/>
                </c:manualLayout>
              </c:layout>
              <c:showLegendKey val="0"/>
              <c:showVal val="1"/>
              <c:showCatName val="0"/>
              <c:showSerName val="0"/>
              <c:showPercent val="0"/>
              <c:showBubbleSize val="0"/>
              <c:extLst>
                <c:ext xmlns:c15="http://schemas.microsoft.com/office/drawing/2012/chart" uri="{CE6537A1-D6FC-4f65-9D91-7224C49458BB}"/>
              </c:extLst>
            </c:dLbl>
            <c:dLbl>
              <c:idx val="8"/>
              <c:layout>
                <c:manualLayout>
                  <c:x val="0"/>
                  <c:y val="6.0469471646007585E-2"/>
                </c:manualLayout>
              </c:layout>
              <c:showLegendKey val="0"/>
              <c:showVal val="1"/>
              <c:showCatName val="0"/>
              <c:showSerName val="0"/>
              <c:showPercent val="0"/>
              <c:showBubbleSize val="0"/>
              <c:extLst>
                <c:ext xmlns:c15="http://schemas.microsoft.com/office/drawing/2012/chart" uri="{CE6537A1-D6FC-4f65-9D91-7224C49458BB}"/>
              </c:extLst>
            </c:dLbl>
            <c:dLbl>
              <c:idx val="9"/>
              <c:layout>
                <c:manualLayout>
                  <c:x val="4.2162360277700562E-3"/>
                  <c:y val="6.5508395892519874E-2"/>
                </c:manualLayout>
              </c:layout>
              <c:showLegendKey val="0"/>
              <c:showVal val="1"/>
              <c:showCatName val="0"/>
              <c:showSerName val="0"/>
              <c:showPercent val="0"/>
              <c:showBubbleSize val="0"/>
              <c:extLst>
                <c:ext xmlns:c15="http://schemas.microsoft.com/office/drawing/2012/chart" uri="{CE6537A1-D6FC-4f65-9D91-7224C49458BB}"/>
              </c:extLst>
            </c:dLbl>
            <c:dLbl>
              <c:idx val="10"/>
              <c:layout>
                <c:manualLayout>
                  <c:x val="9.837884064796798E-3"/>
                  <c:y val="6.550859428317489E-2"/>
                </c:manualLayout>
              </c:layout>
              <c:showLegendKey val="0"/>
              <c:showVal val="1"/>
              <c:showCatName val="0"/>
              <c:showSerName val="0"/>
              <c:showPercent val="0"/>
              <c:showBubbleSize val="0"/>
              <c:extLst>
                <c:ext xmlns:c15="http://schemas.microsoft.com/office/drawing/2012/chart" uri="{CE6537A1-D6FC-4f65-9D91-7224C49458BB}"/>
              </c:extLst>
            </c:dLbl>
            <c:numFmt formatCode="0%" sourceLinked="0"/>
            <c:spPr>
              <a:noFill/>
              <a:ln>
                <a:noFill/>
              </a:ln>
              <a:effectLst/>
            </c:spPr>
            <c:txPr>
              <a:bodyPr/>
              <a:lstStyle/>
              <a:p>
                <a:pPr>
                  <a:defRPr sz="1000" b="1">
                    <a:solidFill>
                      <a:srgbClr val="002E8A"/>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POIM</c:v>
                </c:pt>
                <c:pt idx="1">
                  <c:v>POC</c:v>
                </c:pt>
                <c:pt idx="2">
                  <c:v>POAT</c:v>
                </c:pt>
                <c:pt idx="3">
                  <c:v>POCU</c:v>
                </c:pt>
                <c:pt idx="4">
                  <c:v>POR</c:v>
                </c:pt>
                <c:pt idx="5">
                  <c:v>POCA</c:v>
                </c:pt>
                <c:pt idx="6">
                  <c:v>POPAM</c:v>
                </c:pt>
                <c:pt idx="7">
                  <c:v>PNDR</c:v>
                </c:pt>
                <c:pt idx="8">
                  <c:v>CTE*</c:v>
                </c:pt>
                <c:pt idx="9">
                  <c:v>POAD</c:v>
                </c:pt>
                <c:pt idx="10">
                  <c:v>TOTAL </c:v>
                </c:pt>
              </c:strCache>
            </c:strRef>
          </c:cat>
          <c:val>
            <c:numRef>
              <c:f>Sheet1!$C$2:$C$12</c:f>
              <c:numCache>
                <c:formatCode>General</c:formatCode>
                <c:ptCount val="11"/>
                <c:pt idx="0">
                  <c:v>19</c:v>
                </c:pt>
                <c:pt idx="1">
                  <c:v>18</c:v>
                </c:pt>
                <c:pt idx="2">
                  <c:v>43</c:v>
                </c:pt>
                <c:pt idx="3">
                  <c:v>18</c:v>
                </c:pt>
                <c:pt idx="4">
                  <c:v>14</c:v>
                </c:pt>
                <c:pt idx="5">
                  <c:v>15</c:v>
                </c:pt>
                <c:pt idx="6">
                  <c:v>22</c:v>
                </c:pt>
                <c:pt idx="7">
                  <c:v>48</c:v>
                </c:pt>
                <c:pt idx="8">
                  <c:v>16</c:v>
                </c:pt>
                <c:pt idx="9">
                  <c:v>16</c:v>
                </c:pt>
                <c:pt idx="10">
                  <c:v>25</c:v>
                </c:pt>
              </c:numCache>
            </c:numRef>
          </c:val>
        </c:ser>
        <c:ser>
          <c:idx val="2"/>
          <c:order val="2"/>
          <c:tx>
            <c:strRef>
              <c:f>Sheet1!$D$1</c:f>
              <c:strCache>
                <c:ptCount val="1"/>
                <c:pt idx="0">
                  <c:v>% total sume primite de la CE 
(include prefinanțări)</c:v>
                </c:pt>
              </c:strCache>
            </c:strRef>
          </c:tx>
          <c:spPr>
            <a:solidFill>
              <a:srgbClr val="00B050"/>
            </a:solidFill>
          </c:spPr>
          <c:invertIfNegative val="0"/>
          <c:dLbls>
            <c:dLbl>
              <c:idx val="0"/>
              <c:layout>
                <c:manualLayout>
                  <c:x val="9.7360746908978883E-3"/>
                  <c:y val="5.039122637167299E-3"/>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1.0734249204558935E-3"/>
                  <c:y val="7.5586839557509481E-3"/>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7.8705285765633057E-3"/>
                  <c:y val="0"/>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8.253973664128271E-3"/>
                  <c:y val="-5.039122637167299E-3"/>
                </c:manualLayout>
              </c:layout>
              <c:showLegendKey val="0"/>
              <c:showVal val="1"/>
              <c:showCatName val="0"/>
              <c:showSerName val="0"/>
              <c:showPercent val="0"/>
              <c:showBubbleSize val="0"/>
              <c:extLst>
                <c:ext xmlns:c15="http://schemas.microsoft.com/office/drawing/2012/chart" uri="{CE6537A1-D6FC-4f65-9D91-7224C49458BB}"/>
              </c:extLst>
            </c:dLbl>
            <c:dLbl>
              <c:idx val="4"/>
              <c:layout>
                <c:manualLayout>
                  <c:x val="-1.7849839141184087E-4"/>
                  <c:y val="-2.5195613185836495E-3"/>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7.9189986915282208E-4"/>
                  <c:y val="0"/>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1.2004653131036632E-3"/>
                  <c:y val="5.039122637167299E-3"/>
                </c:manualLayout>
              </c:layout>
              <c:showLegendKey val="0"/>
              <c:showVal val="1"/>
              <c:showCatName val="0"/>
              <c:showSerName val="0"/>
              <c:showPercent val="0"/>
              <c:showBubbleSize val="0"/>
              <c:extLst>
                <c:ext xmlns:c15="http://schemas.microsoft.com/office/drawing/2012/chart" uri="{CE6537A1-D6FC-4f65-9D91-7224C49458BB}"/>
              </c:extLst>
            </c:dLbl>
            <c:dLbl>
              <c:idx val="7"/>
              <c:layout>
                <c:manualLayout>
                  <c:x val="5.621648037026741E-3"/>
                  <c:y val="0"/>
                </c:manualLayout>
              </c:layout>
              <c:showLegendKey val="0"/>
              <c:showVal val="1"/>
              <c:showCatName val="0"/>
              <c:showSerName val="0"/>
              <c:showPercent val="0"/>
              <c:showBubbleSize val="0"/>
              <c:extLst>
                <c:ext xmlns:c15="http://schemas.microsoft.com/office/drawing/2012/chart" uri="{CE6537A1-D6FC-4f65-9D91-7224C49458BB}"/>
              </c:extLst>
            </c:dLbl>
            <c:dLbl>
              <c:idx val="10"/>
              <c:layout>
                <c:manualLayout>
                  <c:x val="1.2648708083310168E-2"/>
                  <c:y val="0"/>
                </c:manualLayout>
              </c:layout>
              <c:showLegendKey val="0"/>
              <c:showVal val="1"/>
              <c:showCatName val="0"/>
              <c:showSerName val="0"/>
              <c:showPercent val="0"/>
              <c:showBubbleSize val="0"/>
              <c:extLst>
                <c:ext xmlns:c15="http://schemas.microsoft.com/office/drawing/2012/chart" uri="{CE6537A1-D6FC-4f65-9D91-7224C49458BB}"/>
              </c:extLst>
            </c:dLbl>
            <c:numFmt formatCode="0%" sourceLinked="0"/>
            <c:spPr>
              <a:noFill/>
              <a:ln>
                <a:noFill/>
              </a:ln>
              <a:effectLst/>
            </c:spPr>
            <c:txPr>
              <a:bodyPr/>
              <a:lstStyle/>
              <a:p>
                <a:pPr>
                  <a:defRPr sz="1000" b="1">
                    <a:solidFill>
                      <a:srgbClr val="002E8A"/>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POIM</c:v>
                </c:pt>
                <c:pt idx="1">
                  <c:v>POC</c:v>
                </c:pt>
                <c:pt idx="2">
                  <c:v>POAT</c:v>
                </c:pt>
                <c:pt idx="3">
                  <c:v>POCU</c:v>
                </c:pt>
                <c:pt idx="4">
                  <c:v>POR</c:v>
                </c:pt>
                <c:pt idx="5">
                  <c:v>POCA</c:v>
                </c:pt>
                <c:pt idx="6">
                  <c:v>POPAM</c:v>
                </c:pt>
                <c:pt idx="7">
                  <c:v>PNDR</c:v>
                </c:pt>
                <c:pt idx="8">
                  <c:v>CTE*</c:v>
                </c:pt>
                <c:pt idx="9">
                  <c:v>POAD</c:v>
                </c:pt>
                <c:pt idx="10">
                  <c:v>TOTAL </c:v>
                </c:pt>
              </c:strCache>
            </c:strRef>
          </c:cat>
          <c:val>
            <c:numRef>
              <c:f>Sheet1!$D$2:$D$12</c:f>
              <c:numCache>
                <c:formatCode>General</c:formatCode>
                <c:ptCount val="11"/>
                <c:pt idx="0">
                  <c:v>27</c:v>
                </c:pt>
                <c:pt idx="1">
                  <c:v>25</c:v>
                </c:pt>
                <c:pt idx="2">
                  <c:v>52</c:v>
                </c:pt>
                <c:pt idx="3">
                  <c:v>24</c:v>
                </c:pt>
                <c:pt idx="4">
                  <c:v>23</c:v>
                </c:pt>
                <c:pt idx="5">
                  <c:v>22</c:v>
                </c:pt>
                <c:pt idx="6">
                  <c:v>29</c:v>
                </c:pt>
                <c:pt idx="7">
                  <c:v>52</c:v>
                </c:pt>
                <c:pt idx="8">
                  <c:v>24</c:v>
                </c:pt>
                <c:pt idx="9">
                  <c:v>27</c:v>
                </c:pt>
                <c:pt idx="10">
                  <c:v>32</c:v>
                </c:pt>
              </c:numCache>
            </c:numRef>
          </c:val>
        </c:ser>
        <c:dLbls>
          <c:showLegendKey val="0"/>
          <c:showVal val="0"/>
          <c:showCatName val="0"/>
          <c:showSerName val="0"/>
          <c:showPercent val="0"/>
          <c:showBubbleSize val="0"/>
        </c:dLbls>
        <c:gapWidth val="78"/>
        <c:shape val="box"/>
        <c:axId val="112518336"/>
        <c:axId val="112518728"/>
        <c:axId val="0"/>
      </c:bar3DChart>
      <c:catAx>
        <c:axId val="112518336"/>
        <c:scaling>
          <c:orientation val="minMax"/>
        </c:scaling>
        <c:delete val="0"/>
        <c:axPos val="b"/>
        <c:numFmt formatCode="General" sourceLinked="0"/>
        <c:majorTickMark val="out"/>
        <c:minorTickMark val="none"/>
        <c:tickLblPos val="nextTo"/>
        <c:txPr>
          <a:bodyPr/>
          <a:lstStyle/>
          <a:p>
            <a:pPr>
              <a:defRPr sz="1400" b="1">
                <a:solidFill>
                  <a:srgbClr val="002E8A"/>
                </a:solidFill>
                <a:latin typeface="Trebuchet MS" panose="020B0603020202020204" pitchFamily="34" charset="0"/>
              </a:defRPr>
            </a:pPr>
            <a:endParaRPr lang="en-US"/>
          </a:p>
        </c:txPr>
        <c:crossAx val="112518728"/>
        <c:crosses val="autoZero"/>
        <c:auto val="1"/>
        <c:lblAlgn val="ctr"/>
        <c:lblOffset val="100"/>
        <c:noMultiLvlLbl val="0"/>
      </c:catAx>
      <c:valAx>
        <c:axId val="112518728"/>
        <c:scaling>
          <c:orientation val="minMax"/>
          <c:max val="60"/>
        </c:scaling>
        <c:delete val="0"/>
        <c:axPos val="l"/>
        <c:majorGridlines/>
        <c:numFmt formatCode="0%" sourceLinked="0"/>
        <c:majorTickMark val="out"/>
        <c:minorTickMark val="none"/>
        <c:tickLblPos val="nextTo"/>
        <c:txPr>
          <a:bodyPr/>
          <a:lstStyle/>
          <a:p>
            <a:pPr>
              <a:defRPr sz="1400" b="1">
                <a:solidFill>
                  <a:srgbClr val="002E8A"/>
                </a:solidFill>
              </a:defRPr>
            </a:pPr>
            <a:endParaRPr lang="en-US"/>
          </a:p>
        </c:txPr>
        <c:crossAx val="112518336"/>
        <c:crosses val="autoZero"/>
        <c:crossBetween val="between"/>
        <c:dispUnits>
          <c:builtInUnit val="hundreds"/>
        </c:dispUnits>
      </c:valAx>
    </c:plotArea>
    <c:legend>
      <c:legendPos val="b"/>
      <c:legendEntry>
        <c:idx val="2"/>
        <c:txPr>
          <a:bodyPr/>
          <a:lstStyle/>
          <a:p>
            <a:pPr>
              <a:defRPr sz="1200" b="1" baseline="0">
                <a:solidFill>
                  <a:srgbClr val="002E8A"/>
                </a:solidFill>
                <a:latin typeface="Trebuchet MS" panose="020B0603020202020204" pitchFamily="34" charset="0"/>
              </a:defRPr>
            </a:pPr>
            <a:endParaRPr lang="en-US"/>
          </a:p>
        </c:txPr>
      </c:legendEntry>
      <c:layout>
        <c:manualLayout>
          <c:xMode val="edge"/>
          <c:yMode val="edge"/>
          <c:x val="5.9027304388780781E-2"/>
          <c:y val="0.91939136392252707"/>
          <c:w val="0.93051311039146145"/>
          <c:h val="7.7881988871760552E-2"/>
        </c:manualLayout>
      </c:layout>
      <c:overlay val="0"/>
      <c:txPr>
        <a:bodyPr/>
        <a:lstStyle/>
        <a:p>
          <a:pPr>
            <a:defRPr sz="1200" b="1" baseline="0">
              <a:solidFill>
                <a:srgbClr val="002E8A"/>
              </a:solidFill>
              <a:latin typeface="Trebuchet MS" panose="020B0603020202020204" pitchFamily="34" charset="0"/>
            </a:defRPr>
          </a:pPr>
          <a:endParaRPr lang="en-US"/>
        </a:p>
      </c:txPr>
    </c:legend>
    <c:plotVisOnly val="1"/>
    <c:dispBlanksAs val="gap"/>
    <c:showDLblsOverMax val="0"/>
  </c:chart>
  <c:txPr>
    <a:bodyPr/>
    <a:lstStyle/>
    <a:p>
      <a:pPr>
        <a:defRPr sz="1800"/>
      </a:pPr>
      <a:endParaRPr lang="en-US"/>
    </a:p>
  </c:txPr>
  <c:externalData r:id="rId2">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10323" cy="464185"/>
          </a:xfrm>
          <a:prstGeom prst="rect">
            <a:avLst/>
          </a:prstGeom>
        </p:spPr>
        <p:txBody>
          <a:bodyPr vert="horz" lIns="92208" tIns="46104" rIns="92208" bIns="46104" rtlCol="0"/>
          <a:lstStyle>
            <a:lvl1pPr algn="l">
              <a:defRPr sz="1200"/>
            </a:lvl1pPr>
          </a:lstStyle>
          <a:p>
            <a:endParaRPr lang="en-GB" dirty="0"/>
          </a:p>
        </p:txBody>
      </p:sp>
      <p:sp>
        <p:nvSpPr>
          <p:cNvPr id="3" name="Date Placeholder 2"/>
          <p:cNvSpPr>
            <a:spLocks noGrp="1"/>
          </p:cNvSpPr>
          <p:nvPr>
            <p:ph type="dt" idx="1"/>
          </p:nvPr>
        </p:nvSpPr>
        <p:spPr>
          <a:xfrm>
            <a:off x="3934970" y="0"/>
            <a:ext cx="3010323" cy="464185"/>
          </a:xfrm>
          <a:prstGeom prst="rect">
            <a:avLst/>
          </a:prstGeom>
        </p:spPr>
        <p:txBody>
          <a:bodyPr vert="horz" lIns="92208" tIns="46104" rIns="92208" bIns="46104" rtlCol="0"/>
          <a:lstStyle>
            <a:lvl1pPr algn="r">
              <a:defRPr sz="1200"/>
            </a:lvl1pPr>
          </a:lstStyle>
          <a:p>
            <a:fld id="{0DA3891D-A308-428A-8F25-D44BF2CB16FA}" type="datetimeFigureOut">
              <a:rPr lang="en-GB" smtClean="0"/>
              <a:pPr/>
              <a:t>05/12/2019</a:t>
            </a:fld>
            <a:endParaRPr lang="en-GB" dirty="0"/>
          </a:p>
        </p:txBody>
      </p:sp>
      <p:sp>
        <p:nvSpPr>
          <p:cNvPr id="4" name="Slide Image Placeholder 3"/>
          <p:cNvSpPr>
            <a:spLocks noGrp="1" noRot="1" noChangeAspect="1"/>
          </p:cNvSpPr>
          <p:nvPr>
            <p:ph type="sldImg" idx="2"/>
          </p:nvPr>
        </p:nvSpPr>
        <p:spPr>
          <a:xfrm>
            <a:off x="1152525" y="696913"/>
            <a:ext cx="4641850" cy="3481387"/>
          </a:xfrm>
          <a:prstGeom prst="rect">
            <a:avLst/>
          </a:prstGeom>
          <a:noFill/>
          <a:ln w="12700">
            <a:solidFill>
              <a:prstClr val="black"/>
            </a:solidFill>
          </a:ln>
        </p:spPr>
        <p:txBody>
          <a:bodyPr vert="horz" lIns="92208" tIns="46104" rIns="92208" bIns="46104" rtlCol="0" anchor="ctr"/>
          <a:lstStyle/>
          <a:p>
            <a:endParaRPr lang="en-GB" dirty="0"/>
          </a:p>
        </p:txBody>
      </p:sp>
      <p:sp>
        <p:nvSpPr>
          <p:cNvPr id="5" name="Notes Placeholder 4"/>
          <p:cNvSpPr>
            <a:spLocks noGrp="1"/>
          </p:cNvSpPr>
          <p:nvPr>
            <p:ph type="body" sz="quarter" idx="3"/>
          </p:nvPr>
        </p:nvSpPr>
        <p:spPr>
          <a:xfrm>
            <a:off x="694691" y="4409758"/>
            <a:ext cx="5557520" cy="4177665"/>
          </a:xfrm>
          <a:prstGeom prst="rect">
            <a:avLst/>
          </a:prstGeom>
        </p:spPr>
        <p:txBody>
          <a:bodyPr vert="horz" lIns="92208" tIns="46104" rIns="92208" bIns="4610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2" y="8817904"/>
            <a:ext cx="3010323" cy="464185"/>
          </a:xfrm>
          <a:prstGeom prst="rect">
            <a:avLst/>
          </a:prstGeom>
        </p:spPr>
        <p:txBody>
          <a:bodyPr vert="horz" lIns="92208" tIns="46104" rIns="92208" bIns="46104" rtlCol="0" anchor="b"/>
          <a:lstStyle>
            <a:lvl1pPr algn="l">
              <a:defRPr sz="1200"/>
            </a:lvl1pPr>
          </a:lstStyle>
          <a:p>
            <a:endParaRPr lang="en-GB" dirty="0"/>
          </a:p>
        </p:txBody>
      </p:sp>
      <p:sp>
        <p:nvSpPr>
          <p:cNvPr id="7" name="Slide Number Placeholder 6"/>
          <p:cNvSpPr>
            <a:spLocks noGrp="1"/>
          </p:cNvSpPr>
          <p:nvPr>
            <p:ph type="sldNum" sz="quarter" idx="5"/>
          </p:nvPr>
        </p:nvSpPr>
        <p:spPr>
          <a:xfrm>
            <a:off x="3934970" y="8817904"/>
            <a:ext cx="3010323" cy="464185"/>
          </a:xfrm>
          <a:prstGeom prst="rect">
            <a:avLst/>
          </a:prstGeom>
        </p:spPr>
        <p:txBody>
          <a:bodyPr vert="horz" lIns="92208" tIns="46104" rIns="92208" bIns="46104" rtlCol="0" anchor="b"/>
          <a:lstStyle>
            <a:lvl1pPr algn="r">
              <a:defRPr sz="1200"/>
            </a:lvl1pPr>
          </a:lstStyle>
          <a:p>
            <a:fld id="{F446DF31-C3FD-41DB-94E4-F93ECD98CC25}" type="slidenum">
              <a:rPr lang="en-GB" smtClean="0"/>
              <a:pPr/>
              <a:t>‹#›</a:t>
            </a:fld>
            <a:endParaRPr lang="en-GB" dirty="0"/>
          </a:p>
        </p:txBody>
      </p:sp>
    </p:spTree>
    <p:extLst>
      <p:ext uri="{BB962C8B-B14F-4D97-AF65-F5344CB8AC3E}">
        <p14:creationId xmlns:p14="http://schemas.microsoft.com/office/powerpoint/2010/main" val="3319365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10"/>
          </p:nvPr>
        </p:nvSpPr>
        <p:spPr/>
        <p:txBody>
          <a:bodyPr/>
          <a:lstStyle/>
          <a:p>
            <a:fld id="{F446DF31-C3FD-41DB-94E4-F93ECD98CC25}" type="slidenum">
              <a:rPr lang="en-GB" smtClean="0">
                <a:solidFill>
                  <a:prstClr val="black"/>
                </a:solidFill>
              </a:rPr>
              <a:pPr/>
              <a:t>3</a:t>
            </a:fld>
            <a:endParaRPr lang="en-GB" dirty="0">
              <a:solidFill>
                <a:prstClr val="black"/>
              </a:solidFill>
            </a:endParaRPr>
          </a:p>
        </p:txBody>
      </p:sp>
    </p:spTree>
    <p:extLst>
      <p:ext uri="{BB962C8B-B14F-4D97-AF65-F5344CB8AC3E}">
        <p14:creationId xmlns:p14="http://schemas.microsoft.com/office/powerpoint/2010/main" val="19187317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10"/>
          </p:nvPr>
        </p:nvSpPr>
        <p:spPr/>
        <p:txBody>
          <a:bodyPr/>
          <a:lstStyle/>
          <a:p>
            <a:fld id="{F446DF31-C3FD-41DB-94E4-F93ECD98CC25}" type="slidenum">
              <a:rPr lang="en-GB" smtClean="0">
                <a:solidFill>
                  <a:prstClr val="black"/>
                </a:solidFill>
              </a:rPr>
              <a:pPr/>
              <a:t>9</a:t>
            </a:fld>
            <a:endParaRPr lang="en-GB" dirty="0">
              <a:solidFill>
                <a:prstClr val="black"/>
              </a:solidFill>
            </a:endParaRPr>
          </a:p>
        </p:txBody>
      </p:sp>
    </p:spTree>
    <p:extLst>
      <p:ext uri="{BB962C8B-B14F-4D97-AF65-F5344CB8AC3E}">
        <p14:creationId xmlns:p14="http://schemas.microsoft.com/office/powerpoint/2010/main" val="19187317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10"/>
          </p:nvPr>
        </p:nvSpPr>
        <p:spPr/>
        <p:txBody>
          <a:bodyPr/>
          <a:lstStyle/>
          <a:p>
            <a:fld id="{F446DF31-C3FD-41DB-94E4-F93ECD98CC25}" type="slidenum">
              <a:rPr lang="en-GB" smtClean="0">
                <a:solidFill>
                  <a:prstClr val="black"/>
                </a:solidFill>
              </a:rPr>
              <a:pPr/>
              <a:t>10</a:t>
            </a:fld>
            <a:endParaRPr lang="en-GB" dirty="0">
              <a:solidFill>
                <a:prstClr val="black"/>
              </a:solidFill>
            </a:endParaRPr>
          </a:p>
        </p:txBody>
      </p:sp>
    </p:spTree>
    <p:extLst>
      <p:ext uri="{BB962C8B-B14F-4D97-AF65-F5344CB8AC3E}">
        <p14:creationId xmlns:p14="http://schemas.microsoft.com/office/powerpoint/2010/main" val="1918731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10"/>
          </p:nvPr>
        </p:nvSpPr>
        <p:spPr/>
        <p:txBody>
          <a:bodyPr/>
          <a:lstStyle/>
          <a:p>
            <a:fld id="{F446DF31-C3FD-41DB-94E4-F93ECD98CC25}" type="slidenum">
              <a:rPr lang="en-GB" smtClean="0">
                <a:solidFill>
                  <a:prstClr val="black"/>
                </a:solidFill>
              </a:rPr>
              <a:pPr/>
              <a:t>11</a:t>
            </a:fld>
            <a:endParaRPr lang="en-GB" dirty="0">
              <a:solidFill>
                <a:prstClr val="black"/>
              </a:solidFill>
            </a:endParaRPr>
          </a:p>
        </p:txBody>
      </p:sp>
    </p:spTree>
    <p:extLst>
      <p:ext uri="{BB962C8B-B14F-4D97-AF65-F5344CB8AC3E}">
        <p14:creationId xmlns:p14="http://schemas.microsoft.com/office/powerpoint/2010/main" val="19187317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10"/>
          </p:nvPr>
        </p:nvSpPr>
        <p:spPr/>
        <p:txBody>
          <a:bodyPr/>
          <a:lstStyle/>
          <a:p>
            <a:fld id="{F446DF31-C3FD-41DB-94E4-F93ECD98CC25}" type="slidenum">
              <a:rPr lang="en-GB" smtClean="0">
                <a:solidFill>
                  <a:prstClr val="black"/>
                </a:solidFill>
              </a:rPr>
              <a:pPr/>
              <a:t>12</a:t>
            </a:fld>
            <a:endParaRPr lang="en-GB" dirty="0">
              <a:solidFill>
                <a:prstClr val="black"/>
              </a:solidFill>
            </a:endParaRPr>
          </a:p>
        </p:txBody>
      </p:sp>
    </p:spTree>
    <p:extLst>
      <p:ext uri="{BB962C8B-B14F-4D97-AF65-F5344CB8AC3E}">
        <p14:creationId xmlns:p14="http://schemas.microsoft.com/office/powerpoint/2010/main" val="1918731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10"/>
          </p:nvPr>
        </p:nvSpPr>
        <p:spPr/>
        <p:txBody>
          <a:bodyPr/>
          <a:lstStyle/>
          <a:p>
            <a:fld id="{F446DF31-C3FD-41DB-94E4-F93ECD98CC25}" type="slidenum">
              <a:rPr lang="en-GB" smtClean="0">
                <a:solidFill>
                  <a:prstClr val="black"/>
                </a:solidFill>
              </a:rPr>
              <a:pPr/>
              <a:t>13</a:t>
            </a:fld>
            <a:endParaRPr lang="en-GB" dirty="0">
              <a:solidFill>
                <a:prstClr val="black"/>
              </a:solidFill>
            </a:endParaRPr>
          </a:p>
        </p:txBody>
      </p:sp>
    </p:spTree>
    <p:extLst>
      <p:ext uri="{BB962C8B-B14F-4D97-AF65-F5344CB8AC3E}">
        <p14:creationId xmlns:p14="http://schemas.microsoft.com/office/powerpoint/2010/main" val="40626043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B11B9C0-14C0-4CAE-8A6B-09EC0BF43BB5}" type="datetimeFigureOut">
              <a:rPr lang="en-US" smtClean="0"/>
              <a:pPr/>
              <a:t>12/5/2019</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7A5F257-C8AB-40DD-931C-974567A2C50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11B9C0-14C0-4CAE-8A6B-09EC0BF43BB5}" type="datetimeFigureOut">
              <a:rPr lang="en-US" smtClean="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A5F257-C8AB-40DD-931C-974567A2C50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11B9C0-14C0-4CAE-8A6B-09EC0BF43BB5}" type="datetimeFigureOut">
              <a:rPr lang="en-US" smtClean="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A5F257-C8AB-40DD-931C-974567A2C50A}"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a:endParaRPr lang="en-US" dirty="0">
                <a:solidFill>
                  <a:prstClr val="white"/>
                </a:solidFill>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B11B9C0-14C0-4CAE-8A6B-09EC0BF43BB5}" type="datetimeFigureOut">
              <a:rPr lang="en-US" smtClean="0"/>
              <a:pPr/>
              <a:t>12/5/2019</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solidFill>
                <a:srgbClr val="2DA2BF">
                  <a:tint val="20000"/>
                </a:srgbClr>
              </a:solidFill>
            </a:endParaRP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7A5F257-C8AB-40DD-931C-974567A2C50A}" type="slidenum">
              <a:rPr lang="en-US" smtClean="0"/>
              <a:pPr/>
              <a:t>‹#›</a:t>
            </a:fld>
            <a:endParaRPr lang="en-US" dirty="0"/>
          </a:p>
        </p:txBody>
      </p:sp>
    </p:spTree>
    <p:extLst>
      <p:ext uri="{BB962C8B-B14F-4D97-AF65-F5344CB8AC3E}">
        <p14:creationId xmlns:p14="http://schemas.microsoft.com/office/powerpoint/2010/main" val="479194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11B9C0-14C0-4CAE-8A6B-09EC0BF43BB5}" type="datetimeFigureOut">
              <a:rPr lang="en-US" smtClean="0">
                <a:solidFill>
                  <a:prstClr val="black"/>
                </a:solidFill>
              </a:rPr>
              <a:pPr/>
              <a:t>12/5/2019</a:t>
            </a:fld>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47A5F257-C8AB-40DD-931C-974567A2C50A}" type="slidenum">
              <a:rPr lang="en-US" smtClean="0">
                <a:solidFill>
                  <a:prstClr val="black"/>
                </a:solidFill>
              </a:rPr>
              <a:pPr/>
              <a:t>‹#›</a:t>
            </a:fld>
            <a:endParaRPr lang="en-US" dirty="0">
              <a:solidFill>
                <a:prstClr val="black"/>
              </a:solidFill>
            </a:endParaRPr>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extLst>
      <p:ext uri="{BB962C8B-B14F-4D97-AF65-F5344CB8AC3E}">
        <p14:creationId xmlns:p14="http://schemas.microsoft.com/office/powerpoint/2010/main" val="10312857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B11B9C0-14C0-4CAE-8A6B-09EC0BF43BB5}" type="datetimeFigureOut">
              <a:rPr lang="en-US" smtClean="0">
                <a:solidFill>
                  <a:prstClr val="white"/>
                </a:solidFill>
              </a:rPr>
              <a:pPr/>
              <a:t>12/5/2019</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47A5F257-C8AB-40DD-931C-974567A2C50A}" type="slidenum">
              <a:rPr lang="en-US" smtClean="0">
                <a:solidFill>
                  <a:prstClr val="white"/>
                </a:solidFill>
              </a:rPr>
              <a:pPr/>
              <a:t>‹#›</a:t>
            </a:fld>
            <a:endParaRPr lang="en-US" dirty="0">
              <a:solidFill>
                <a:prstClr val="white"/>
              </a:solidFill>
            </a:endParaRP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dirty="0">
              <a:solidFill>
                <a:prstClr val="white"/>
              </a:solidFill>
            </a:endParaRPr>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dirty="0">
              <a:solidFill>
                <a:prstClr val="white"/>
              </a:solidFill>
            </a:endParaRPr>
          </a:p>
        </p:txBody>
      </p:sp>
    </p:spTree>
    <p:extLst>
      <p:ext uri="{BB962C8B-B14F-4D97-AF65-F5344CB8AC3E}">
        <p14:creationId xmlns:p14="http://schemas.microsoft.com/office/powerpoint/2010/main" val="1810422474"/>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B11B9C0-14C0-4CAE-8A6B-09EC0BF43BB5}" type="datetimeFigureOut">
              <a:rPr lang="en-US" smtClean="0">
                <a:solidFill>
                  <a:prstClr val="white"/>
                </a:solidFill>
              </a:rPr>
              <a:pPr/>
              <a:t>12/5/2019</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47A5F257-C8AB-40DD-931C-974567A2C50A}" type="slidenum">
              <a:rPr lang="en-US" smtClean="0">
                <a:solidFill>
                  <a:prstClr val="white"/>
                </a:solidFill>
              </a:rPr>
              <a:pPr/>
              <a:t>‹#›</a:t>
            </a:fld>
            <a:endParaRPr lang="en-US" dirty="0">
              <a:solidFill>
                <a:prstClr val="white"/>
              </a:solidFill>
            </a:endParaRPr>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extLst>
      <p:ext uri="{BB962C8B-B14F-4D97-AF65-F5344CB8AC3E}">
        <p14:creationId xmlns:p14="http://schemas.microsoft.com/office/powerpoint/2010/main" val="2467598332"/>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B11B9C0-14C0-4CAE-8A6B-09EC0BF43BB5}" type="datetimeFigureOut">
              <a:rPr lang="en-US" smtClean="0">
                <a:solidFill>
                  <a:prstClr val="black"/>
                </a:solidFill>
              </a:rPr>
              <a:pPr/>
              <a:t>12/5/2019</a:t>
            </a:fld>
            <a:endParaRPr lang="en-US" dirty="0">
              <a:solidFill>
                <a:prstClr val="black"/>
              </a:solidFill>
            </a:endParaRPr>
          </a:p>
        </p:txBody>
      </p:sp>
      <p:sp>
        <p:nvSpPr>
          <p:cNvPr id="8" name="Footer Placeholder 7"/>
          <p:cNvSpPr>
            <a:spLocks noGrp="1"/>
          </p:cNvSpPr>
          <p:nvPr>
            <p:ph type="ftr" sz="quarter" idx="11"/>
          </p:nvPr>
        </p:nvSpPr>
        <p:spPr/>
        <p:txBody>
          <a:bodyPr/>
          <a:lstStyle/>
          <a:p>
            <a:endParaRPr lang="en-US" dirty="0">
              <a:solidFill>
                <a:prstClr val="black"/>
              </a:solidFill>
            </a:endParaRPr>
          </a:p>
        </p:txBody>
      </p:sp>
      <p:sp>
        <p:nvSpPr>
          <p:cNvPr id="9" name="Slide Number Placeholder 8"/>
          <p:cNvSpPr>
            <a:spLocks noGrp="1"/>
          </p:cNvSpPr>
          <p:nvPr>
            <p:ph type="sldNum" sz="quarter" idx="12"/>
          </p:nvPr>
        </p:nvSpPr>
        <p:spPr/>
        <p:txBody>
          <a:bodyPr/>
          <a:lstStyle/>
          <a:p>
            <a:fld id="{47A5F257-C8AB-40DD-931C-974567A2C50A}"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636680854"/>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B11B9C0-14C0-4CAE-8A6B-09EC0BF43BB5}" type="datetimeFigureOut">
              <a:rPr lang="en-US" smtClean="0">
                <a:solidFill>
                  <a:prstClr val="white"/>
                </a:solidFill>
              </a:rPr>
              <a:pPr/>
              <a:t>12/5/2019</a:t>
            </a:fld>
            <a:endParaRPr lang="en-US" dirty="0">
              <a:solidFill>
                <a:prstClr val="white"/>
              </a:solidFill>
            </a:endParaRPr>
          </a:p>
        </p:txBody>
      </p:sp>
      <p:sp>
        <p:nvSpPr>
          <p:cNvPr id="4" name="Footer Placeholder 3"/>
          <p:cNvSpPr>
            <a:spLocks noGrp="1"/>
          </p:cNvSpPr>
          <p:nvPr>
            <p:ph type="ftr" sz="quarter" idx="11"/>
          </p:nvPr>
        </p:nvSpPr>
        <p:spPr/>
        <p:txBody>
          <a:body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p>
            <a:fld id="{47A5F257-C8AB-40DD-931C-974567A2C50A}" type="slidenum">
              <a:rPr lang="en-US" smtClean="0">
                <a:solidFill>
                  <a:prstClr val="white"/>
                </a:solidFill>
              </a:rPr>
              <a:pPr/>
              <a:t>‹#›</a:t>
            </a:fld>
            <a:endParaRPr lang="en-US" dirty="0">
              <a:solidFill>
                <a:prstClr val="white"/>
              </a:solidFill>
            </a:endParaRPr>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extLst>
      <p:ext uri="{BB962C8B-B14F-4D97-AF65-F5344CB8AC3E}">
        <p14:creationId xmlns:p14="http://schemas.microsoft.com/office/powerpoint/2010/main" val="1646337668"/>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11B9C0-14C0-4CAE-8A6B-09EC0BF43BB5}" type="datetimeFigureOut">
              <a:rPr lang="en-US" smtClean="0">
                <a:solidFill>
                  <a:prstClr val="black"/>
                </a:solidFill>
              </a:rPr>
              <a:pPr/>
              <a:t>12/5/2019</a:t>
            </a:fld>
            <a:endParaRPr lang="en-US" dirty="0">
              <a:solidFill>
                <a:prstClr val="black"/>
              </a:solidFill>
            </a:endParaRPr>
          </a:p>
        </p:txBody>
      </p:sp>
      <p:sp>
        <p:nvSpPr>
          <p:cNvPr id="3" name="Footer Placeholder 2"/>
          <p:cNvSpPr>
            <a:spLocks noGrp="1"/>
          </p:cNvSpPr>
          <p:nvPr>
            <p:ph type="ftr" sz="quarter" idx="11"/>
          </p:nvPr>
        </p:nvSpPr>
        <p:spPr/>
        <p:txBody>
          <a:bodyPr/>
          <a:lstStyle/>
          <a:p>
            <a:endParaRPr lang="en-US" dirty="0">
              <a:solidFill>
                <a:prstClr val="black"/>
              </a:solidFill>
            </a:endParaRPr>
          </a:p>
        </p:txBody>
      </p:sp>
      <p:sp>
        <p:nvSpPr>
          <p:cNvPr id="4" name="Slide Number Placeholder 3"/>
          <p:cNvSpPr>
            <a:spLocks noGrp="1"/>
          </p:cNvSpPr>
          <p:nvPr>
            <p:ph type="sldNum" sz="quarter" idx="12"/>
          </p:nvPr>
        </p:nvSpPr>
        <p:spPr/>
        <p:txBody>
          <a:bodyPr/>
          <a:lstStyle/>
          <a:p>
            <a:fld id="{47A5F257-C8AB-40DD-931C-974567A2C50A}"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1669308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4B11B9C0-14C0-4CAE-8A6B-09EC0BF43BB5}" type="datetimeFigureOut">
              <a:rPr lang="en-US" smtClean="0">
                <a:solidFill>
                  <a:prstClr val="black"/>
                </a:solidFill>
              </a:rPr>
              <a:pPr/>
              <a:t>12/5/2019</a:t>
            </a:fld>
            <a:endParaRPr lang="en-US" dirty="0">
              <a:solidFill>
                <a:prstClr val="black"/>
              </a:solidFill>
            </a:endParaRPr>
          </a:p>
        </p:txBody>
      </p:sp>
      <p:sp>
        <p:nvSpPr>
          <p:cNvPr id="6" name="Footer Placeholder 5"/>
          <p:cNvSpPr>
            <a:spLocks noGrp="1"/>
          </p:cNvSpPr>
          <p:nvPr>
            <p:ph type="ftr" sz="quarter" idx="11"/>
          </p:nvPr>
        </p:nvSpPr>
        <p:spPr/>
        <p:txBody>
          <a:bodyPr/>
          <a:lstStyle/>
          <a:p>
            <a:endParaRPr lang="en-US" dirty="0">
              <a:solidFill>
                <a:prstClr val="black"/>
              </a:solidFill>
            </a:endParaRPr>
          </a:p>
        </p:txBody>
      </p:sp>
      <p:sp>
        <p:nvSpPr>
          <p:cNvPr id="7" name="Slide Number Placeholder 6"/>
          <p:cNvSpPr>
            <a:spLocks noGrp="1"/>
          </p:cNvSpPr>
          <p:nvPr>
            <p:ph type="sldNum" sz="quarter" idx="12"/>
          </p:nvPr>
        </p:nvSpPr>
        <p:spPr/>
        <p:txBody>
          <a:bodyPr/>
          <a:lstStyle/>
          <a:p>
            <a:fld id="{47A5F257-C8AB-40DD-931C-974567A2C50A}"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313460840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11B9C0-14C0-4CAE-8A6B-09EC0BF43BB5}" type="datetimeFigureOut">
              <a:rPr lang="en-US" smtClean="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A5F257-C8AB-40DD-931C-974567A2C50A}" type="slidenum">
              <a:rPr lang="en-US" smtClean="0"/>
              <a:pPr/>
              <a:t>‹#›</a:t>
            </a:fld>
            <a:endParaRPr lang="en-US" dirty="0"/>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B11B9C0-14C0-4CAE-8A6B-09EC0BF43BB5}" type="datetimeFigureOut">
              <a:rPr lang="en-US" smtClean="0">
                <a:solidFill>
                  <a:prstClr val="white"/>
                </a:solidFill>
              </a:rPr>
              <a:pPr/>
              <a:t>12/5/2019</a:t>
            </a:fld>
            <a:endParaRPr lang="en-US" dirty="0">
              <a:solidFill>
                <a:prstClr val="white"/>
              </a:solidFill>
            </a:endParaRP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7A5F257-C8AB-40DD-931C-974567A2C50A}" type="slidenum">
              <a:rPr lang="en-US" smtClean="0">
                <a:solidFill>
                  <a:prstClr val="white"/>
                </a:solidFill>
              </a:rPr>
              <a:pPr/>
              <a:t>‹#›</a:t>
            </a:fld>
            <a:endParaRPr lang="en-US" dirty="0">
              <a:solidFill>
                <a:prstClr val="white"/>
              </a:solidFill>
            </a:endParaRP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dirty="0">
              <a:solidFill>
                <a:prstClr val="white"/>
              </a:solidFill>
            </a:endParaRPr>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dirty="0">
              <a:solidFill>
                <a:prstClr val="white"/>
              </a:solidFill>
            </a:endParaRPr>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a:endParaRPr lang="en-US" dirty="0">
              <a:solidFill>
                <a:prstClr val="white"/>
              </a:solidFill>
            </a:endParaRPr>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dirty="0">
              <a:solidFill>
                <a:prstClr val="white"/>
              </a:solidFill>
            </a:endParaRPr>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dirty="0">
              <a:solidFill>
                <a:prstClr val="white"/>
              </a:solidFill>
            </a:endParaRPr>
          </a:p>
        </p:txBody>
      </p:sp>
    </p:spTree>
    <p:extLst>
      <p:ext uri="{BB962C8B-B14F-4D97-AF65-F5344CB8AC3E}">
        <p14:creationId xmlns:p14="http://schemas.microsoft.com/office/powerpoint/2010/main" val="2082348471"/>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11B9C0-14C0-4CAE-8A6B-09EC0BF43BB5}" type="datetimeFigureOut">
              <a:rPr lang="en-US" smtClean="0">
                <a:solidFill>
                  <a:prstClr val="black"/>
                </a:solidFill>
              </a:rPr>
              <a:pPr/>
              <a:t>12/5/2019</a:t>
            </a:fld>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47A5F257-C8AB-40DD-931C-974567A2C50A}"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39163844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11B9C0-14C0-4CAE-8A6B-09EC0BF43BB5}" type="datetimeFigureOut">
              <a:rPr lang="en-US" smtClean="0">
                <a:solidFill>
                  <a:prstClr val="black"/>
                </a:solidFill>
              </a:rPr>
              <a:pPr/>
              <a:t>12/5/2019</a:t>
            </a:fld>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47A5F257-C8AB-40DD-931C-974567A2C50A}"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19766500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a:endParaRPr lang="en-US" dirty="0">
                <a:solidFill>
                  <a:prstClr val="white"/>
                </a:solidFill>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B11B9C0-14C0-4CAE-8A6B-09EC0BF43BB5}" type="datetimeFigureOut">
              <a:rPr lang="en-US" smtClean="0"/>
              <a:pPr/>
              <a:t>12/5/2019</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solidFill>
                <a:srgbClr val="2DA2BF">
                  <a:tint val="20000"/>
                </a:srgbClr>
              </a:solidFill>
            </a:endParaRP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7A5F257-C8AB-40DD-931C-974567A2C50A}" type="slidenum">
              <a:rPr lang="en-US" smtClean="0"/>
              <a:pPr/>
              <a:t>‹#›</a:t>
            </a:fld>
            <a:endParaRPr lang="en-US" dirty="0"/>
          </a:p>
        </p:txBody>
      </p:sp>
    </p:spTree>
    <p:extLst>
      <p:ext uri="{BB962C8B-B14F-4D97-AF65-F5344CB8AC3E}">
        <p14:creationId xmlns:p14="http://schemas.microsoft.com/office/powerpoint/2010/main" val="367766640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11B9C0-14C0-4CAE-8A6B-09EC0BF43BB5}" type="datetimeFigureOut">
              <a:rPr lang="en-US" smtClean="0">
                <a:solidFill>
                  <a:prstClr val="black"/>
                </a:solidFill>
              </a:rPr>
              <a:pPr/>
              <a:t>12/5/2019</a:t>
            </a:fld>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47A5F257-C8AB-40DD-931C-974567A2C50A}" type="slidenum">
              <a:rPr lang="en-US" smtClean="0">
                <a:solidFill>
                  <a:prstClr val="black"/>
                </a:solidFill>
              </a:rPr>
              <a:pPr/>
              <a:t>‹#›</a:t>
            </a:fld>
            <a:endParaRPr lang="en-US" dirty="0">
              <a:solidFill>
                <a:prstClr val="black"/>
              </a:solidFill>
            </a:endParaRPr>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extLst>
      <p:ext uri="{BB962C8B-B14F-4D97-AF65-F5344CB8AC3E}">
        <p14:creationId xmlns:p14="http://schemas.microsoft.com/office/powerpoint/2010/main" val="5882646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B11B9C0-14C0-4CAE-8A6B-09EC0BF43BB5}" type="datetimeFigureOut">
              <a:rPr lang="en-US" smtClean="0">
                <a:solidFill>
                  <a:prstClr val="white"/>
                </a:solidFill>
              </a:rPr>
              <a:pPr/>
              <a:t>12/5/2019</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47A5F257-C8AB-40DD-931C-974567A2C50A}" type="slidenum">
              <a:rPr lang="en-US" smtClean="0">
                <a:solidFill>
                  <a:prstClr val="white"/>
                </a:solidFill>
              </a:rPr>
              <a:pPr/>
              <a:t>‹#›</a:t>
            </a:fld>
            <a:endParaRPr lang="en-US" dirty="0">
              <a:solidFill>
                <a:prstClr val="white"/>
              </a:solidFill>
            </a:endParaRP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dirty="0">
              <a:solidFill>
                <a:prstClr val="white"/>
              </a:solidFill>
            </a:endParaRPr>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dirty="0">
              <a:solidFill>
                <a:prstClr val="white"/>
              </a:solidFill>
            </a:endParaRPr>
          </a:p>
        </p:txBody>
      </p:sp>
    </p:spTree>
    <p:extLst>
      <p:ext uri="{BB962C8B-B14F-4D97-AF65-F5344CB8AC3E}">
        <p14:creationId xmlns:p14="http://schemas.microsoft.com/office/powerpoint/2010/main" val="1881472730"/>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B11B9C0-14C0-4CAE-8A6B-09EC0BF43BB5}" type="datetimeFigureOut">
              <a:rPr lang="en-US" smtClean="0">
                <a:solidFill>
                  <a:prstClr val="white"/>
                </a:solidFill>
              </a:rPr>
              <a:pPr/>
              <a:t>12/5/2019</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47A5F257-C8AB-40DD-931C-974567A2C50A}" type="slidenum">
              <a:rPr lang="en-US" smtClean="0">
                <a:solidFill>
                  <a:prstClr val="white"/>
                </a:solidFill>
              </a:rPr>
              <a:pPr/>
              <a:t>‹#›</a:t>
            </a:fld>
            <a:endParaRPr lang="en-US" dirty="0">
              <a:solidFill>
                <a:prstClr val="white"/>
              </a:solidFill>
            </a:endParaRPr>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extLst>
      <p:ext uri="{BB962C8B-B14F-4D97-AF65-F5344CB8AC3E}">
        <p14:creationId xmlns:p14="http://schemas.microsoft.com/office/powerpoint/2010/main" val="1747168178"/>
      </p:ext>
    </p:extLst>
  </p:cSld>
  <p:clrMapOvr>
    <a:overrideClrMapping bg1="dk1" tx1="lt1" bg2="dk2" tx2="lt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B11B9C0-14C0-4CAE-8A6B-09EC0BF43BB5}" type="datetimeFigureOut">
              <a:rPr lang="en-US" smtClean="0">
                <a:solidFill>
                  <a:prstClr val="black"/>
                </a:solidFill>
              </a:rPr>
              <a:pPr/>
              <a:t>12/5/2019</a:t>
            </a:fld>
            <a:endParaRPr lang="en-US" dirty="0">
              <a:solidFill>
                <a:prstClr val="black"/>
              </a:solidFill>
            </a:endParaRPr>
          </a:p>
        </p:txBody>
      </p:sp>
      <p:sp>
        <p:nvSpPr>
          <p:cNvPr id="8" name="Footer Placeholder 7"/>
          <p:cNvSpPr>
            <a:spLocks noGrp="1"/>
          </p:cNvSpPr>
          <p:nvPr>
            <p:ph type="ftr" sz="quarter" idx="11"/>
          </p:nvPr>
        </p:nvSpPr>
        <p:spPr/>
        <p:txBody>
          <a:bodyPr/>
          <a:lstStyle/>
          <a:p>
            <a:endParaRPr lang="en-US" dirty="0">
              <a:solidFill>
                <a:prstClr val="black"/>
              </a:solidFill>
            </a:endParaRPr>
          </a:p>
        </p:txBody>
      </p:sp>
      <p:sp>
        <p:nvSpPr>
          <p:cNvPr id="9" name="Slide Number Placeholder 8"/>
          <p:cNvSpPr>
            <a:spLocks noGrp="1"/>
          </p:cNvSpPr>
          <p:nvPr>
            <p:ph type="sldNum" sz="quarter" idx="12"/>
          </p:nvPr>
        </p:nvSpPr>
        <p:spPr/>
        <p:txBody>
          <a:bodyPr/>
          <a:lstStyle/>
          <a:p>
            <a:fld id="{47A5F257-C8AB-40DD-931C-974567A2C50A}"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4025609719"/>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B11B9C0-14C0-4CAE-8A6B-09EC0BF43BB5}" type="datetimeFigureOut">
              <a:rPr lang="en-US" smtClean="0">
                <a:solidFill>
                  <a:prstClr val="white"/>
                </a:solidFill>
              </a:rPr>
              <a:pPr/>
              <a:t>12/5/2019</a:t>
            </a:fld>
            <a:endParaRPr lang="en-US" dirty="0">
              <a:solidFill>
                <a:prstClr val="white"/>
              </a:solidFill>
            </a:endParaRPr>
          </a:p>
        </p:txBody>
      </p:sp>
      <p:sp>
        <p:nvSpPr>
          <p:cNvPr id="4" name="Footer Placeholder 3"/>
          <p:cNvSpPr>
            <a:spLocks noGrp="1"/>
          </p:cNvSpPr>
          <p:nvPr>
            <p:ph type="ftr" sz="quarter" idx="11"/>
          </p:nvPr>
        </p:nvSpPr>
        <p:spPr/>
        <p:txBody>
          <a:body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p>
            <a:fld id="{47A5F257-C8AB-40DD-931C-974567A2C50A}" type="slidenum">
              <a:rPr lang="en-US" smtClean="0">
                <a:solidFill>
                  <a:prstClr val="white"/>
                </a:solidFill>
              </a:rPr>
              <a:pPr/>
              <a:t>‹#›</a:t>
            </a:fld>
            <a:endParaRPr lang="en-US" dirty="0">
              <a:solidFill>
                <a:prstClr val="white"/>
              </a:solidFill>
            </a:endParaRPr>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extLst>
      <p:ext uri="{BB962C8B-B14F-4D97-AF65-F5344CB8AC3E}">
        <p14:creationId xmlns:p14="http://schemas.microsoft.com/office/powerpoint/2010/main" val="4013270101"/>
      </p:ext>
    </p:extLst>
  </p:cSld>
  <p:clrMapOvr>
    <a:overrideClrMapping bg1="dk1" tx1="lt1" bg2="dk2" tx2="lt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11B9C0-14C0-4CAE-8A6B-09EC0BF43BB5}" type="datetimeFigureOut">
              <a:rPr lang="en-US" smtClean="0">
                <a:solidFill>
                  <a:prstClr val="black"/>
                </a:solidFill>
              </a:rPr>
              <a:pPr/>
              <a:t>12/5/2019</a:t>
            </a:fld>
            <a:endParaRPr lang="en-US" dirty="0">
              <a:solidFill>
                <a:prstClr val="black"/>
              </a:solidFill>
            </a:endParaRPr>
          </a:p>
        </p:txBody>
      </p:sp>
      <p:sp>
        <p:nvSpPr>
          <p:cNvPr id="3" name="Footer Placeholder 2"/>
          <p:cNvSpPr>
            <a:spLocks noGrp="1"/>
          </p:cNvSpPr>
          <p:nvPr>
            <p:ph type="ftr" sz="quarter" idx="11"/>
          </p:nvPr>
        </p:nvSpPr>
        <p:spPr/>
        <p:txBody>
          <a:bodyPr/>
          <a:lstStyle/>
          <a:p>
            <a:endParaRPr lang="en-US" dirty="0">
              <a:solidFill>
                <a:prstClr val="black"/>
              </a:solidFill>
            </a:endParaRPr>
          </a:p>
        </p:txBody>
      </p:sp>
      <p:sp>
        <p:nvSpPr>
          <p:cNvPr id="4" name="Slide Number Placeholder 3"/>
          <p:cNvSpPr>
            <a:spLocks noGrp="1"/>
          </p:cNvSpPr>
          <p:nvPr>
            <p:ph type="sldNum" sz="quarter" idx="12"/>
          </p:nvPr>
        </p:nvSpPr>
        <p:spPr/>
        <p:txBody>
          <a:bodyPr/>
          <a:lstStyle/>
          <a:p>
            <a:fld id="{47A5F257-C8AB-40DD-931C-974567A2C50A}"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3024914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B11B9C0-14C0-4CAE-8A6B-09EC0BF43BB5}" type="datetimeFigureOut">
              <a:rPr lang="en-US" smtClean="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A5F257-C8AB-40DD-931C-974567A2C50A}"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4B11B9C0-14C0-4CAE-8A6B-09EC0BF43BB5}" type="datetimeFigureOut">
              <a:rPr lang="en-US" smtClean="0">
                <a:solidFill>
                  <a:prstClr val="black"/>
                </a:solidFill>
              </a:rPr>
              <a:pPr/>
              <a:t>12/5/2019</a:t>
            </a:fld>
            <a:endParaRPr lang="en-US" dirty="0">
              <a:solidFill>
                <a:prstClr val="black"/>
              </a:solidFill>
            </a:endParaRPr>
          </a:p>
        </p:txBody>
      </p:sp>
      <p:sp>
        <p:nvSpPr>
          <p:cNvPr id="6" name="Footer Placeholder 5"/>
          <p:cNvSpPr>
            <a:spLocks noGrp="1"/>
          </p:cNvSpPr>
          <p:nvPr>
            <p:ph type="ftr" sz="quarter" idx="11"/>
          </p:nvPr>
        </p:nvSpPr>
        <p:spPr/>
        <p:txBody>
          <a:bodyPr/>
          <a:lstStyle/>
          <a:p>
            <a:endParaRPr lang="en-US" dirty="0">
              <a:solidFill>
                <a:prstClr val="black"/>
              </a:solidFill>
            </a:endParaRPr>
          </a:p>
        </p:txBody>
      </p:sp>
      <p:sp>
        <p:nvSpPr>
          <p:cNvPr id="7" name="Slide Number Placeholder 6"/>
          <p:cNvSpPr>
            <a:spLocks noGrp="1"/>
          </p:cNvSpPr>
          <p:nvPr>
            <p:ph type="sldNum" sz="quarter" idx="12"/>
          </p:nvPr>
        </p:nvSpPr>
        <p:spPr/>
        <p:txBody>
          <a:bodyPr/>
          <a:lstStyle/>
          <a:p>
            <a:fld id="{47A5F257-C8AB-40DD-931C-974567A2C50A}"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145386497"/>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B11B9C0-14C0-4CAE-8A6B-09EC0BF43BB5}" type="datetimeFigureOut">
              <a:rPr lang="en-US" smtClean="0">
                <a:solidFill>
                  <a:prstClr val="white"/>
                </a:solidFill>
              </a:rPr>
              <a:pPr/>
              <a:t>12/5/2019</a:t>
            </a:fld>
            <a:endParaRPr lang="en-US" dirty="0">
              <a:solidFill>
                <a:prstClr val="white"/>
              </a:solidFill>
            </a:endParaRP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7A5F257-C8AB-40DD-931C-974567A2C50A}" type="slidenum">
              <a:rPr lang="en-US" smtClean="0">
                <a:solidFill>
                  <a:prstClr val="white"/>
                </a:solidFill>
              </a:rPr>
              <a:pPr/>
              <a:t>‹#›</a:t>
            </a:fld>
            <a:endParaRPr lang="en-US" dirty="0">
              <a:solidFill>
                <a:prstClr val="white"/>
              </a:solidFill>
            </a:endParaRP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dirty="0">
              <a:solidFill>
                <a:prstClr val="white"/>
              </a:solidFill>
            </a:endParaRPr>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dirty="0">
              <a:solidFill>
                <a:prstClr val="white"/>
              </a:solidFill>
            </a:endParaRPr>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a:endParaRPr lang="en-US" dirty="0">
              <a:solidFill>
                <a:prstClr val="white"/>
              </a:solidFill>
            </a:endParaRPr>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dirty="0">
              <a:solidFill>
                <a:prstClr val="white"/>
              </a:solidFill>
            </a:endParaRPr>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dirty="0">
              <a:solidFill>
                <a:prstClr val="white"/>
              </a:solidFill>
            </a:endParaRPr>
          </a:p>
        </p:txBody>
      </p:sp>
    </p:spTree>
    <p:extLst>
      <p:ext uri="{BB962C8B-B14F-4D97-AF65-F5344CB8AC3E}">
        <p14:creationId xmlns:p14="http://schemas.microsoft.com/office/powerpoint/2010/main" val="2572491441"/>
      </p:ext>
    </p:extLst>
  </p:cSld>
  <p:clrMapOvr>
    <a:overrideClrMapping bg1="dk1" tx1="lt1" bg2="dk2" tx2="lt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11B9C0-14C0-4CAE-8A6B-09EC0BF43BB5}" type="datetimeFigureOut">
              <a:rPr lang="en-US" smtClean="0">
                <a:solidFill>
                  <a:prstClr val="black"/>
                </a:solidFill>
              </a:rPr>
              <a:pPr/>
              <a:t>12/5/2019</a:t>
            </a:fld>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47A5F257-C8AB-40DD-931C-974567A2C50A}"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409674214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11B9C0-14C0-4CAE-8A6B-09EC0BF43BB5}" type="datetimeFigureOut">
              <a:rPr lang="en-US" smtClean="0">
                <a:solidFill>
                  <a:prstClr val="black"/>
                </a:solidFill>
              </a:rPr>
              <a:pPr/>
              <a:t>12/5/2019</a:t>
            </a:fld>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47A5F257-C8AB-40DD-931C-974567A2C50A}"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3801809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B11B9C0-14C0-4CAE-8A6B-09EC0BF43BB5}" type="datetimeFigureOut">
              <a:rPr lang="en-US" smtClean="0"/>
              <a:pPr/>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A5F257-C8AB-40DD-931C-974567A2C50A}" type="slidenum">
              <a:rPr lang="en-US" smtClean="0"/>
              <a:pPr/>
              <a:t>‹#›</a:t>
            </a:fld>
            <a:endParaRPr lang="en-US" dirty="0"/>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B11B9C0-14C0-4CAE-8A6B-09EC0BF43BB5}" type="datetimeFigureOut">
              <a:rPr lang="en-US" smtClean="0"/>
              <a:pPr/>
              <a:t>12/5/2019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A5F257-C8AB-40DD-931C-974567A2C50A}"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B11B9C0-14C0-4CAE-8A6B-09EC0BF43BB5}" type="datetimeFigureOut">
              <a:rPr lang="en-US" smtClean="0"/>
              <a:pPr/>
              <a:t>12/5/2019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A5F257-C8AB-40DD-931C-974567A2C50A}" type="slidenum">
              <a:rPr lang="en-US" smtClean="0"/>
              <a:pPr/>
              <a:t>‹#›</a:t>
            </a:fld>
            <a:endParaRPr lang="en-US" dirty="0"/>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11B9C0-14C0-4CAE-8A6B-09EC0BF43BB5}" type="datetimeFigureOut">
              <a:rPr lang="en-US" smtClean="0"/>
              <a:pPr/>
              <a:t>12/5/2019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A5F257-C8AB-40DD-931C-974567A2C50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4B11B9C0-14C0-4CAE-8A6B-09EC0BF43BB5}" type="datetimeFigureOut">
              <a:rPr lang="en-US" smtClean="0"/>
              <a:pPr/>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A5F257-C8AB-40DD-931C-974567A2C50A}"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B11B9C0-14C0-4CAE-8A6B-09EC0BF43BB5}" type="datetimeFigureOut">
              <a:rPr lang="en-US" smtClean="0"/>
              <a:pPr/>
              <a:t>12/5/2019</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7A5F257-C8AB-40DD-931C-974567A2C50A}"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B11B9C0-14C0-4CAE-8A6B-09EC0BF43BB5}" type="datetimeFigureOut">
              <a:rPr lang="en-US" smtClean="0"/>
              <a:pPr/>
              <a:t>12/5/2019</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7A5F257-C8AB-40DD-931C-974567A2C50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a:endParaRPr lang="en-US" dirty="0">
              <a:solidFill>
                <a:prstClr val="white"/>
              </a:solidFill>
            </a:endParaRPr>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B11B9C0-14C0-4CAE-8A6B-09EC0BF43BB5}" type="datetimeFigureOut">
              <a:rPr lang="en-US" smtClean="0">
                <a:solidFill>
                  <a:prstClr val="black"/>
                </a:solidFill>
              </a:rPr>
              <a:pPr/>
              <a:t>12/5/2019</a:t>
            </a:fld>
            <a:endParaRPr lang="en-US" dirty="0">
              <a:solidFill>
                <a:prstClr val="black"/>
              </a:solidFill>
            </a:endParaRP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solidFill>
                <a:prstClr val="black"/>
              </a:solidFill>
            </a:endParaRP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7A5F257-C8AB-40DD-931C-974567A2C50A}"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5780452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a:endParaRPr lang="en-US" dirty="0">
              <a:solidFill>
                <a:prstClr val="white"/>
              </a:solidFill>
            </a:endParaRPr>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B11B9C0-14C0-4CAE-8A6B-09EC0BF43BB5}" type="datetimeFigureOut">
              <a:rPr lang="en-US" smtClean="0">
                <a:solidFill>
                  <a:prstClr val="black"/>
                </a:solidFill>
              </a:rPr>
              <a:pPr/>
              <a:t>12/5/2019</a:t>
            </a:fld>
            <a:endParaRPr lang="en-US" dirty="0">
              <a:solidFill>
                <a:prstClr val="black"/>
              </a:solidFill>
            </a:endParaRP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solidFill>
                <a:prstClr val="black"/>
              </a:solidFill>
            </a:endParaRP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7A5F257-C8AB-40DD-931C-974567A2C50A}"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33830987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4.xml"/><Relationship Id="rId1" Type="http://schemas.openxmlformats.org/officeDocument/2006/relationships/vmlDrawing" Target="../drawings/vmlDrawing1.vml"/><Relationship Id="rId6" Type="http://schemas.openxmlformats.org/officeDocument/2006/relationships/image" Target="../media/image7.emf"/><Relationship Id="rId5" Type="http://schemas.openxmlformats.org/officeDocument/2006/relationships/package" Target="../embeddings/Microsoft_Excel_Worksheet3.xlsx"/><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hyperlink" Target="http://mfe.gov.ro/minister/perioade-de-programare/perioada-2014-2020/" TargetMode="External"/><Relationship Id="rId2" Type="http://schemas.openxmlformats.org/officeDocument/2006/relationships/hyperlink" Target="http://mfe.gov.ro/minister/perioade-deprogramare/perioada-2014-2020/" TargetMode="External"/><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themeOverride" Target="../theme/themeOverride3.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Grp="1" noChangeArrowheads="1"/>
          </p:cNvSpPr>
          <p:nvPr>
            <p:ph type="ctrTitle"/>
          </p:nvPr>
        </p:nvSpPr>
        <p:spPr bwMode="auto">
          <a:xfrm>
            <a:off x="179512" y="1955886"/>
            <a:ext cx="8856984" cy="2755076"/>
          </a:xfrm>
          <a:prstGeom prst="rect">
            <a:avLst/>
          </a:prstGeom>
          <a:solidFill>
            <a:srgbClr val="99CCFF"/>
          </a:solidFill>
          <a:ln w="9525">
            <a:noFill/>
            <a:miter lim="800000"/>
            <a:headEnd/>
            <a:tailEnd/>
          </a:ln>
        </p:spPr>
        <p:txBody>
          <a:bodyPr lIns="0" tIns="0" rIns="0" bIns="0" anchor="ctr">
            <a:normAutofit fontScale="90000"/>
          </a:bodyPr>
          <a:lstStyle>
            <a:lvl1pPr marL="342900" indent="-342900" eaLnBrk="0" hangingPunct="0">
              <a:defRPr sz="1300" b="1">
                <a:solidFill>
                  <a:srgbClr val="646464"/>
                </a:solidFill>
                <a:latin typeface="Arial" pitchFamily="34" charset="0"/>
              </a:defRPr>
            </a:lvl1pPr>
            <a:lvl2pPr marL="742950" indent="-285750" eaLnBrk="0" hangingPunct="0">
              <a:defRPr sz="1300" b="1">
                <a:solidFill>
                  <a:srgbClr val="646464"/>
                </a:solidFill>
                <a:latin typeface="Arial" pitchFamily="34" charset="0"/>
              </a:defRPr>
            </a:lvl2pPr>
            <a:lvl3pPr indent="-290513" eaLnBrk="0" hangingPunct="0">
              <a:defRPr sz="1300" b="1">
                <a:solidFill>
                  <a:srgbClr val="646464"/>
                </a:solidFill>
                <a:latin typeface="Arial" pitchFamily="34" charset="0"/>
              </a:defRPr>
            </a:lvl3pPr>
            <a:lvl4pPr marL="1600200" indent="-228600" eaLnBrk="0" hangingPunct="0">
              <a:defRPr sz="1300" b="1">
                <a:solidFill>
                  <a:srgbClr val="646464"/>
                </a:solidFill>
                <a:latin typeface="Arial" pitchFamily="34" charset="0"/>
              </a:defRPr>
            </a:lvl4pPr>
            <a:lvl5pPr marL="2057400" indent="-228600" eaLnBrk="0" hangingPunct="0">
              <a:defRPr sz="1300" b="1">
                <a:solidFill>
                  <a:srgbClr val="646464"/>
                </a:solidFill>
                <a:latin typeface="Arial" pitchFamily="34" charset="0"/>
              </a:defRPr>
            </a:lvl5pPr>
            <a:lvl6pPr marL="2514600" indent="-228600" eaLnBrk="0" fontAlgn="base" hangingPunct="0">
              <a:spcBef>
                <a:spcPct val="0"/>
              </a:spcBef>
              <a:spcAft>
                <a:spcPct val="0"/>
              </a:spcAft>
              <a:defRPr sz="1300" b="1">
                <a:solidFill>
                  <a:srgbClr val="646464"/>
                </a:solidFill>
                <a:latin typeface="Arial" pitchFamily="34" charset="0"/>
              </a:defRPr>
            </a:lvl6pPr>
            <a:lvl7pPr marL="2971800" indent="-228600" eaLnBrk="0" fontAlgn="base" hangingPunct="0">
              <a:spcBef>
                <a:spcPct val="0"/>
              </a:spcBef>
              <a:spcAft>
                <a:spcPct val="0"/>
              </a:spcAft>
              <a:defRPr sz="1300" b="1">
                <a:solidFill>
                  <a:srgbClr val="646464"/>
                </a:solidFill>
                <a:latin typeface="Arial" pitchFamily="34" charset="0"/>
              </a:defRPr>
            </a:lvl7pPr>
            <a:lvl8pPr marL="3429000" indent="-228600" eaLnBrk="0" fontAlgn="base" hangingPunct="0">
              <a:spcBef>
                <a:spcPct val="0"/>
              </a:spcBef>
              <a:spcAft>
                <a:spcPct val="0"/>
              </a:spcAft>
              <a:defRPr sz="1300" b="1">
                <a:solidFill>
                  <a:srgbClr val="646464"/>
                </a:solidFill>
                <a:latin typeface="Arial" pitchFamily="34" charset="0"/>
              </a:defRPr>
            </a:lvl8pPr>
            <a:lvl9pPr marL="3886200" indent="-228600" eaLnBrk="0" fontAlgn="base" hangingPunct="0">
              <a:spcBef>
                <a:spcPct val="0"/>
              </a:spcBef>
              <a:spcAft>
                <a:spcPct val="0"/>
              </a:spcAft>
              <a:defRPr sz="1300" b="1">
                <a:solidFill>
                  <a:srgbClr val="646464"/>
                </a:solidFill>
                <a:latin typeface="Arial" pitchFamily="34" charset="0"/>
              </a:defRPr>
            </a:lvl9pPr>
          </a:lstStyle>
          <a:p>
            <a:pPr lvl="2" algn="ctr" eaLnBrk="1" hangingPunct="1">
              <a:lnSpc>
                <a:spcPct val="85000"/>
              </a:lnSpc>
              <a:spcBef>
                <a:spcPts val="600"/>
              </a:spcBef>
            </a:pPr>
            <a:r>
              <a:rPr lang="ro-RO" sz="3200" spc="100" dirty="0" smtClean="0">
                <a:solidFill>
                  <a:schemeClr val="tx1"/>
                </a:solidFill>
                <a:effectLst>
                  <a:outerShdw blurRad="38100" dist="38100" dir="2700000" algn="tl">
                    <a:srgbClr val="000000">
                      <a:alpha val="43137"/>
                    </a:srgbClr>
                  </a:outerShdw>
                </a:effectLst>
                <a:latin typeface="Trebuchet MS" panose="020B0603020202020204" pitchFamily="34" charset="0"/>
                <a:cs typeface="Times New Roman" pitchFamily="18" charset="0"/>
              </a:rPr>
              <a:t>Comitetul </a:t>
            </a:r>
            <a:r>
              <a:rPr lang="ro-RO" sz="3200" spc="100" dirty="0">
                <a:solidFill>
                  <a:schemeClr val="tx1"/>
                </a:solidFill>
                <a:effectLst>
                  <a:outerShdw blurRad="38100" dist="38100" dir="2700000" algn="tl">
                    <a:srgbClr val="000000">
                      <a:alpha val="43137"/>
                    </a:srgbClr>
                  </a:outerShdw>
                </a:effectLst>
                <a:latin typeface="Trebuchet MS" panose="020B0603020202020204" pitchFamily="34" charset="0"/>
                <a:cs typeface="Times New Roman" pitchFamily="18" charset="0"/>
              </a:rPr>
              <a:t>de Coordonare pentru Managementul Acordului de </a:t>
            </a:r>
            <a:r>
              <a:rPr lang="ro-RO" sz="3200" spc="100" dirty="0" smtClean="0">
                <a:solidFill>
                  <a:schemeClr val="tx1"/>
                </a:solidFill>
                <a:effectLst>
                  <a:outerShdw blurRad="38100" dist="38100" dir="2700000" algn="tl">
                    <a:srgbClr val="000000">
                      <a:alpha val="43137"/>
                    </a:srgbClr>
                  </a:outerShdw>
                </a:effectLst>
                <a:latin typeface="Trebuchet MS" panose="020B0603020202020204" pitchFamily="34" charset="0"/>
                <a:cs typeface="Times New Roman" pitchFamily="18" charset="0"/>
              </a:rPr>
              <a:t>Parteneriat</a:t>
            </a:r>
            <a:r>
              <a:rPr lang="ro-RO" sz="3200" spc="100" dirty="0">
                <a:solidFill>
                  <a:schemeClr val="tx1"/>
                </a:solidFill>
                <a:effectLst>
                  <a:outerShdw blurRad="38100" dist="38100" dir="2700000" algn="tl">
                    <a:srgbClr val="000000">
                      <a:alpha val="43137"/>
                    </a:srgbClr>
                  </a:outerShdw>
                </a:effectLst>
                <a:latin typeface="Trebuchet MS" panose="020B0603020202020204" pitchFamily="34" charset="0"/>
                <a:cs typeface="Times New Roman" pitchFamily="18" charset="0"/>
              </a:rPr>
              <a:t/>
            </a:r>
            <a:br>
              <a:rPr lang="ro-RO" sz="3200" spc="100" dirty="0">
                <a:solidFill>
                  <a:schemeClr val="tx1"/>
                </a:solidFill>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ro-RO" sz="3200" spc="100" dirty="0" smtClean="0">
                <a:solidFill>
                  <a:schemeClr val="tx1"/>
                </a:solidFill>
                <a:effectLst>
                  <a:outerShdw blurRad="38100" dist="38100" dir="2700000" algn="tl">
                    <a:srgbClr val="000000">
                      <a:alpha val="43137"/>
                    </a:srgbClr>
                  </a:outerShdw>
                </a:effectLst>
                <a:latin typeface="Trebuchet MS" panose="020B0603020202020204" pitchFamily="34" charset="0"/>
                <a:cs typeface="Times New Roman" pitchFamily="18" charset="0"/>
              </a:rPr>
              <a:t/>
            </a:r>
            <a:br>
              <a:rPr lang="ro-RO" sz="3200" spc="100" dirty="0" smtClean="0">
                <a:solidFill>
                  <a:schemeClr val="tx1"/>
                </a:solidFill>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ro-RO" sz="3200" spc="100" dirty="0" smtClean="0">
                <a:solidFill>
                  <a:schemeClr val="tx1"/>
                </a:solidFill>
                <a:effectLst>
                  <a:outerShdw blurRad="38100" dist="38100" dir="2700000" algn="tl">
                    <a:srgbClr val="000000">
                      <a:alpha val="43137"/>
                    </a:srgbClr>
                  </a:outerShdw>
                </a:effectLst>
                <a:latin typeface="Trebuchet MS" panose="020B0603020202020204" pitchFamily="34" charset="0"/>
                <a:cs typeface="Times New Roman" pitchFamily="18" charset="0"/>
              </a:rPr>
              <a:t>Reuniune</a:t>
            </a:r>
            <a:r>
              <a:rPr lang="en-US" sz="3200" spc="100" dirty="0" smtClean="0">
                <a:solidFill>
                  <a:schemeClr val="tx1"/>
                </a:solidFill>
                <a:effectLst>
                  <a:outerShdw blurRad="38100" dist="38100" dir="2700000" algn="tl">
                    <a:srgbClr val="000000">
                      <a:alpha val="43137"/>
                    </a:srgbClr>
                  </a:outerShdw>
                </a:effectLst>
                <a:latin typeface="Trebuchet MS" panose="020B0603020202020204" pitchFamily="34" charset="0"/>
                <a:cs typeface="Times New Roman" pitchFamily="18" charset="0"/>
              </a:rPr>
              <a:t>a</a:t>
            </a:r>
            <a:r>
              <a:rPr lang="ro-RO" sz="3200" spc="100" dirty="0" smtClean="0">
                <a:solidFill>
                  <a:schemeClr val="tx1"/>
                </a:solidFill>
                <a:effectLst>
                  <a:outerShdw blurRad="38100" dist="38100" dir="2700000" algn="tl">
                    <a:srgbClr val="000000">
                      <a:alpha val="43137"/>
                    </a:srgbClr>
                  </a:outerShdw>
                </a:effectLst>
                <a:latin typeface="Trebuchet MS" panose="020B0603020202020204" pitchFamily="34" charset="0"/>
                <a:cs typeface="Times New Roman" pitchFamily="18" charset="0"/>
              </a:rPr>
              <a:t> anuală a Comisiei Europene cu Autoritățile de Management din România</a:t>
            </a:r>
            <a:r>
              <a:rPr lang="en-US" sz="3200" spc="100" dirty="0" smtClean="0">
                <a:solidFill>
                  <a:schemeClr val="tx1"/>
                </a:solidFill>
                <a:effectLst>
                  <a:outerShdw blurRad="38100" dist="38100" dir="2700000" algn="tl">
                    <a:srgbClr val="000000">
                      <a:alpha val="43137"/>
                    </a:srgbClr>
                  </a:outerShdw>
                </a:effectLst>
                <a:latin typeface="Trebuchet MS" panose="020B0603020202020204" pitchFamily="34" charset="0"/>
                <a:cs typeface="Times New Roman" pitchFamily="18" charset="0"/>
              </a:rPr>
              <a:t/>
            </a:r>
            <a:br>
              <a:rPr lang="en-US" sz="3200" spc="100" dirty="0" smtClean="0">
                <a:solidFill>
                  <a:schemeClr val="tx1"/>
                </a:solidFill>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ro-RO" sz="3200" spc="100" dirty="0" smtClean="0">
                <a:solidFill>
                  <a:schemeClr val="tx1"/>
                </a:solidFill>
                <a:effectLst>
                  <a:outerShdw blurRad="38100" dist="38100" dir="2700000" algn="tl">
                    <a:srgbClr val="000000">
                      <a:alpha val="43137"/>
                    </a:srgbClr>
                  </a:outerShdw>
                </a:effectLst>
                <a:latin typeface="Trebuchet MS" panose="020B0603020202020204" pitchFamily="34" charset="0"/>
                <a:cs typeface="Times New Roman" pitchFamily="18" charset="0"/>
              </a:rPr>
              <a:t/>
            </a:r>
            <a:br>
              <a:rPr lang="ro-RO" sz="3200" spc="100" dirty="0" smtClean="0">
                <a:solidFill>
                  <a:schemeClr val="tx1"/>
                </a:solidFill>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ro-RO" sz="3200" spc="100" dirty="0" smtClean="0">
                <a:solidFill>
                  <a:schemeClr val="accent6">
                    <a:lumMod val="60000"/>
                    <a:lumOff val="40000"/>
                  </a:schemeClr>
                </a:solidFill>
                <a:effectLst>
                  <a:outerShdw blurRad="38100" dist="38100" dir="2700000" algn="tl">
                    <a:srgbClr val="000000">
                      <a:alpha val="43137"/>
                    </a:srgbClr>
                  </a:outerShdw>
                </a:effectLst>
                <a:latin typeface="Trebuchet MS" panose="020B0603020202020204" pitchFamily="34" charset="0"/>
                <a:cs typeface="Times New Roman" pitchFamily="18" charset="0"/>
              </a:rPr>
              <a:t>- sesiune comună -</a:t>
            </a:r>
            <a:endParaRPr lang="en-US" sz="3200" spc="100" dirty="0">
              <a:solidFill>
                <a:schemeClr val="accent6">
                  <a:lumMod val="60000"/>
                  <a:lumOff val="40000"/>
                </a:schemeClr>
              </a:solidFill>
              <a:effectLst>
                <a:outerShdw blurRad="38100" dist="38100" dir="2700000" algn="tl">
                  <a:srgbClr val="000000">
                    <a:alpha val="43137"/>
                  </a:srgbClr>
                </a:outerShdw>
              </a:effectLst>
              <a:latin typeface="Trebuchet MS" panose="020B0603020202020204" pitchFamily="34" charset="0"/>
              <a:cs typeface="Times New Roman" pitchFamily="18" charset="0"/>
            </a:endParaRPr>
          </a:p>
        </p:txBody>
      </p:sp>
      <p:grpSp>
        <p:nvGrpSpPr>
          <p:cNvPr id="6" name="Canvas 5"/>
          <p:cNvGrpSpPr/>
          <p:nvPr/>
        </p:nvGrpSpPr>
        <p:grpSpPr>
          <a:xfrm>
            <a:off x="683568" y="260649"/>
            <a:ext cx="7848872" cy="1421387"/>
            <a:chOff x="0" y="0"/>
            <a:chExt cx="4114800" cy="673735"/>
          </a:xfrm>
        </p:grpSpPr>
        <p:sp>
          <p:nvSpPr>
            <p:cNvPr id="7" name="Rectangle 6"/>
            <p:cNvSpPr/>
            <p:nvPr/>
          </p:nvSpPr>
          <p:spPr>
            <a:xfrm>
              <a:off x="0" y="0"/>
              <a:ext cx="4114800" cy="673735"/>
            </a:xfrm>
            <a:prstGeom prst="rect">
              <a:avLst/>
            </a:prstGeom>
            <a:noFill/>
            <a:ln>
              <a:noFill/>
            </a:ln>
          </p:spPr>
        </p:sp>
        <p:pic>
          <p:nvPicPr>
            <p:cNvPr id="8"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14700" y="35560"/>
              <a:ext cx="80010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p:nvPr/>
          </p:nvPicPr>
          <p:blipFill>
            <a:blip r:embed="rId3">
              <a:extLst>
                <a:ext uri="{28A0092B-C50C-407E-A947-70E740481C1C}">
                  <a14:useLocalDpi xmlns:a14="http://schemas.microsoft.com/office/drawing/2010/main" val="0"/>
                </a:ext>
              </a:extLst>
            </a:blip>
            <a:srcRect/>
            <a:stretch>
              <a:fillRect/>
            </a:stretch>
          </p:blipFill>
          <p:spPr bwMode="auto">
            <a:xfrm>
              <a:off x="0" y="11"/>
              <a:ext cx="892366" cy="638175"/>
            </a:xfrm>
            <a:prstGeom prst="rect">
              <a:avLst/>
            </a:prstGeom>
            <a:noFill/>
            <a:ln>
              <a:noFill/>
            </a:ln>
          </p:spPr>
        </p:pic>
      </p:grpSp>
      <p:pic>
        <p:nvPicPr>
          <p:cNvPr id="1026" name="Picture 3" descr="image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4074" y="373528"/>
            <a:ext cx="1108472" cy="1120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p:cNvSpPr/>
          <p:nvPr/>
        </p:nvSpPr>
        <p:spPr>
          <a:xfrm>
            <a:off x="4427984" y="4734436"/>
            <a:ext cx="4572000" cy="369332"/>
          </a:xfrm>
          <a:prstGeom prst="rect">
            <a:avLst/>
          </a:prstGeom>
        </p:spPr>
        <p:txBody>
          <a:bodyPr>
            <a:spAutoFit/>
          </a:bodyPr>
          <a:lstStyle/>
          <a:p>
            <a:pPr marR="64008" lvl="0" algn="r">
              <a:spcBef>
                <a:spcPts val="400"/>
              </a:spcBef>
              <a:buClr>
                <a:srgbClr val="2DA2BF"/>
              </a:buClr>
              <a:buSzPct val="68000"/>
            </a:pPr>
            <a:r>
              <a:rPr lang="ro-RO" b="1" i="1" dirty="0">
                <a:solidFill>
                  <a:prstClr val="black"/>
                </a:solidFill>
                <a:latin typeface="Trebuchet MS" panose="020B0603020202020204" pitchFamily="34" charset="0"/>
                <a:cs typeface="Calibri"/>
              </a:rPr>
              <a:t>București, 5 Decembrie 2019    </a:t>
            </a:r>
          </a:p>
        </p:txBody>
      </p:sp>
    </p:spTree>
    <p:extLst>
      <p:ext uri="{BB962C8B-B14F-4D97-AF65-F5344CB8AC3E}">
        <p14:creationId xmlns:p14="http://schemas.microsoft.com/office/powerpoint/2010/main" val="38427033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0291" y="1124744"/>
            <a:ext cx="8784976" cy="4896544"/>
          </a:xfrm>
        </p:spPr>
        <p:txBody>
          <a:bodyPr>
            <a:noAutofit/>
          </a:bodyPr>
          <a:lstStyle/>
          <a:p>
            <a:pPr lvl="0" algn="just">
              <a:buClr>
                <a:srgbClr val="FF0000"/>
              </a:buClr>
              <a:buFont typeface="Wingdings" panose="05000000000000000000" pitchFamily="2" charset="2"/>
              <a:buChar char="q"/>
            </a:pPr>
            <a:endParaRPr lang="ro-RO" sz="1600" dirty="0">
              <a:latin typeface="Trebuchet MS" panose="020B0603020202020204" pitchFamily="34" charset="0"/>
            </a:endParaRPr>
          </a:p>
          <a:p>
            <a:pPr lvl="0" algn="ctr">
              <a:spcBef>
                <a:spcPts val="0"/>
              </a:spcBef>
              <a:spcAft>
                <a:spcPts val="300"/>
              </a:spcAft>
              <a:buClr>
                <a:srgbClr val="2DA2BF"/>
              </a:buClr>
              <a:buFont typeface="Wingdings" panose="05000000000000000000" pitchFamily="2" charset="2"/>
              <a:buChar char="q"/>
            </a:pPr>
            <a:r>
              <a:rPr lang="ro-RO" sz="1700" b="1" dirty="0">
                <a:solidFill>
                  <a:srgbClr val="FF0000"/>
                </a:solidFill>
                <a:latin typeface="Trebuchet MS" panose="020B0603020202020204" pitchFamily="34" charset="0"/>
              </a:rPr>
              <a:t>R</a:t>
            </a:r>
            <a:r>
              <a:rPr lang="vi-VN" sz="1700" b="1" dirty="0" smtClean="0">
                <a:solidFill>
                  <a:srgbClr val="FF0000"/>
                </a:solidFill>
                <a:latin typeface="Trebuchet MS" panose="020B0603020202020204" pitchFamily="34" charset="0"/>
              </a:rPr>
              <a:t>educerea </a:t>
            </a:r>
            <a:r>
              <a:rPr lang="vi-VN" sz="1700" b="1" dirty="0">
                <a:solidFill>
                  <a:srgbClr val="FF0000"/>
                </a:solidFill>
                <a:latin typeface="Trebuchet MS" panose="020B0603020202020204" pitchFamily="34" charset="0"/>
              </a:rPr>
              <a:t>emisiilor de gaze cu efect de seră (față de anul 1990</a:t>
            </a:r>
            <a:r>
              <a:rPr lang="vi-VN" sz="1700" b="1" dirty="0" smtClean="0">
                <a:solidFill>
                  <a:srgbClr val="FF0000"/>
                </a:solidFill>
                <a:latin typeface="Trebuchet MS" panose="020B0603020202020204" pitchFamily="34" charset="0"/>
              </a:rPr>
              <a:t>)</a:t>
            </a:r>
            <a:endParaRPr lang="ro-RO" sz="1700" b="1" dirty="0" smtClean="0">
              <a:solidFill>
                <a:srgbClr val="FF0000"/>
              </a:solidFill>
              <a:latin typeface="Trebuchet MS" panose="020B0603020202020204" pitchFamily="34" charset="0"/>
            </a:endParaRPr>
          </a:p>
          <a:p>
            <a:pPr marL="109728" lvl="0" indent="0" algn="ctr">
              <a:spcBef>
                <a:spcPts val="0"/>
              </a:spcBef>
              <a:spcAft>
                <a:spcPts val="300"/>
              </a:spcAft>
              <a:buClr>
                <a:srgbClr val="2DA2BF"/>
              </a:buClr>
              <a:buNone/>
            </a:pPr>
            <a:r>
              <a:rPr lang="vi-VN" sz="1700" b="1" dirty="0" smtClean="0">
                <a:solidFill>
                  <a:srgbClr val="FF0000"/>
                </a:solidFill>
                <a:latin typeface="Trebuchet MS" panose="020B0603020202020204" pitchFamily="34" charset="0"/>
              </a:rPr>
              <a:t>– țintă</a:t>
            </a:r>
            <a:r>
              <a:rPr lang="en-US" sz="1700" b="1" dirty="0" smtClean="0">
                <a:solidFill>
                  <a:srgbClr val="FF0000"/>
                </a:solidFill>
                <a:latin typeface="Trebuchet MS" panose="020B0603020202020204" pitchFamily="34" charset="0"/>
              </a:rPr>
              <a:t> RO:</a:t>
            </a:r>
            <a:r>
              <a:rPr lang="vi-VN" sz="1700" b="1" dirty="0" smtClean="0">
                <a:solidFill>
                  <a:srgbClr val="FF0000"/>
                </a:solidFill>
                <a:latin typeface="Trebuchet MS" panose="020B0603020202020204" pitchFamily="34" charset="0"/>
              </a:rPr>
              <a:t> </a:t>
            </a:r>
            <a:r>
              <a:rPr lang="vi-VN" sz="1700" b="1" dirty="0">
                <a:solidFill>
                  <a:srgbClr val="FF0000"/>
                </a:solidFill>
                <a:latin typeface="Trebuchet MS" panose="020B0603020202020204" pitchFamily="34" charset="0"/>
              </a:rPr>
              <a:t>20%, estimată la nivelul AP</a:t>
            </a:r>
            <a:endParaRPr lang="en-GB" sz="1700" b="1" dirty="0">
              <a:solidFill>
                <a:srgbClr val="FF0000"/>
              </a:solidFill>
              <a:latin typeface="Trebuchet MS" panose="020B0603020202020204" pitchFamily="34" charset="0"/>
            </a:endParaRPr>
          </a:p>
          <a:p>
            <a:pPr lvl="0" algn="just">
              <a:spcBef>
                <a:spcPts val="0"/>
              </a:spcBef>
              <a:spcAft>
                <a:spcPts val="300"/>
              </a:spcAft>
              <a:buFont typeface="Wingdings" panose="05000000000000000000" pitchFamily="2" charset="2"/>
              <a:buChar char="ü"/>
            </a:pPr>
            <a:r>
              <a:rPr lang="vi-VN" sz="1700" dirty="0" smtClean="0">
                <a:latin typeface="Trebuchet MS" panose="020B0603020202020204" pitchFamily="34" charset="0"/>
              </a:rPr>
              <a:t>Conform </a:t>
            </a:r>
            <a:r>
              <a:rPr lang="vi-VN" sz="1700" dirty="0">
                <a:latin typeface="Trebuchet MS" panose="020B0603020202020204" pitchFamily="34" charset="0"/>
              </a:rPr>
              <a:t>PNR 2019, valorile istorice și cele prognozate asociate emisiilor de gaze cu efect de seră arată că România își va respecta limita privind emisiile asumată conform Deciziei nr. 406/2009/CE privind reducerea emisiilor de gaze cu efect de seră până în </a:t>
            </a:r>
            <a:r>
              <a:rPr lang="vi-VN" sz="1700" dirty="0" smtClean="0">
                <a:latin typeface="Trebuchet MS" panose="020B0603020202020204" pitchFamily="34" charset="0"/>
              </a:rPr>
              <a:t>2020.</a:t>
            </a:r>
            <a:endParaRPr lang="ro-RO" sz="1700" dirty="0" smtClean="0">
              <a:latin typeface="Trebuchet MS" panose="020B0603020202020204" pitchFamily="34" charset="0"/>
            </a:endParaRPr>
          </a:p>
          <a:p>
            <a:pPr marL="811213" lvl="0" indent="0" algn="just">
              <a:spcBef>
                <a:spcPts val="0"/>
              </a:spcBef>
              <a:spcAft>
                <a:spcPts val="300"/>
              </a:spcAft>
              <a:buNone/>
            </a:pPr>
            <a:r>
              <a:rPr lang="ro-RO" sz="1700" b="1" dirty="0" smtClean="0">
                <a:latin typeface="Trebuchet MS" panose="020B0603020202020204" pitchFamily="34" charset="0"/>
              </a:rPr>
              <a:t>Contribuții FESI: </a:t>
            </a:r>
            <a:r>
              <a:rPr lang="ro-RO" sz="1700" dirty="0" smtClean="0">
                <a:latin typeface="Trebuchet MS" panose="020B0603020202020204" pitchFamily="34" charset="0"/>
              </a:rPr>
              <a:t>POIM (termoficare, sisteme integrate deșeuri, cogenerare), POR (mobilitate urbană, managementul traficului, reconversie/reutilizare terenuri), PNDR (investiții diverse </a:t>
            </a:r>
            <a:r>
              <a:rPr lang="ro-RO" sz="1700" dirty="0">
                <a:latin typeface="Trebuchet MS" panose="020B0603020202020204" pitchFamily="34" charset="0"/>
              </a:rPr>
              <a:t>î</a:t>
            </a:r>
            <a:r>
              <a:rPr lang="ro-RO" sz="1700" dirty="0" smtClean="0">
                <a:latin typeface="Trebuchet MS" panose="020B0603020202020204" pitchFamily="34" charset="0"/>
              </a:rPr>
              <a:t>n valoare de aprox. 290 mil. Euro FEADR)</a:t>
            </a:r>
          </a:p>
          <a:p>
            <a:pPr marL="811213" lvl="0" indent="0" algn="just">
              <a:spcBef>
                <a:spcPts val="0"/>
              </a:spcBef>
              <a:spcAft>
                <a:spcPts val="300"/>
              </a:spcAft>
              <a:buNone/>
            </a:pPr>
            <a:endParaRPr lang="ro-RO" sz="1700" dirty="0" smtClean="0">
              <a:latin typeface="Trebuchet MS" panose="020B0603020202020204" pitchFamily="34" charset="0"/>
            </a:endParaRPr>
          </a:p>
          <a:p>
            <a:pPr marL="631825" lvl="0" indent="84138" algn="just">
              <a:spcBef>
                <a:spcPts val="0"/>
              </a:spcBef>
              <a:spcAft>
                <a:spcPts val="300"/>
              </a:spcAft>
              <a:buFont typeface="Wingdings" panose="05000000000000000000" pitchFamily="2" charset="2"/>
              <a:buChar char="q"/>
            </a:pPr>
            <a:r>
              <a:rPr lang="vi-VN" sz="1700" dirty="0">
                <a:latin typeface="Trebuchet MS" panose="020B0603020202020204" pitchFamily="34" charset="0"/>
              </a:rPr>
              <a:t>	</a:t>
            </a:r>
            <a:r>
              <a:rPr lang="ro-RO" sz="1700" b="1" dirty="0">
                <a:solidFill>
                  <a:srgbClr val="FF0000"/>
                </a:solidFill>
                <a:latin typeface="Trebuchet MS" panose="020B0603020202020204" pitchFamily="34" charset="0"/>
              </a:rPr>
              <a:t>P</a:t>
            </a:r>
            <a:r>
              <a:rPr lang="vi-VN" sz="1700" b="1" dirty="0">
                <a:solidFill>
                  <a:srgbClr val="FF0000"/>
                </a:solidFill>
                <a:latin typeface="Trebuchet MS" panose="020B0603020202020204" pitchFamily="34" charset="0"/>
              </a:rPr>
              <a:t>o</a:t>
            </a:r>
            <a:r>
              <a:rPr lang="vi-VN" sz="1700" b="1" dirty="0" smtClean="0">
                <a:solidFill>
                  <a:srgbClr val="FF0000"/>
                </a:solidFill>
                <a:latin typeface="Trebuchet MS" panose="020B0603020202020204" pitchFamily="34" charset="0"/>
              </a:rPr>
              <a:t>nderea </a:t>
            </a:r>
            <a:r>
              <a:rPr lang="vi-VN" sz="1700" b="1" dirty="0">
                <a:solidFill>
                  <a:srgbClr val="FF0000"/>
                </a:solidFill>
                <a:latin typeface="Trebuchet MS" panose="020B0603020202020204" pitchFamily="34" charset="0"/>
              </a:rPr>
              <a:t>energiei din surse regenerabile în consumul final brut </a:t>
            </a:r>
            <a:endParaRPr lang="en-US" sz="1700" b="1" dirty="0" smtClean="0">
              <a:solidFill>
                <a:srgbClr val="FF0000"/>
              </a:solidFill>
              <a:latin typeface="Trebuchet MS" panose="020B0603020202020204" pitchFamily="34" charset="0"/>
            </a:endParaRPr>
          </a:p>
          <a:p>
            <a:pPr marL="631825" lvl="0" indent="0" algn="ctr">
              <a:spcBef>
                <a:spcPts val="0"/>
              </a:spcBef>
              <a:spcAft>
                <a:spcPts val="300"/>
              </a:spcAft>
              <a:buNone/>
            </a:pPr>
            <a:r>
              <a:rPr lang="vi-VN" sz="1700" b="1" dirty="0" smtClean="0">
                <a:solidFill>
                  <a:srgbClr val="FF0000"/>
                </a:solidFill>
                <a:latin typeface="Trebuchet MS" panose="020B0603020202020204" pitchFamily="34" charset="0"/>
              </a:rPr>
              <a:t>– </a:t>
            </a:r>
            <a:r>
              <a:rPr lang="vi-VN" sz="1700" b="1" dirty="0">
                <a:solidFill>
                  <a:srgbClr val="FF0000"/>
                </a:solidFill>
                <a:latin typeface="Trebuchet MS" panose="020B0603020202020204" pitchFamily="34" charset="0"/>
              </a:rPr>
              <a:t>țintă RO: 24</a:t>
            </a:r>
            <a:r>
              <a:rPr lang="vi-VN" sz="1700" b="1" dirty="0" smtClean="0">
                <a:solidFill>
                  <a:srgbClr val="FF0000"/>
                </a:solidFill>
                <a:latin typeface="Trebuchet MS" panose="020B0603020202020204" pitchFamily="34" charset="0"/>
              </a:rPr>
              <a:t>%</a:t>
            </a:r>
            <a:endParaRPr lang="ro-RO" sz="1700" b="1" dirty="0" smtClean="0">
              <a:solidFill>
                <a:srgbClr val="FF0000"/>
              </a:solidFill>
              <a:latin typeface="Trebuchet MS" panose="020B0603020202020204" pitchFamily="34" charset="0"/>
            </a:endParaRPr>
          </a:p>
          <a:p>
            <a:pPr lvl="0" algn="just">
              <a:spcBef>
                <a:spcPts val="0"/>
              </a:spcBef>
              <a:spcAft>
                <a:spcPts val="300"/>
              </a:spcAft>
              <a:buFont typeface="Wingdings" panose="05000000000000000000" pitchFamily="2" charset="2"/>
              <a:buChar char="ü"/>
            </a:pPr>
            <a:r>
              <a:rPr lang="ro-RO" sz="1700" dirty="0" smtClean="0">
                <a:latin typeface="Trebuchet MS" panose="020B0603020202020204" pitchFamily="34" charset="0"/>
              </a:rPr>
              <a:t>2018: </a:t>
            </a:r>
            <a:r>
              <a:rPr lang="vi-VN" sz="1700" dirty="0" smtClean="0">
                <a:latin typeface="Trebuchet MS" panose="020B0603020202020204" pitchFamily="34" charset="0"/>
              </a:rPr>
              <a:t>24,5%</a:t>
            </a:r>
            <a:r>
              <a:rPr lang="ro-RO" sz="1700" dirty="0" smtClean="0">
                <a:latin typeface="Trebuchet MS" panose="020B0603020202020204" pitchFamily="34" charset="0"/>
              </a:rPr>
              <a:t> -</a:t>
            </a:r>
            <a:r>
              <a:rPr lang="vi-VN" sz="1700" dirty="0" smtClean="0">
                <a:latin typeface="Trebuchet MS" panose="020B0603020202020204" pitchFamily="34" charset="0"/>
              </a:rPr>
              <a:t> </a:t>
            </a:r>
            <a:r>
              <a:rPr lang="vi-VN" sz="1700" dirty="0">
                <a:latin typeface="Trebuchet MS" panose="020B0603020202020204" pitchFamily="34" charset="0"/>
              </a:rPr>
              <a:t>Valorile indicatorului </a:t>
            </a:r>
            <a:r>
              <a:rPr lang="vi-VN" sz="1700" dirty="0" smtClean="0">
                <a:latin typeface="Trebuchet MS" panose="020B0603020202020204" pitchFamily="34" charset="0"/>
              </a:rPr>
              <a:t>depășesc </a:t>
            </a:r>
            <a:r>
              <a:rPr lang="vi-VN" sz="1700" dirty="0">
                <a:latin typeface="Trebuchet MS" panose="020B0603020202020204" pitchFamily="34" charset="0"/>
              </a:rPr>
              <a:t>atât ținta europeană (20%), cât și ținta națională asumată (24</a:t>
            </a:r>
            <a:r>
              <a:rPr lang="vi-VN" sz="1700" dirty="0" smtClean="0">
                <a:latin typeface="Trebuchet MS" panose="020B0603020202020204" pitchFamily="34" charset="0"/>
              </a:rPr>
              <a:t>%) pentru </a:t>
            </a:r>
            <a:r>
              <a:rPr lang="vi-VN" sz="1700" dirty="0">
                <a:latin typeface="Trebuchet MS" panose="020B0603020202020204" pitchFamily="34" charset="0"/>
              </a:rPr>
              <a:t>anul 2020.</a:t>
            </a:r>
            <a:endParaRPr lang="ro-RO" sz="1700" dirty="0">
              <a:latin typeface="Trebuchet MS" panose="020B0603020202020204" pitchFamily="34" charset="0"/>
            </a:endParaRPr>
          </a:p>
          <a:p>
            <a:pPr marL="811213" lvl="0" indent="0" algn="just">
              <a:spcBef>
                <a:spcPts val="0"/>
              </a:spcBef>
              <a:spcAft>
                <a:spcPts val="300"/>
              </a:spcAft>
              <a:buNone/>
            </a:pPr>
            <a:r>
              <a:rPr lang="ro-RO" sz="1700" b="1" dirty="0">
                <a:latin typeface="Trebuchet MS" panose="020B0603020202020204" pitchFamily="34" charset="0"/>
              </a:rPr>
              <a:t>Contribuție </a:t>
            </a:r>
            <a:r>
              <a:rPr lang="ro-RO" sz="1700" b="1" dirty="0" smtClean="0">
                <a:latin typeface="Trebuchet MS" panose="020B0603020202020204" pitchFamily="34" charset="0"/>
              </a:rPr>
              <a:t>FESI:</a:t>
            </a:r>
            <a:r>
              <a:rPr lang="ro-RO" sz="1700" dirty="0" smtClean="0">
                <a:latin typeface="Trebuchet MS" panose="020B0603020202020204" pitchFamily="34" charset="0"/>
              </a:rPr>
              <a:t> </a:t>
            </a:r>
            <a:r>
              <a:rPr lang="en-GB" sz="1700" dirty="0">
                <a:latin typeface="Trebuchet MS" panose="020B0603020202020204" pitchFamily="34" charset="0"/>
              </a:rPr>
              <a:t>POIM </a:t>
            </a:r>
            <a:r>
              <a:rPr lang="ro-RO" sz="1700" dirty="0" smtClean="0">
                <a:latin typeface="Trebuchet MS" panose="020B0603020202020204" pitchFamily="34" charset="0"/>
              </a:rPr>
              <a:t>(</a:t>
            </a:r>
            <a:r>
              <a:rPr lang="en-GB" sz="1700" dirty="0" err="1" smtClean="0">
                <a:latin typeface="Trebuchet MS" panose="020B0603020202020204" pitchFamily="34" charset="0"/>
              </a:rPr>
              <a:t>dezvoltarea</a:t>
            </a:r>
            <a:r>
              <a:rPr lang="en-GB" sz="1700" dirty="0" smtClean="0">
                <a:latin typeface="Trebuchet MS" panose="020B0603020202020204" pitchFamily="34" charset="0"/>
              </a:rPr>
              <a:t> </a:t>
            </a:r>
            <a:r>
              <a:rPr lang="en-GB" sz="1700" dirty="0" err="1">
                <a:latin typeface="Trebuchet MS" panose="020B0603020202020204" pitchFamily="34" charset="0"/>
              </a:rPr>
              <a:t>infrastructurii</a:t>
            </a:r>
            <a:r>
              <a:rPr lang="en-GB" sz="1700" dirty="0">
                <a:latin typeface="Trebuchet MS" panose="020B0603020202020204" pitchFamily="34" charset="0"/>
              </a:rPr>
              <a:t> de </a:t>
            </a:r>
            <a:r>
              <a:rPr lang="en-GB" sz="1700" dirty="0" err="1">
                <a:latin typeface="Trebuchet MS" panose="020B0603020202020204" pitchFamily="34" charset="0"/>
              </a:rPr>
              <a:t>distribuție</a:t>
            </a:r>
            <a:r>
              <a:rPr lang="en-GB" sz="1700" dirty="0">
                <a:latin typeface="Trebuchet MS" panose="020B0603020202020204" pitchFamily="34" charset="0"/>
              </a:rPr>
              <a:t> </a:t>
            </a:r>
            <a:r>
              <a:rPr lang="en-GB" sz="1700" dirty="0" err="1" smtClean="0">
                <a:latin typeface="Trebuchet MS" panose="020B0603020202020204" pitchFamily="34" charset="0"/>
              </a:rPr>
              <a:t>energie</a:t>
            </a:r>
            <a:r>
              <a:rPr lang="en-GB" sz="1700" dirty="0" smtClean="0">
                <a:latin typeface="Trebuchet MS" panose="020B0603020202020204" pitchFamily="34" charset="0"/>
              </a:rPr>
              <a:t> </a:t>
            </a:r>
            <a:r>
              <a:rPr lang="en-GB" sz="1700" dirty="0">
                <a:latin typeface="Trebuchet MS" panose="020B0603020202020204" pitchFamily="34" charset="0"/>
              </a:rPr>
              <a:t>din </a:t>
            </a:r>
            <a:r>
              <a:rPr lang="en-GB" sz="1700" dirty="0" err="1">
                <a:latin typeface="Trebuchet MS" panose="020B0603020202020204" pitchFamily="34" charset="0"/>
              </a:rPr>
              <a:t>surse</a:t>
            </a:r>
            <a:r>
              <a:rPr lang="en-GB" sz="1700" dirty="0">
                <a:latin typeface="Trebuchet MS" panose="020B0603020202020204" pitchFamily="34" charset="0"/>
              </a:rPr>
              <a:t> alternative </a:t>
            </a:r>
            <a:r>
              <a:rPr lang="ro-RO" sz="1700" dirty="0" smtClean="0">
                <a:latin typeface="Trebuchet MS" panose="020B0603020202020204" pitchFamily="34" charset="0"/>
              </a:rPr>
              <a:t>)</a:t>
            </a:r>
            <a:endParaRPr lang="en-GB" sz="1700" dirty="0">
              <a:latin typeface="Trebuchet MS" panose="020B0603020202020204" pitchFamily="34" charset="0"/>
            </a:endParaRPr>
          </a:p>
        </p:txBody>
      </p:sp>
      <p:sp>
        <p:nvSpPr>
          <p:cNvPr id="3" name="Title 2"/>
          <p:cNvSpPr>
            <a:spLocks noGrp="1"/>
          </p:cNvSpPr>
          <p:nvPr>
            <p:ph type="title"/>
          </p:nvPr>
        </p:nvSpPr>
        <p:spPr>
          <a:xfrm>
            <a:off x="467544" y="188640"/>
            <a:ext cx="8229600" cy="648072"/>
          </a:xfrm>
        </p:spPr>
        <p:txBody>
          <a:bodyPr>
            <a:normAutofit fontScale="90000"/>
          </a:bodyPr>
          <a:lstStyle/>
          <a:p>
            <a:pPr algn="ctr"/>
            <a:r>
              <a:rPr lang="it-IT" sz="3100" i="1" dirty="0">
                <a:solidFill>
                  <a:srgbClr val="002E8A"/>
                </a:solidFill>
                <a:effectLst/>
                <a:latin typeface="Calibri" panose="020F0502020204030204" pitchFamily="34" charset="0"/>
              </a:rPr>
              <a:t>Obiective naționale - Strategia Europa 2020</a:t>
            </a:r>
            <a:r>
              <a:rPr lang="ro-RO" sz="3100" i="1" dirty="0">
                <a:solidFill>
                  <a:srgbClr val="002E8A"/>
                </a:solidFill>
                <a:effectLst/>
                <a:latin typeface="Calibri" panose="020F0502020204030204" pitchFamily="34" charset="0"/>
              </a:rPr>
              <a:t> </a:t>
            </a:r>
            <a:r>
              <a:rPr lang="ro-RO" sz="3100" i="1" dirty="0" smtClean="0">
                <a:solidFill>
                  <a:srgbClr val="002E8A"/>
                </a:solidFill>
                <a:effectLst/>
                <a:latin typeface="Calibri" panose="020F0502020204030204" pitchFamily="34" charset="0"/>
              </a:rPr>
              <a:t>(</a:t>
            </a:r>
            <a:r>
              <a:rPr lang="en-US" sz="3100" i="1" dirty="0" smtClean="0">
                <a:solidFill>
                  <a:srgbClr val="002E8A"/>
                </a:solidFill>
                <a:effectLst/>
                <a:latin typeface="Calibri" panose="020F0502020204030204" pitchFamily="34" charset="0"/>
              </a:rPr>
              <a:t>I</a:t>
            </a:r>
            <a:r>
              <a:rPr lang="ro-RO" sz="3100" i="1" dirty="0" smtClean="0">
                <a:solidFill>
                  <a:srgbClr val="002E8A"/>
                </a:solidFill>
                <a:effectLst/>
                <a:latin typeface="Calibri" panose="020F0502020204030204" pitchFamily="34" charset="0"/>
              </a:rPr>
              <a:t>I</a:t>
            </a:r>
            <a:r>
              <a:rPr lang="ro-RO" sz="3100" i="1" dirty="0">
                <a:solidFill>
                  <a:srgbClr val="002E8A"/>
                </a:solidFill>
                <a:effectLst/>
                <a:latin typeface="Calibri" panose="020F0502020204030204" pitchFamily="34" charset="0"/>
              </a:rPr>
              <a:t>)</a:t>
            </a:r>
            <a:r>
              <a:rPr lang="it-IT" sz="3100" i="1" dirty="0">
                <a:solidFill>
                  <a:srgbClr val="002E8A"/>
                </a:solidFill>
                <a:effectLst/>
                <a:latin typeface="Calibri" panose="020F0502020204030204" pitchFamily="34" charset="0"/>
              </a:rPr>
              <a:t/>
            </a:r>
            <a:br>
              <a:rPr lang="it-IT" sz="3100" i="1" dirty="0">
                <a:solidFill>
                  <a:srgbClr val="002E8A"/>
                </a:solidFill>
                <a:effectLst/>
                <a:latin typeface="Calibri" panose="020F0502020204030204" pitchFamily="34" charset="0"/>
              </a:rPr>
            </a:br>
            <a:r>
              <a:rPr lang="it-IT" sz="1800" i="1" dirty="0">
                <a:solidFill>
                  <a:schemeClr val="tx1"/>
                </a:solidFill>
                <a:effectLst/>
                <a:latin typeface="Trebuchet MS" panose="020B0603020202020204" pitchFamily="34" charset="0"/>
              </a:rPr>
              <a:t>- raportare 2018 </a:t>
            </a:r>
            <a:r>
              <a:rPr lang="it-IT" sz="1800" i="1" dirty="0" smtClean="0">
                <a:solidFill>
                  <a:schemeClr val="tx1"/>
                </a:solidFill>
                <a:effectLst/>
                <a:latin typeface="Trebuchet MS" panose="020B0603020202020204" pitchFamily="34" charset="0"/>
              </a:rPr>
              <a:t>- </a:t>
            </a:r>
            <a:endParaRPr lang="ro-RO" sz="1800" i="1" dirty="0">
              <a:solidFill>
                <a:srgbClr val="FF0000"/>
              </a:solidFill>
              <a:effectLst/>
              <a:latin typeface="Trebuchet MS" panose="020B0603020202020204" pitchFamily="34" charset="0"/>
            </a:endParaRPr>
          </a:p>
        </p:txBody>
      </p:sp>
      <p:pic>
        <p:nvPicPr>
          <p:cNvPr id="4" name="Picture 3"/>
          <p:cNvPicPr>
            <a:picLocks noChangeAspect="1"/>
          </p:cNvPicPr>
          <p:nvPr/>
        </p:nvPicPr>
        <p:blipFill>
          <a:blip r:embed="rId3"/>
          <a:stretch>
            <a:fillRect/>
          </a:stretch>
        </p:blipFill>
        <p:spPr>
          <a:xfrm>
            <a:off x="87138" y="6021288"/>
            <a:ext cx="760812" cy="769082"/>
          </a:xfrm>
          <a:prstGeom prst="rect">
            <a:avLst/>
          </a:prstGeom>
        </p:spPr>
      </p:pic>
    </p:spTree>
    <p:extLst>
      <p:ext uri="{BB962C8B-B14F-4D97-AF65-F5344CB8AC3E}">
        <p14:creationId xmlns:p14="http://schemas.microsoft.com/office/powerpoint/2010/main" val="17804108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0291" y="1124744"/>
            <a:ext cx="8784976" cy="4896544"/>
          </a:xfrm>
        </p:spPr>
        <p:txBody>
          <a:bodyPr>
            <a:noAutofit/>
          </a:bodyPr>
          <a:lstStyle/>
          <a:p>
            <a:pPr marL="358775" lvl="0" indent="0" algn="ctr">
              <a:spcBef>
                <a:spcPts val="0"/>
              </a:spcBef>
              <a:spcAft>
                <a:spcPts val="300"/>
              </a:spcAft>
              <a:buClr>
                <a:srgbClr val="2DA2BF"/>
              </a:buClr>
              <a:buFont typeface="Wingdings" panose="05000000000000000000" pitchFamily="2" charset="2"/>
              <a:buChar char="q"/>
            </a:pPr>
            <a:r>
              <a:rPr lang="vi-VN" sz="1700" b="1" dirty="0">
                <a:solidFill>
                  <a:srgbClr val="FF0000"/>
                </a:solidFill>
                <a:latin typeface="Trebuchet MS" panose="020B0603020202020204" pitchFamily="34" charset="0"/>
              </a:rPr>
              <a:t>	creșterea eficienței energetice – țintă RO: 19</a:t>
            </a:r>
            <a:r>
              <a:rPr lang="vi-VN" sz="1700" b="1" dirty="0" smtClean="0">
                <a:solidFill>
                  <a:srgbClr val="FF0000"/>
                </a:solidFill>
                <a:latin typeface="Trebuchet MS" panose="020B0603020202020204" pitchFamily="34" charset="0"/>
              </a:rPr>
              <a:t>%</a:t>
            </a:r>
            <a:endParaRPr lang="en-US" sz="1700" b="1" dirty="0" smtClean="0">
              <a:solidFill>
                <a:srgbClr val="FF0000"/>
              </a:solidFill>
              <a:latin typeface="Trebuchet MS" panose="020B0603020202020204" pitchFamily="34" charset="0"/>
            </a:endParaRPr>
          </a:p>
          <a:p>
            <a:pPr lvl="0" algn="just">
              <a:spcBef>
                <a:spcPts val="0"/>
              </a:spcBef>
              <a:spcAft>
                <a:spcPts val="300"/>
              </a:spcAft>
              <a:buClr>
                <a:srgbClr val="2DA2BF"/>
              </a:buClr>
              <a:buFont typeface="Wingdings" panose="05000000000000000000" pitchFamily="2" charset="2"/>
              <a:buChar char="ü"/>
            </a:pPr>
            <a:r>
              <a:rPr lang="vi-VN" sz="1700" dirty="0" smtClean="0">
                <a:latin typeface="Trebuchet MS" panose="020B0603020202020204" pitchFamily="34" charset="0"/>
              </a:rPr>
              <a:t>2017</a:t>
            </a:r>
            <a:r>
              <a:rPr lang="ro-RO" sz="1700" dirty="0" smtClean="0">
                <a:latin typeface="Trebuchet MS" panose="020B0603020202020204" pitchFamily="34" charset="0"/>
              </a:rPr>
              <a:t>:</a:t>
            </a:r>
            <a:r>
              <a:rPr lang="vi-VN" sz="1700" dirty="0" smtClean="0">
                <a:latin typeface="Trebuchet MS" panose="020B0603020202020204" pitchFamily="34" charset="0"/>
              </a:rPr>
              <a:t> </a:t>
            </a:r>
            <a:r>
              <a:rPr lang="vi-VN" sz="1700" dirty="0">
                <a:latin typeface="Trebuchet MS" panose="020B0603020202020204" pitchFamily="34" charset="0"/>
              </a:rPr>
              <a:t>consumul final de energie a fost de 23,3 Mtep. Valorile istorice și cele prognozate </a:t>
            </a:r>
            <a:r>
              <a:rPr lang="vi-VN" sz="1700" dirty="0" smtClean="0">
                <a:latin typeface="Trebuchet MS" panose="020B0603020202020204" pitchFamily="34" charset="0"/>
              </a:rPr>
              <a:t>se </a:t>
            </a:r>
            <a:r>
              <a:rPr lang="vi-VN" sz="1700" dirty="0">
                <a:latin typeface="Trebuchet MS" panose="020B0603020202020204" pitchFamily="34" charset="0"/>
              </a:rPr>
              <a:t>mențin la un nivel inferior limitei asumate pentru anul 2020 (30,3 Mtep</a:t>
            </a:r>
            <a:r>
              <a:rPr lang="vi-VN" sz="1700" dirty="0" smtClean="0">
                <a:latin typeface="Trebuchet MS" panose="020B0603020202020204" pitchFamily="34" charset="0"/>
              </a:rPr>
              <a:t>).</a:t>
            </a:r>
            <a:endParaRPr lang="en-US" sz="1700" dirty="0" smtClean="0">
              <a:latin typeface="Trebuchet MS" panose="020B0603020202020204" pitchFamily="34" charset="0"/>
            </a:endParaRPr>
          </a:p>
          <a:p>
            <a:pPr marL="990600" lvl="0" indent="0" algn="just">
              <a:spcBef>
                <a:spcPts val="0"/>
              </a:spcBef>
              <a:spcAft>
                <a:spcPts val="300"/>
              </a:spcAft>
              <a:buClr>
                <a:srgbClr val="2DA2BF"/>
              </a:buClr>
              <a:buNone/>
            </a:pPr>
            <a:r>
              <a:rPr lang="ro-RO" sz="1700" b="1" dirty="0" smtClean="0">
                <a:latin typeface="Trebuchet MS" panose="020B0603020202020204" pitchFamily="34" charset="0"/>
              </a:rPr>
              <a:t>Contribuții FESI: </a:t>
            </a:r>
            <a:r>
              <a:rPr lang="ro-RO" sz="1700" dirty="0" smtClean="0">
                <a:latin typeface="Trebuchet MS" panose="020B0603020202020204" pitchFamily="34" charset="0"/>
              </a:rPr>
              <a:t>POIM (sisteme</a:t>
            </a:r>
            <a:r>
              <a:rPr lang="en-US" sz="1700" dirty="0" smtClean="0">
                <a:latin typeface="Trebuchet MS" panose="020B0603020202020204" pitchFamily="34" charset="0"/>
              </a:rPr>
              <a:t> </a:t>
            </a:r>
            <a:r>
              <a:rPr lang="en-US" sz="1700" dirty="0" err="1" smtClean="0">
                <a:latin typeface="Trebuchet MS" panose="020B0603020202020204" pitchFamily="34" charset="0"/>
              </a:rPr>
              <a:t>monitorizare</a:t>
            </a:r>
            <a:r>
              <a:rPr lang="en-US" sz="1700" dirty="0" smtClean="0">
                <a:latin typeface="Trebuchet MS" panose="020B0603020202020204" pitchFamily="34" charset="0"/>
              </a:rPr>
              <a:t> </a:t>
            </a:r>
            <a:r>
              <a:rPr lang="en-US" sz="1700" dirty="0" err="1" smtClean="0">
                <a:latin typeface="Trebuchet MS" panose="020B0603020202020204" pitchFamily="34" charset="0"/>
              </a:rPr>
              <a:t>consum</a:t>
            </a:r>
            <a:r>
              <a:rPr lang="en-US" sz="1700" dirty="0" smtClean="0">
                <a:latin typeface="Trebuchet MS" panose="020B0603020202020204" pitchFamily="34" charset="0"/>
              </a:rPr>
              <a:t> </a:t>
            </a:r>
            <a:r>
              <a:rPr lang="en-US" sz="1700" dirty="0" err="1" smtClean="0">
                <a:latin typeface="Trebuchet MS" panose="020B0603020202020204" pitchFamily="34" charset="0"/>
              </a:rPr>
              <a:t>platforme</a:t>
            </a:r>
            <a:r>
              <a:rPr lang="en-US" sz="1700" dirty="0" smtClean="0">
                <a:latin typeface="Trebuchet MS" panose="020B0603020202020204" pitchFamily="34" charset="0"/>
              </a:rPr>
              <a:t> </a:t>
            </a:r>
            <a:r>
              <a:rPr lang="en-US" sz="1700" dirty="0" err="1" smtClean="0">
                <a:latin typeface="Trebuchet MS" panose="020B0603020202020204" pitchFamily="34" charset="0"/>
              </a:rPr>
              <a:t>industriale</a:t>
            </a:r>
            <a:r>
              <a:rPr lang="en-US" sz="1700" dirty="0" smtClean="0">
                <a:latin typeface="Trebuchet MS" panose="020B0603020202020204" pitchFamily="34" charset="0"/>
              </a:rPr>
              <a:t>,</a:t>
            </a:r>
            <a:r>
              <a:rPr lang="ro-RO" sz="1700" dirty="0" smtClean="0">
                <a:latin typeface="Trebuchet MS" panose="020B0603020202020204" pitchFamily="34" charset="0"/>
              </a:rPr>
              <a:t> cogenerare</a:t>
            </a:r>
            <a:r>
              <a:rPr lang="en-US" sz="1700" dirty="0">
                <a:latin typeface="Trebuchet MS" panose="020B0603020202020204" pitchFamily="34" charset="0"/>
              </a:rPr>
              <a:t>, </a:t>
            </a:r>
            <a:r>
              <a:rPr lang="en-US" sz="1700" dirty="0" err="1" smtClean="0">
                <a:latin typeface="Trebuchet MS" panose="020B0603020202020204" pitchFamily="34" charset="0"/>
              </a:rPr>
              <a:t>modernizare</a:t>
            </a:r>
            <a:r>
              <a:rPr lang="en-US" sz="1700" dirty="0" smtClean="0">
                <a:latin typeface="Trebuchet MS" panose="020B0603020202020204" pitchFamily="34" charset="0"/>
              </a:rPr>
              <a:t> </a:t>
            </a:r>
            <a:r>
              <a:rPr lang="en-US" sz="1700" dirty="0" err="1" smtClean="0">
                <a:latin typeface="Trebuchet MS" panose="020B0603020202020204" pitchFamily="34" charset="0"/>
              </a:rPr>
              <a:t>sisteme</a:t>
            </a:r>
            <a:r>
              <a:rPr lang="en-US" sz="1700" dirty="0" smtClean="0">
                <a:latin typeface="Trebuchet MS" panose="020B0603020202020204" pitchFamily="34" charset="0"/>
              </a:rPr>
              <a:t> </a:t>
            </a:r>
            <a:r>
              <a:rPr lang="en-US" sz="1700" dirty="0" err="1">
                <a:latin typeface="Trebuchet MS" panose="020B0603020202020204" pitchFamily="34" charset="0"/>
              </a:rPr>
              <a:t>centralizate</a:t>
            </a:r>
            <a:r>
              <a:rPr lang="en-US" sz="1700" dirty="0">
                <a:latin typeface="Trebuchet MS" panose="020B0603020202020204" pitchFamily="34" charset="0"/>
              </a:rPr>
              <a:t> de transport </a:t>
            </a:r>
            <a:r>
              <a:rPr lang="en-US" sz="1700" dirty="0" err="1">
                <a:latin typeface="Trebuchet MS" panose="020B0603020202020204" pitchFamily="34" charset="0"/>
              </a:rPr>
              <a:t>și</a:t>
            </a:r>
            <a:r>
              <a:rPr lang="en-US" sz="1700" dirty="0">
                <a:latin typeface="Trebuchet MS" panose="020B0603020202020204" pitchFamily="34" charset="0"/>
              </a:rPr>
              <a:t> </a:t>
            </a:r>
            <a:r>
              <a:rPr lang="en-US" sz="1700" dirty="0" err="1">
                <a:latin typeface="Trebuchet MS" panose="020B0603020202020204" pitchFamily="34" charset="0"/>
              </a:rPr>
              <a:t>distribuție</a:t>
            </a:r>
            <a:r>
              <a:rPr lang="en-US" sz="1700" dirty="0">
                <a:latin typeface="Trebuchet MS" panose="020B0603020202020204" pitchFamily="34" charset="0"/>
              </a:rPr>
              <a:t> </a:t>
            </a:r>
            <a:r>
              <a:rPr lang="en-US" sz="1700" dirty="0" smtClean="0">
                <a:latin typeface="Trebuchet MS" panose="020B0603020202020204" pitchFamily="34" charset="0"/>
              </a:rPr>
              <a:t> </a:t>
            </a:r>
            <a:r>
              <a:rPr lang="en-US" sz="1700" dirty="0" err="1" smtClean="0">
                <a:latin typeface="Trebuchet MS" panose="020B0603020202020204" pitchFamily="34" charset="0"/>
              </a:rPr>
              <a:t>energie</a:t>
            </a:r>
            <a:r>
              <a:rPr lang="ro-RO" sz="1700" dirty="0" smtClean="0">
                <a:latin typeface="Trebuchet MS" panose="020B0603020202020204" pitchFamily="34" charset="0"/>
              </a:rPr>
              <a:t>e</a:t>
            </a:r>
            <a:r>
              <a:rPr lang="en-US" sz="1700" dirty="0" smtClean="0">
                <a:latin typeface="Trebuchet MS" panose="020B0603020202020204" pitchFamily="34" charset="0"/>
              </a:rPr>
              <a:t> </a:t>
            </a:r>
            <a:r>
              <a:rPr lang="en-US" sz="1700" dirty="0" err="1" smtClean="0">
                <a:latin typeface="Trebuchet MS" panose="020B0603020202020204" pitchFamily="34" charset="0"/>
              </a:rPr>
              <a:t>termic</a:t>
            </a:r>
            <a:r>
              <a:rPr lang="ro-RO" sz="1700" dirty="0" smtClean="0">
                <a:latin typeface="Trebuchet MS" panose="020B0603020202020204" pitchFamily="34" charset="0"/>
              </a:rPr>
              <a:t>ă), POR (</a:t>
            </a:r>
            <a:r>
              <a:rPr lang="en-US" sz="1700" dirty="0" err="1" smtClean="0">
                <a:latin typeface="Trebuchet MS" panose="020B0603020202020204" pitchFamily="34" charset="0"/>
              </a:rPr>
              <a:t>eficien</a:t>
            </a:r>
            <a:r>
              <a:rPr lang="ro-RO" sz="1700" dirty="0" err="1" smtClean="0">
                <a:latin typeface="Trebuchet MS" panose="020B0603020202020204" pitchFamily="34" charset="0"/>
              </a:rPr>
              <a:t>ță</a:t>
            </a:r>
            <a:r>
              <a:rPr lang="en-US" sz="1700" dirty="0" smtClean="0">
                <a:latin typeface="Trebuchet MS" panose="020B0603020202020204" pitchFamily="34" charset="0"/>
              </a:rPr>
              <a:t> energetic</a:t>
            </a:r>
            <a:r>
              <a:rPr lang="ro-RO" sz="1700" dirty="0" smtClean="0">
                <a:latin typeface="Trebuchet MS" panose="020B0603020202020204" pitchFamily="34" charset="0"/>
              </a:rPr>
              <a:t>ă</a:t>
            </a:r>
            <a:r>
              <a:rPr lang="en-US" sz="1700" dirty="0" smtClean="0">
                <a:latin typeface="Trebuchet MS" panose="020B0603020202020204" pitchFamily="34" charset="0"/>
              </a:rPr>
              <a:t> cl</a:t>
            </a:r>
            <a:r>
              <a:rPr lang="ro-RO" sz="1700" dirty="0" smtClean="0">
                <a:latin typeface="Trebuchet MS" panose="020B0603020202020204" pitchFamily="34" charset="0"/>
              </a:rPr>
              <a:t>ă</a:t>
            </a:r>
            <a:r>
              <a:rPr lang="en-US" sz="1700" dirty="0" err="1" smtClean="0">
                <a:latin typeface="Trebuchet MS" panose="020B0603020202020204" pitchFamily="34" charset="0"/>
              </a:rPr>
              <a:t>diri</a:t>
            </a:r>
            <a:r>
              <a:rPr lang="en-US" sz="1700" dirty="0" smtClean="0">
                <a:latin typeface="Trebuchet MS" panose="020B0603020202020204" pitchFamily="34" charset="0"/>
              </a:rPr>
              <a:t>, </a:t>
            </a:r>
            <a:r>
              <a:rPr lang="en-US" sz="1700" dirty="0" err="1" smtClean="0">
                <a:latin typeface="Trebuchet MS" panose="020B0603020202020204" pitchFamily="34" charset="0"/>
              </a:rPr>
              <a:t>sisteme</a:t>
            </a:r>
            <a:r>
              <a:rPr lang="en-US" sz="1700" dirty="0" smtClean="0">
                <a:latin typeface="Trebuchet MS" panose="020B0603020202020204" pitchFamily="34" charset="0"/>
              </a:rPr>
              <a:t> de </a:t>
            </a:r>
            <a:r>
              <a:rPr lang="en-US" sz="1700" dirty="0" err="1" smtClean="0">
                <a:latin typeface="Trebuchet MS" panose="020B0603020202020204" pitchFamily="34" charset="0"/>
              </a:rPr>
              <a:t>iluminat</a:t>
            </a:r>
            <a:r>
              <a:rPr lang="en-US" sz="1700" dirty="0" smtClean="0">
                <a:latin typeface="Trebuchet MS" panose="020B0603020202020204" pitchFamily="34" charset="0"/>
              </a:rPr>
              <a:t> public)</a:t>
            </a:r>
            <a:endParaRPr lang="ro-RO" sz="1700" dirty="0" smtClean="0">
              <a:latin typeface="Trebuchet MS" panose="020B0603020202020204" pitchFamily="34" charset="0"/>
            </a:endParaRPr>
          </a:p>
          <a:p>
            <a:pPr marL="990600" lvl="0" indent="0" algn="just">
              <a:spcBef>
                <a:spcPts val="0"/>
              </a:spcBef>
              <a:spcAft>
                <a:spcPts val="300"/>
              </a:spcAft>
              <a:buClr>
                <a:srgbClr val="2DA2BF"/>
              </a:buClr>
              <a:buNone/>
            </a:pPr>
            <a:endParaRPr lang="ro-RO" sz="1700" dirty="0" smtClean="0">
              <a:latin typeface="Trebuchet MS" panose="020B0603020202020204" pitchFamily="34" charset="0"/>
            </a:endParaRPr>
          </a:p>
          <a:p>
            <a:pPr marL="358775" lvl="0" indent="0" algn="ctr">
              <a:spcBef>
                <a:spcPts val="0"/>
              </a:spcBef>
              <a:spcAft>
                <a:spcPts val="300"/>
              </a:spcAft>
              <a:buFont typeface="Wingdings" panose="05000000000000000000" pitchFamily="2" charset="2"/>
              <a:buChar char="q"/>
            </a:pPr>
            <a:r>
              <a:rPr lang="vi-VN" sz="1700" dirty="0">
                <a:latin typeface="Trebuchet MS" panose="020B0603020202020204" pitchFamily="34" charset="0"/>
              </a:rPr>
              <a:t>	</a:t>
            </a:r>
            <a:r>
              <a:rPr lang="vi-VN" sz="1700" b="1" dirty="0" smtClean="0">
                <a:solidFill>
                  <a:srgbClr val="FF0000"/>
                </a:solidFill>
                <a:latin typeface="Trebuchet MS" panose="020B0603020202020204" pitchFamily="34" charset="0"/>
              </a:rPr>
              <a:t>rata </a:t>
            </a:r>
            <a:r>
              <a:rPr lang="vi-VN" sz="1700" b="1" dirty="0">
                <a:solidFill>
                  <a:srgbClr val="FF0000"/>
                </a:solidFill>
                <a:latin typeface="Trebuchet MS" panose="020B0603020202020204" pitchFamily="34" charset="0"/>
              </a:rPr>
              <a:t>părăsirii timpurii a școlii </a:t>
            </a:r>
            <a:r>
              <a:rPr lang="vi-VN" sz="1700" b="1" dirty="0" smtClean="0">
                <a:solidFill>
                  <a:srgbClr val="FF0000"/>
                </a:solidFill>
                <a:latin typeface="Trebuchet MS" panose="020B0603020202020204" pitchFamily="34" charset="0"/>
              </a:rPr>
              <a:t>– </a:t>
            </a:r>
            <a:r>
              <a:rPr lang="vi-VN" sz="1700" b="1" dirty="0">
                <a:solidFill>
                  <a:srgbClr val="FF0000"/>
                </a:solidFill>
                <a:latin typeface="Trebuchet MS" panose="020B0603020202020204" pitchFamily="34" charset="0"/>
              </a:rPr>
              <a:t>țintă RO: 11,3</a:t>
            </a:r>
            <a:r>
              <a:rPr lang="vi-VN" sz="1700" b="1" dirty="0" smtClean="0">
                <a:solidFill>
                  <a:srgbClr val="FF0000"/>
                </a:solidFill>
                <a:latin typeface="Trebuchet MS" panose="020B0603020202020204" pitchFamily="34" charset="0"/>
              </a:rPr>
              <a:t>%</a:t>
            </a:r>
            <a:endParaRPr lang="en-US" sz="1700" b="1" dirty="0" smtClean="0">
              <a:solidFill>
                <a:srgbClr val="FF0000"/>
              </a:solidFill>
              <a:latin typeface="Trebuchet MS" panose="020B0603020202020204" pitchFamily="34" charset="0"/>
            </a:endParaRPr>
          </a:p>
          <a:p>
            <a:pPr lvl="0" algn="just">
              <a:spcBef>
                <a:spcPts val="0"/>
              </a:spcBef>
              <a:spcAft>
                <a:spcPts val="300"/>
              </a:spcAft>
              <a:buFont typeface="Wingdings" panose="05000000000000000000" pitchFamily="2" charset="2"/>
              <a:buChar char="ü"/>
            </a:pPr>
            <a:r>
              <a:rPr lang="vi-VN" sz="1700" dirty="0" smtClean="0">
                <a:latin typeface="Trebuchet MS" panose="020B0603020202020204" pitchFamily="34" charset="0"/>
              </a:rPr>
              <a:t>2018</a:t>
            </a:r>
            <a:r>
              <a:rPr lang="ro-RO" sz="1700" dirty="0" smtClean="0">
                <a:latin typeface="Trebuchet MS" panose="020B0603020202020204" pitchFamily="34" charset="0"/>
              </a:rPr>
              <a:t>:</a:t>
            </a:r>
            <a:r>
              <a:rPr lang="vi-VN" sz="1700" dirty="0" smtClean="0">
                <a:latin typeface="Trebuchet MS" panose="020B0603020202020204" pitchFamily="34" charset="0"/>
              </a:rPr>
              <a:t> 16,4</a:t>
            </a:r>
            <a:r>
              <a:rPr lang="vi-VN" sz="1700" dirty="0">
                <a:latin typeface="Trebuchet MS" panose="020B0603020202020204" pitchFamily="34" charset="0"/>
              </a:rPr>
              <a:t>%, în scădere </a:t>
            </a:r>
            <a:r>
              <a:rPr lang="vi-VN" sz="1700" dirty="0" smtClean="0">
                <a:latin typeface="Trebuchet MS" panose="020B0603020202020204" pitchFamily="34" charset="0"/>
              </a:rPr>
              <a:t>fa</a:t>
            </a:r>
            <a:r>
              <a:rPr lang="ro-RO" sz="1700" dirty="0" smtClean="0">
                <a:latin typeface="Trebuchet MS" panose="020B0603020202020204" pitchFamily="34" charset="0"/>
              </a:rPr>
              <a:t>ț</a:t>
            </a:r>
            <a:r>
              <a:rPr lang="vi-VN" sz="1700" dirty="0" smtClean="0">
                <a:latin typeface="Trebuchet MS" panose="020B0603020202020204" pitchFamily="34" charset="0"/>
              </a:rPr>
              <a:t>ă </a:t>
            </a:r>
            <a:r>
              <a:rPr lang="vi-VN" sz="1700" dirty="0">
                <a:latin typeface="Trebuchet MS" panose="020B0603020202020204" pitchFamily="34" charset="0"/>
              </a:rPr>
              <a:t>de 2016 cu 2,1 p.p</a:t>
            </a:r>
            <a:r>
              <a:rPr lang="vi-VN" sz="1700" dirty="0" smtClean="0">
                <a:latin typeface="Trebuchet MS" panose="020B0603020202020204" pitchFamily="34" charset="0"/>
              </a:rPr>
              <a:t>.</a:t>
            </a:r>
            <a:endParaRPr lang="en-US" sz="1700" dirty="0" smtClean="0">
              <a:latin typeface="Trebuchet MS" panose="020B0603020202020204" pitchFamily="34" charset="0"/>
            </a:endParaRPr>
          </a:p>
          <a:p>
            <a:pPr marL="990600" lvl="0" indent="0" algn="just">
              <a:spcBef>
                <a:spcPts val="0"/>
              </a:spcBef>
              <a:spcAft>
                <a:spcPts val="300"/>
              </a:spcAft>
              <a:buNone/>
            </a:pPr>
            <a:r>
              <a:rPr lang="en-US" sz="1700" b="1" dirty="0" err="1">
                <a:latin typeface="Trebuchet MS" panose="020B0603020202020204" pitchFamily="34" charset="0"/>
              </a:rPr>
              <a:t>Contribuții</a:t>
            </a:r>
            <a:r>
              <a:rPr lang="en-US" sz="1700" b="1" dirty="0">
                <a:latin typeface="Trebuchet MS" panose="020B0603020202020204" pitchFamily="34" charset="0"/>
              </a:rPr>
              <a:t> </a:t>
            </a:r>
            <a:r>
              <a:rPr lang="en-US" sz="1700" b="1" dirty="0" smtClean="0">
                <a:latin typeface="Trebuchet MS" panose="020B0603020202020204" pitchFamily="34" charset="0"/>
              </a:rPr>
              <a:t>FESI</a:t>
            </a:r>
            <a:r>
              <a:rPr lang="ro-RO" sz="1700" b="1" dirty="0" smtClean="0">
                <a:latin typeface="Trebuchet MS" panose="020B0603020202020204" pitchFamily="34" charset="0"/>
              </a:rPr>
              <a:t>:</a:t>
            </a:r>
            <a:r>
              <a:rPr lang="en-US" sz="1700" dirty="0" smtClean="0">
                <a:latin typeface="Trebuchet MS" panose="020B0603020202020204" pitchFamily="34" charset="0"/>
              </a:rPr>
              <a:t> POCU (</a:t>
            </a:r>
            <a:r>
              <a:rPr lang="vi-VN" sz="1700" dirty="0">
                <a:latin typeface="Trebuchet MS" panose="020B0603020202020204" pitchFamily="34" charset="0"/>
              </a:rPr>
              <a:t>măsuri integrate </a:t>
            </a:r>
            <a:r>
              <a:rPr lang="vi-VN" sz="1700" dirty="0" smtClean="0">
                <a:latin typeface="Trebuchet MS" panose="020B0603020202020204" pitchFamily="34" charset="0"/>
              </a:rPr>
              <a:t>socio-educaționale</a:t>
            </a:r>
            <a:r>
              <a:rPr lang="en-US" sz="1700" dirty="0" smtClean="0">
                <a:latin typeface="Trebuchet MS" panose="020B0603020202020204" pitchFamily="34" charset="0"/>
              </a:rPr>
              <a:t>, </a:t>
            </a:r>
            <a:r>
              <a:rPr lang="vi-VN" sz="1700" dirty="0">
                <a:latin typeface="Trebuchet MS" panose="020B0603020202020204" pitchFamily="34" charset="0"/>
              </a:rPr>
              <a:t>Programul ”</a:t>
            </a:r>
            <a:r>
              <a:rPr lang="vi-VN" sz="1700" i="1" dirty="0">
                <a:latin typeface="Trebuchet MS" panose="020B0603020202020204" pitchFamily="34" charset="0"/>
              </a:rPr>
              <a:t>A doua șansă</a:t>
            </a:r>
            <a:r>
              <a:rPr lang="vi-VN" sz="1700" dirty="0" smtClean="0">
                <a:latin typeface="Trebuchet MS" panose="020B0603020202020204" pitchFamily="34" charset="0"/>
              </a:rPr>
              <a:t>”</a:t>
            </a:r>
            <a:r>
              <a:rPr lang="en-US" sz="1700" dirty="0" smtClean="0">
                <a:latin typeface="Trebuchet MS" panose="020B0603020202020204" pitchFamily="34" charset="0"/>
              </a:rPr>
              <a:t>)</a:t>
            </a:r>
            <a:r>
              <a:rPr lang="ro-RO" sz="1700" dirty="0" smtClean="0">
                <a:latin typeface="Trebuchet MS" panose="020B0603020202020204" pitchFamily="34" charset="0"/>
              </a:rPr>
              <a:t>,</a:t>
            </a:r>
            <a:r>
              <a:rPr lang="en-US" sz="1700" dirty="0" smtClean="0">
                <a:latin typeface="Trebuchet MS" panose="020B0603020202020204" pitchFamily="34" charset="0"/>
              </a:rPr>
              <a:t> POAD (“</a:t>
            </a:r>
            <a:r>
              <a:rPr lang="en-US" sz="1700" i="1" dirty="0" err="1" smtClean="0">
                <a:latin typeface="Trebuchet MS" panose="020B0603020202020204" pitchFamily="34" charset="0"/>
              </a:rPr>
              <a:t>Rechizite</a:t>
            </a:r>
            <a:r>
              <a:rPr lang="en-US" sz="1700" i="1" dirty="0" smtClean="0">
                <a:latin typeface="Trebuchet MS" panose="020B0603020202020204" pitchFamily="34" charset="0"/>
              </a:rPr>
              <a:t> </a:t>
            </a:r>
            <a:r>
              <a:rPr lang="en-US" sz="1700" i="1" dirty="0">
                <a:latin typeface="Trebuchet MS" panose="020B0603020202020204" pitchFamily="34" charset="0"/>
              </a:rPr>
              <a:t>pentru </a:t>
            </a:r>
            <a:r>
              <a:rPr lang="en-US" sz="1700" i="1" dirty="0" err="1">
                <a:latin typeface="Trebuchet MS" panose="020B0603020202020204" pitchFamily="34" charset="0"/>
              </a:rPr>
              <a:t>preșcolari</a:t>
            </a:r>
            <a:r>
              <a:rPr lang="en-US" sz="1700" i="1" dirty="0">
                <a:latin typeface="Trebuchet MS" panose="020B0603020202020204" pitchFamily="34" charset="0"/>
              </a:rPr>
              <a:t> </a:t>
            </a:r>
            <a:r>
              <a:rPr lang="en-US" sz="1700" i="1" dirty="0" err="1">
                <a:latin typeface="Trebuchet MS" panose="020B0603020202020204" pitchFamily="34" charset="0"/>
              </a:rPr>
              <a:t>și</a:t>
            </a:r>
            <a:r>
              <a:rPr lang="en-US" sz="1700" i="1" dirty="0">
                <a:latin typeface="Trebuchet MS" panose="020B0603020202020204" pitchFamily="34" charset="0"/>
              </a:rPr>
              <a:t> </a:t>
            </a:r>
            <a:r>
              <a:rPr lang="en-US" sz="1700" i="1" dirty="0" err="1">
                <a:latin typeface="Trebuchet MS" panose="020B0603020202020204" pitchFamily="34" charset="0"/>
              </a:rPr>
              <a:t>elevi</a:t>
            </a:r>
            <a:r>
              <a:rPr lang="en-US" sz="1700" i="1" dirty="0">
                <a:latin typeface="Trebuchet MS" panose="020B0603020202020204" pitchFamily="34" charset="0"/>
              </a:rPr>
              <a:t> – </a:t>
            </a:r>
            <a:r>
              <a:rPr lang="en-US" sz="1700" i="1" dirty="0" err="1">
                <a:latin typeface="Trebuchet MS" panose="020B0603020202020204" pitchFamily="34" charset="0"/>
              </a:rPr>
              <a:t>șanse</a:t>
            </a:r>
            <a:r>
              <a:rPr lang="en-US" sz="1700" i="1" dirty="0">
                <a:latin typeface="Trebuchet MS" panose="020B0603020202020204" pitchFamily="34" charset="0"/>
              </a:rPr>
              <a:t> </a:t>
            </a:r>
            <a:r>
              <a:rPr lang="en-US" sz="1700" i="1" dirty="0" err="1">
                <a:latin typeface="Trebuchet MS" panose="020B0603020202020204" pitchFamily="34" charset="0"/>
              </a:rPr>
              <a:t>egale</a:t>
            </a:r>
            <a:r>
              <a:rPr lang="en-US" sz="1700" i="1" dirty="0">
                <a:latin typeface="Trebuchet MS" panose="020B0603020202020204" pitchFamily="34" charset="0"/>
              </a:rPr>
              <a:t> la </a:t>
            </a:r>
            <a:r>
              <a:rPr lang="en-US" sz="1700" i="1" dirty="0" err="1" smtClean="0">
                <a:latin typeface="Trebuchet MS" panose="020B0603020202020204" pitchFamily="34" charset="0"/>
              </a:rPr>
              <a:t>educație</a:t>
            </a:r>
            <a:r>
              <a:rPr lang="en-US" sz="1700" dirty="0" smtClean="0">
                <a:latin typeface="Trebuchet MS" panose="020B0603020202020204" pitchFamily="34" charset="0"/>
              </a:rPr>
              <a:t>”)</a:t>
            </a:r>
          </a:p>
          <a:p>
            <a:pPr marL="628650" lvl="0" indent="-6350" algn="ctr">
              <a:spcBef>
                <a:spcPts val="0"/>
              </a:spcBef>
              <a:spcAft>
                <a:spcPts val="300"/>
              </a:spcAft>
              <a:buFont typeface="Wingdings" panose="05000000000000000000" pitchFamily="2" charset="2"/>
              <a:buChar char="q"/>
            </a:pPr>
            <a:r>
              <a:rPr lang="vi-VN" sz="1700" dirty="0">
                <a:latin typeface="Trebuchet MS" panose="020B0603020202020204" pitchFamily="34" charset="0"/>
              </a:rPr>
              <a:t>	</a:t>
            </a:r>
            <a:endParaRPr lang="en-US" sz="1700" i="1" dirty="0">
              <a:latin typeface="Trebuchet MS" panose="020B0603020202020204" pitchFamily="34" charset="0"/>
            </a:endParaRPr>
          </a:p>
        </p:txBody>
      </p:sp>
      <p:sp>
        <p:nvSpPr>
          <p:cNvPr id="3" name="Title 2"/>
          <p:cNvSpPr>
            <a:spLocks noGrp="1"/>
          </p:cNvSpPr>
          <p:nvPr>
            <p:ph type="title"/>
          </p:nvPr>
        </p:nvSpPr>
        <p:spPr>
          <a:xfrm>
            <a:off x="467544" y="188640"/>
            <a:ext cx="8229600" cy="648072"/>
          </a:xfrm>
        </p:spPr>
        <p:txBody>
          <a:bodyPr>
            <a:normAutofit fontScale="90000"/>
          </a:bodyPr>
          <a:lstStyle/>
          <a:p>
            <a:pPr algn="ctr"/>
            <a:r>
              <a:rPr lang="it-IT" sz="3100" i="1" dirty="0">
                <a:solidFill>
                  <a:srgbClr val="002E8A"/>
                </a:solidFill>
                <a:effectLst/>
                <a:latin typeface="Calibri" panose="020F0502020204030204" pitchFamily="34" charset="0"/>
              </a:rPr>
              <a:t>Obiective naționale - Strategia Europa 2020</a:t>
            </a:r>
            <a:r>
              <a:rPr lang="ro-RO" sz="3100" i="1" dirty="0">
                <a:solidFill>
                  <a:srgbClr val="002E8A"/>
                </a:solidFill>
                <a:effectLst/>
                <a:latin typeface="Calibri" panose="020F0502020204030204" pitchFamily="34" charset="0"/>
              </a:rPr>
              <a:t> </a:t>
            </a:r>
            <a:r>
              <a:rPr lang="ro-RO" sz="3100" i="1" dirty="0" smtClean="0">
                <a:solidFill>
                  <a:srgbClr val="002E8A"/>
                </a:solidFill>
                <a:effectLst/>
                <a:latin typeface="Calibri" panose="020F0502020204030204" pitchFamily="34" charset="0"/>
              </a:rPr>
              <a:t>(</a:t>
            </a:r>
            <a:r>
              <a:rPr lang="en-US" sz="3100" i="1" dirty="0" smtClean="0">
                <a:solidFill>
                  <a:srgbClr val="002E8A"/>
                </a:solidFill>
                <a:effectLst/>
                <a:latin typeface="Calibri" panose="020F0502020204030204" pitchFamily="34" charset="0"/>
              </a:rPr>
              <a:t>I</a:t>
            </a:r>
            <a:r>
              <a:rPr lang="ro-RO" sz="3100" i="1" dirty="0" smtClean="0">
                <a:solidFill>
                  <a:srgbClr val="002E8A"/>
                </a:solidFill>
                <a:effectLst/>
                <a:latin typeface="Calibri" panose="020F0502020204030204" pitchFamily="34" charset="0"/>
              </a:rPr>
              <a:t>II</a:t>
            </a:r>
            <a:r>
              <a:rPr lang="ro-RO" sz="3100" i="1" dirty="0">
                <a:solidFill>
                  <a:srgbClr val="002E8A"/>
                </a:solidFill>
                <a:effectLst/>
                <a:latin typeface="Calibri" panose="020F0502020204030204" pitchFamily="34" charset="0"/>
              </a:rPr>
              <a:t>)</a:t>
            </a:r>
            <a:r>
              <a:rPr lang="it-IT" sz="3100" i="1" dirty="0">
                <a:solidFill>
                  <a:srgbClr val="002E8A"/>
                </a:solidFill>
                <a:effectLst/>
                <a:latin typeface="Calibri" panose="020F0502020204030204" pitchFamily="34" charset="0"/>
              </a:rPr>
              <a:t/>
            </a:r>
            <a:br>
              <a:rPr lang="it-IT" sz="3100" i="1" dirty="0">
                <a:solidFill>
                  <a:srgbClr val="002E8A"/>
                </a:solidFill>
                <a:effectLst/>
                <a:latin typeface="Calibri" panose="020F0502020204030204" pitchFamily="34" charset="0"/>
              </a:rPr>
            </a:br>
            <a:r>
              <a:rPr lang="it-IT" sz="1800" i="1" dirty="0">
                <a:solidFill>
                  <a:schemeClr val="tx1"/>
                </a:solidFill>
                <a:effectLst/>
                <a:latin typeface="Trebuchet MS" panose="020B0603020202020204" pitchFamily="34" charset="0"/>
              </a:rPr>
              <a:t>- raportare 2018 </a:t>
            </a:r>
            <a:r>
              <a:rPr lang="it-IT" sz="1800" i="1" dirty="0" smtClean="0">
                <a:solidFill>
                  <a:schemeClr val="tx1"/>
                </a:solidFill>
                <a:effectLst/>
                <a:latin typeface="Trebuchet MS" panose="020B0603020202020204" pitchFamily="34" charset="0"/>
              </a:rPr>
              <a:t>- </a:t>
            </a:r>
            <a:endParaRPr lang="ro-RO" sz="1800" i="1" dirty="0">
              <a:solidFill>
                <a:srgbClr val="FF0000"/>
              </a:solidFill>
              <a:effectLst/>
              <a:latin typeface="Trebuchet MS" panose="020B0603020202020204" pitchFamily="34" charset="0"/>
            </a:endParaRPr>
          </a:p>
        </p:txBody>
      </p:sp>
      <p:pic>
        <p:nvPicPr>
          <p:cNvPr id="4" name="Picture 3"/>
          <p:cNvPicPr>
            <a:picLocks noChangeAspect="1"/>
          </p:cNvPicPr>
          <p:nvPr/>
        </p:nvPicPr>
        <p:blipFill>
          <a:blip r:embed="rId3"/>
          <a:stretch>
            <a:fillRect/>
          </a:stretch>
        </p:blipFill>
        <p:spPr>
          <a:xfrm>
            <a:off x="87138" y="6021288"/>
            <a:ext cx="760812" cy="769082"/>
          </a:xfrm>
          <a:prstGeom prst="rect">
            <a:avLst/>
          </a:prstGeom>
        </p:spPr>
      </p:pic>
    </p:spTree>
    <p:extLst>
      <p:ext uri="{BB962C8B-B14F-4D97-AF65-F5344CB8AC3E}">
        <p14:creationId xmlns:p14="http://schemas.microsoft.com/office/powerpoint/2010/main" val="40013403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0291" y="1124744"/>
            <a:ext cx="8784976" cy="5112568"/>
          </a:xfrm>
        </p:spPr>
        <p:txBody>
          <a:bodyPr>
            <a:noAutofit/>
          </a:bodyPr>
          <a:lstStyle/>
          <a:p>
            <a:pPr marL="358775" lvl="0" indent="0" algn="ctr">
              <a:spcBef>
                <a:spcPts val="0"/>
              </a:spcBef>
              <a:spcAft>
                <a:spcPts val="300"/>
              </a:spcAft>
              <a:buClr>
                <a:srgbClr val="2DA2BF"/>
              </a:buClr>
              <a:buFont typeface="Wingdings" panose="05000000000000000000" pitchFamily="2" charset="2"/>
              <a:buChar char="q"/>
            </a:pPr>
            <a:r>
              <a:rPr lang="ro-RO" sz="1700" b="1" dirty="0">
                <a:solidFill>
                  <a:srgbClr val="FF0000"/>
                </a:solidFill>
                <a:latin typeface="Trebuchet MS" panose="020B0603020202020204" pitchFamily="34" charset="0"/>
              </a:rPr>
              <a:t> </a:t>
            </a:r>
            <a:r>
              <a:rPr lang="ro-RO" sz="1700" b="1" dirty="0" smtClean="0">
                <a:solidFill>
                  <a:srgbClr val="FF0000"/>
                </a:solidFill>
                <a:latin typeface="Trebuchet MS" panose="020B0603020202020204" pitchFamily="34" charset="0"/>
              </a:rPr>
              <a:t> </a:t>
            </a:r>
            <a:r>
              <a:rPr lang="ro-RO" sz="1700" b="1" dirty="0">
                <a:solidFill>
                  <a:srgbClr val="FF0000"/>
                </a:solidFill>
                <a:latin typeface="Trebuchet MS" panose="020B0603020202020204" pitchFamily="34" charset="0"/>
              </a:rPr>
              <a:t>R</a:t>
            </a:r>
            <a:r>
              <a:rPr lang="vi-VN" sz="1700" b="1" dirty="0" smtClean="0">
                <a:solidFill>
                  <a:srgbClr val="FF0000"/>
                </a:solidFill>
                <a:latin typeface="Trebuchet MS" panose="020B0603020202020204" pitchFamily="34" charset="0"/>
              </a:rPr>
              <a:t>ata </a:t>
            </a:r>
            <a:r>
              <a:rPr lang="vi-VN" sz="1700" b="1" dirty="0">
                <a:solidFill>
                  <a:srgbClr val="FF0000"/>
                </a:solidFill>
                <a:latin typeface="Trebuchet MS" panose="020B0603020202020204" pitchFamily="34" charset="0"/>
              </a:rPr>
              <a:t>populației cu vârstă de 30-34 ani absolventă a unei </a:t>
            </a:r>
            <a:endParaRPr lang="ro-RO" sz="1700" b="1" dirty="0" smtClean="0">
              <a:solidFill>
                <a:srgbClr val="FF0000"/>
              </a:solidFill>
              <a:latin typeface="Trebuchet MS" panose="020B0603020202020204" pitchFamily="34" charset="0"/>
            </a:endParaRPr>
          </a:p>
          <a:p>
            <a:pPr marL="358775" lvl="0" indent="0" algn="ctr">
              <a:spcBef>
                <a:spcPts val="0"/>
              </a:spcBef>
              <a:spcAft>
                <a:spcPts val="300"/>
              </a:spcAft>
              <a:buClr>
                <a:srgbClr val="2DA2BF"/>
              </a:buClr>
              <a:buNone/>
            </a:pPr>
            <a:r>
              <a:rPr lang="vi-VN" sz="1700" b="1" dirty="0" smtClean="0">
                <a:solidFill>
                  <a:srgbClr val="FF0000"/>
                </a:solidFill>
                <a:latin typeface="Trebuchet MS" panose="020B0603020202020204" pitchFamily="34" charset="0"/>
              </a:rPr>
              <a:t>forme </a:t>
            </a:r>
            <a:r>
              <a:rPr lang="vi-VN" sz="1700" b="1" dirty="0">
                <a:solidFill>
                  <a:srgbClr val="FF0000"/>
                </a:solidFill>
                <a:latin typeface="Trebuchet MS" panose="020B0603020202020204" pitchFamily="34" charset="0"/>
              </a:rPr>
              <a:t>de educație terțiară – țintă RO: 26,7</a:t>
            </a:r>
            <a:r>
              <a:rPr lang="vi-VN" sz="1700" b="1" dirty="0" smtClean="0">
                <a:solidFill>
                  <a:srgbClr val="FF0000"/>
                </a:solidFill>
                <a:latin typeface="Trebuchet MS" panose="020B0603020202020204" pitchFamily="34" charset="0"/>
              </a:rPr>
              <a:t>%</a:t>
            </a:r>
            <a:endParaRPr lang="en-US" sz="1700" b="1" dirty="0" smtClean="0">
              <a:solidFill>
                <a:srgbClr val="FF0000"/>
              </a:solidFill>
              <a:latin typeface="Trebuchet MS" panose="020B0603020202020204" pitchFamily="34" charset="0"/>
            </a:endParaRPr>
          </a:p>
          <a:p>
            <a:pPr lvl="0" algn="just">
              <a:spcBef>
                <a:spcPts val="0"/>
              </a:spcBef>
              <a:spcAft>
                <a:spcPts val="300"/>
              </a:spcAft>
              <a:buFont typeface="Wingdings" panose="05000000000000000000" pitchFamily="2" charset="2"/>
              <a:buChar char="ü"/>
            </a:pPr>
            <a:r>
              <a:rPr lang="vi-VN" sz="1700" dirty="0" smtClean="0">
                <a:latin typeface="Trebuchet MS" panose="020B0603020202020204" pitchFamily="34" charset="0"/>
              </a:rPr>
              <a:t>2018</a:t>
            </a:r>
            <a:r>
              <a:rPr lang="ro-RO" sz="1700" dirty="0" smtClean="0">
                <a:latin typeface="Trebuchet MS" panose="020B0603020202020204" pitchFamily="34" charset="0"/>
              </a:rPr>
              <a:t>:</a:t>
            </a:r>
            <a:r>
              <a:rPr lang="vi-VN" sz="1700" dirty="0" smtClean="0">
                <a:latin typeface="Trebuchet MS" panose="020B0603020202020204" pitchFamily="34" charset="0"/>
              </a:rPr>
              <a:t> </a:t>
            </a:r>
            <a:r>
              <a:rPr lang="vi-VN" sz="1700" dirty="0">
                <a:latin typeface="Trebuchet MS" panose="020B0603020202020204" pitchFamily="34" charset="0"/>
              </a:rPr>
              <a:t>24,6%. </a:t>
            </a:r>
            <a:endParaRPr lang="en-US" sz="1700" dirty="0" smtClean="0">
              <a:latin typeface="Trebuchet MS" panose="020B0603020202020204" pitchFamily="34" charset="0"/>
            </a:endParaRPr>
          </a:p>
          <a:p>
            <a:pPr marL="990600" lvl="0" indent="0" algn="just">
              <a:spcBef>
                <a:spcPts val="0"/>
              </a:spcBef>
              <a:spcAft>
                <a:spcPts val="300"/>
              </a:spcAft>
              <a:buNone/>
            </a:pPr>
            <a:r>
              <a:rPr lang="en-US" sz="1700" b="1" dirty="0" err="1">
                <a:latin typeface="Trebuchet MS" panose="020B0603020202020204" pitchFamily="34" charset="0"/>
              </a:rPr>
              <a:t>Contribuții</a:t>
            </a:r>
            <a:r>
              <a:rPr lang="en-US" sz="1700" b="1" dirty="0">
                <a:latin typeface="Trebuchet MS" panose="020B0603020202020204" pitchFamily="34" charset="0"/>
              </a:rPr>
              <a:t> </a:t>
            </a:r>
            <a:r>
              <a:rPr lang="en-US" sz="1700" b="1" dirty="0" smtClean="0">
                <a:latin typeface="Trebuchet MS" panose="020B0603020202020204" pitchFamily="34" charset="0"/>
              </a:rPr>
              <a:t>FESI</a:t>
            </a:r>
            <a:r>
              <a:rPr lang="ro-RO" sz="1700" b="1" dirty="0" smtClean="0">
                <a:latin typeface="Trebuchet MS" panose="020B0603020202020204" pitchFamily="34" charset="0"/>
              </a:rPr>
              <a:t>:</a:t>
            </a:r>
            <a:r>
              <a:rPr lang="en-US" sz="1700" b="1" dirty="0" smtClean="0">
                <a:latin typeface="Trebuchet MS" panose="020B0603020202020204" pitchFamily="34" charset="0"/>
              </a:rPr>
              <a:t> </a:t>
            </a:r>
            <a:r>
              <a:rPr lang="en-US" sz="1700" dirty="0" smtClean="0">
                <a:latin typeface="Trebuchet MS" panose="020B0603020202020204" pitchFamily="34" charset="0"/>
              </a:rPr>
              <a:t>POCU - </a:t>
            </a:r>
            <a:r>
              <a:rPr lang="vi-VN" sz="1700" i="1" dirty="0" smtClean="0">
                <a:latin typeface="Trebuchet MS" panose="020B0603020202020204" pitchFamily="34" charset="0"/>
              </a:rPr>
              <a:t>Măsuri </a:t>
            </a:r>
            <a:r>
              <a:rPr lang="vi-VN" sz="1700" i="1" dirty="0">
                <a:latin typeface="Trebuchet MS" panose="020B0603020202020204" pitchFamily="34" charset="0"/>
              </a:rPr>
              <a:t>integrate pentru creșterea participării studenților din categorii vulnerabile la programe </a:t>
            </a:r>
            <a:r>
              <a:rPr lang="vi-VN" sz="1700" i="1" dirty="0" smtClean="0">
                <a:latin typeface="Trebuchet MS" panose="020B0603020202020204" pitchFamily="34" charset="0"/>
              </a:rPr>
              <a:t>antreprenoriale</a:t>
            </a:r>
            <a:r>
              <a:rPr lang="en-US" sz="1700" i="1" dirty="0" smtClean="0">
                <a:latin typeface="Trebuchet MS" panose="020B0603020202020204" pitchFamily="34" charset="0"/>
              </a:rPr>
              <a:t>, </a:t>
            </a:r>
            <a:r>
              <a:rPr lang="vi-VN" sz="1700" i="1" dirty="0" smtClean="0">
                <a:latin typeface="Trebuchet MS" panose="020B0603020202020204" pitchFamily="34" charset="0"/>
              </a:rPr>
              <a:t>Măsuri </a:t>
            </a:r>
            <a:r>
              <a:rPr lang="vi-VN" sz="1700" i="1" dirty="0">
                <a:latin typeface="Trebuchet MS" panose="020B0603020202020204" pitchFamily="34" charset="0"/>
              </a:rPr>
              <a:t>de optimizare a ofertelor de studii din învățământul superior în sprijinul </a:t>
            </a:r>
            <a:r>
              <a:rPr lang="vi-VN" sz="1700" i="1" dirty="0" smtClean="0">
                <a:latin typeface="Trebuchet MS" panose="020B0603020202020204" pitchFamily="34" charset="0"/>
              </a:rPr>
              <a:t>angajabilității</a:t>
            </a:r>
            <a:endParaRPr lang="ro-RO" sz="1700" i="1" dirty="0" smtClean="0">
              <a:latin typeface="Trebuchet MS" panose="020B0603020202020204" pitchFamily="34" charset="0"/>
            </a:endParaRPr>
          </a:p>
          <a:p>
            <a:pPr marL="990600" lvl="0" indent="0" algn="just">
              <a:spcBef>
                <a:spcPts val="0"/>
              </a:spcBef>
              <a:spcAft>
                <a:spcPts val="300"/>
              </a:spcAft>
              <a:buNone/>
            </a:pPr>
            <a:endParaRPr lang="ro-RO" sz="1700" i="1" dirty="0">
              <a:latin typeface="Trebuchet MS" panose="020B0603020202020204" pitchFamily="34" charset="0"/>
            </a:endParaRPr>
          </a:p>
          <a:p>
            <a:pPr marL="1276350" lvl="0" indent="-285750" algn="just">
              <a:spcBef>
                <a:spcPts val="0"/>
              </a:spcBef>
              <a:spcAft>
                <a:spcPts val="300"/>
              </a:spcAft>
              <a:buFont typeface="Wingdings" panose="05000000000000000000" pitchFamily="2" charset="2"/>
              <a:buChar char="q"/>
            </a:pPr>
            <a:r>
              <a:rPr lang="ro-RO" sz="1700" b="1" dirty="0">
                <a:solidFill>
                  <a:srgbClr val="FF0000"/>
                </a:solidFill>
                <a:latin typeface="Trebuchet MS" panose="020B0603020202020204" pitchFamily="34" charset="0"/>
              </a:rPr>
              <a:t>P</a:t>
            </a:r>
            <a:r>
              <a:rPr lang="vi-VN" sz="1700" b="1" dirty="0" smtClean="0">
                <a:solidFill>
                  <a:srgbClr val="FF0000"/>
                </a:solidFill>
                <a:latin typeface="Trebuchet MS" panose="020B0603020202020204" pitchFamily="34" charset="0"/>
              </a:rPr>
              <a:t>romovarea </a:t>
            </a:r>
            <a:r>
              <a:rPr lang="vi-VN" sz="1700" b="1" dirty="0">
                <a:solidFill>
                  <a:srgbClr val="FF0000"/>
                </a:solidFill>
                <a:latin typeface="Trebuchet MS" panose="020B0603020202020204" pitchFamily="34" charset="0"/>
              </a:rPr>
              <a:t>incluziunii sociale, în special prin reducerea sărăciei - reducerea cu 580.000 a numărului de persoane aflate în risc de sărăcie sau excluziune socială față de anul </a:t>
            </a:r>
            <a:r>
              <a:rPr lang="vi-VN" sz="1700" b="1" dirty="0" smtClean="0">
                <a:solidFill>
                  <a:srgbClr val="FF0000"/>
                </a:solidFill>
                <a:latin typeface="Trebuchet MS" panose="020B0603020202020204" pitchFamily="34" charset="0"/>
              </a:rPr>
              <a:t>2008</a:t>
            </a:r>
            <a:endParaRPr lang="ro-RO" sz="1700" b="1" dirty="0" smtClean="0">
              <a:solidFill>
                <a:srgbClr val="FF0000"/>
              </a:solidFill>
              <a:latin typeface="Trebuchet MS" panose="020B0603020202020204" pitchFamily="34" charset="0"/>
            </a:endParaRPr>
          </a:p>
          <a:p>
            <a:pPr marL="990600" lvl="0" indent="0" algn="just">
              <a:spcBef>
                <a:spcPts val="0"/>
              </a:spcBef>
              <a:spcAft>
                <a:spcPts val="300"/>
              </a:spcAft>
              <a:buNone/>
            </a:pPr>
            <a:endParaRPr lang="ro-RO" sz="1700" dirty="0">
              <a:latin typeface="Trebuchet MS" panose="020B0603020202020204" pitchFamily="34" charset="0"/>
            </a:endParaRPr>
          </a:p>
          <a:p>
            <a:pPr marL="358775" lvl="0" indent="-274638" algn="just">
              <a:spcBef>
                <a:spcPts val="0"/>
              </a:spcBef>
              <a:spcAft>
                <a:spcPts val="300"/>
              </a:spcAft>
              <a:buFont typeface="Wingdings" panose="05000000000000000000" pitchFamily="2" charset="2"/>
              <a:buChar char="ü"/>
            </a:pPr>
            <a:r>
              <a:rPr lang="vi-VN" sz="1700" dirty="0" smtClean="0">
                <a:latin typeface="Trebuchet MS" panose="020B0603020202020204" pitchFamily="34" charset="0"/>
              </a:rPr>
              <a:t>2018</a:t>
            </a:r>
            <a:r>
              <a:rPr lang="ro-RO" sz="1700" dirty="0" smtClean="0">
                <a:latin typeface="Trebuchet MS" panose="020B0603020202020204" pitchFamily="34" charset="0"/>
              </a:rPr>
              <a:t>: </a:t>
            </a:r>
            <a:r>
              <a:rPr lang="vi-VN" sz="1700" smtClean="0">
                <a:latin typeface="Trebuchet MS" panose="020B0603020202020204" pitchFamily="34" charset="0"/>
              </a:rPr>
              <a:t>6.360 </a:t>
            </a:r>
            <a:r>
              <a:rPr lang="vi-VN" sz="1700" dirty="0" smtClean="0">
                <a:latin typeface="Trebuchet MS" panose="020B0603020202020204" pitchFamily="34" charset="0"/>
              </a:rPr>
              <a:t>persoane, </a:t>
            </a:r>
            <a:r>
              <a:rPr lang="ro-RO" sz="1700" dirty="0">
                <a:latin typeface="Trebuchet MS" panose="020B0603020202020204" pitchFamily="34" charset="0"/>
              </a:rPr>
              <a:t>în </a:t>
            </a:r>
            <a:r>
              <a:rPr lang="vi-VN" sz="1700" dirty="0" smtClean="0">
                <a:latin typeface="Trebuchet MS" panose="020B0603020202020204" pitchFamily="34" charset="0"/>
              </a:rPr>
              <a:t>scădere</a:t>
            </a:r>
            <a:endParaRPr lang="ro-RO" sz="1700" dirty="0" smtClean="0">
              <a:latin typeface="Trebuchet MS" panose="020B0603020202020204" pitchFamily="34" charset="0"/>
            </a:endParaRPr>
          </a:p>
          <a:p>
            <a:pPr marL="990600" lvl="0" indent="0" algn="just">
              <a:spcBef>
                <a:spcPts val="0"/>
              </a:spcBef>
              <a:spcAft>
                <a:spcPts val="300"/>
              </a:spcAft>
              <a:buNone/>
            </a:pPr>
            <a:r>
              <a:rPr lang="vi-VN" sz="1700" b="1" dirty="0">
                <a:latin typeface="Trebuchet MS" panose="020B0603020202020204" pitchFamily="34" charset="0"/>
              </a:rPr>
              <a:t>Contribuții FESI:</a:t>
            </a:r>
            <a:r>
              <a:rPr lang="vi-VN" sz="1700" dirty="0">
                <a:latin typeface="Trebuchet MS" panose="020B0603020202020204" pitchFamily="34" charset="0"/>
              </a:rPr>
              <a:t> POCU </a:t>
            </a:r>
            <a:r>
              <a:rPr lang="ro-RO" sz="1700" dirty="0" smtClean="0">
                <a:latin typeface="Trebuchet MS" panose="020B0603020202020204" pitchFamily="34" charset="0"/>
              </a:rPr>
              <a:t>și POR </a:t>
            </a:r>
            <a:r>
              <a:rPr lang="vi-VN" sz="1700" dirty="0" smtClean="0">
                <a:latin typeface="Trebuchet MS" panose="020B0603020202020204" pitchFamily="34" charset="0"/>
              </a:rPr>
              <a:t>- intervenții </a:t>
            </a:r>
            <a:r>
              <a:rPr lang="vi-VN" sz="1700" dirty="0">
                <a:latin typeface="Trebuchet MS" panose="020B0603020202020204" pitchFamily="34" charset="0"/>
              </a:rPr>
              <a:t>integrate </a:t>
            </a:r>
            <a:r>
              <a:rPr lang="ro-RO" sz="1700" dirty="0" smtClean="0">
                <a:latin typeface="Trebuchet MS" panose="020B0603020202020204" pitchFamily="34" charset="0"/>
              </a:rPr>
              <a:t>(</a:t>
            </a:r>
            <a:r>
              <a:rPr lang="ro-RO" sz="1700" dirty="0">
                <a:latin typeface="Trebuchet MS" panose="020B0603020202020204" pitchFamily="34" charset="0"/>
              </a:rPr>
              <a:t>CLLD</a:t>
            </a:r>
            <a:r>
              <a:rPr lang="ro-RO" sz="1700" dirty="0" smtClean="0">
                <a:latin typeface="Trebuchet MS" panose="020B0603020202020204" pitchFamily="34" charset="0"/>
              </a:rPr>
              <a:t>)</a:t>
            </a:r>
            <a:r>
              <a:rPr lang="it-IT" sz="1700" dirty="0" smtClean="0">
                <a:latin typeface="Trebuchet MS" panose="020B0603020202020204" pitchFamily="34" charset="0"/>
              </a:rPr>
              <a:t> </a:t>
            </a:r>
            <a:r>
              <a:rPr lang="ro-RO" sz="1700" dirty="0" smtClean="0">
                <a:latin typeface="Trebuchet MS" panose="020B0603020202020204" pitchFamily="34" charset="0"/>
              </a:rPr>
              <a:t>în 37</a:t>
            </a:r>
            <a:r>
              <a:rPr lang="it-IT" sz="1700" dirty="0" smtClean="0">
                <a:solidFill>
                  <a:srgbClr val="FF0000"/>
                </a:solidFill>
                <a:latin typeface="Trebuchet MS" panose="020B0603020202020204" pitchFamily="34" charset="0"/>
              </a:rPr>
              <a:t> </a:t>
            </a:r>
            <a:r>
              <a:rPr lang="it-IT" sz="1700" dirty="0" smtClean="0">
                <a:latin typeface="Trebuchet MS" panose="020B0603020202020204" pitchFamily="34" charset="0"/>
              </a:rPr>
              <a:t>comunităţi marginalizate</a:t>
            </a:r>
            <a:r>
              <a:rPr lang="ro-RO" sz="1700" dirty="0" smtClean="0">
                <a:latin typeface="Trebuchet MS" panose="020B0603020202020204" pitchFamily="34" charset="0"/>
              </a:rPr>
              <a:t> din orașe</a:t>
            </a:r>
            <a:r>
              <a:rPr lang="it-IT" sz="1700" dirty="0" smtClean="0">
                <a:latin typeface="Trebuchet MS" panose="020B0603020202020204" pitchFamily="34" charset="0"/>
              </a:rPr>
              <a:t> </a:t>
            </a:r>
            <a:r>
              <a:rPr lang="it-IT" sz="1700" dirty="0">
                <a:latin typeface="Trebuchet MS" panose="020B0603020202020204" pitchFamily="34" charset="0"/>
              </a:rPr>
              <a:t>cu peste 20.000 </a:t>
            </a:r>
            <a:r>
              <a:rPr lang="it-IT" sz="1700" dirty="0" smtClean="0">
                <a:latin typeface="Trebuchet MS" panose="020B0603020202020204" pitchFamily="34" charset="0"/>
              </a:rPr>
              <a:t>locuitori</a:t>
            </a:r>
            <a:r>
              <a:rPr lang="ro-RO" sz="1700" dirty="0">
                <a:latin typeface="Trebuchet MS" panose="020B0603020202020204" pitchFamily="34" charset="0"/>
              </a:rPr>
              <a:t>; POR </a:t>
            </a:r>
            <a:r>
              <a:rPr lang="vi-VN" sz="1700" dirty="0">
                <a:latin typeface="Trebuchet MS" panose="020B0603020202020204" pitchFamily="34" charset="0"/>
              </a:rPr>
              <a:t>revitalizarea fizică, socială și economică a comunităților defavorizate din orașe mici și </a:t>
            </a:r>
            <a:r>
              <a:rPr lang="vi-VN" sz="1700" dirty="0" smtClean="0">
                <a:latin typeface="Trebuchet MS" panose="020B0603020202020204" pitchFamily="34" charset="0"/>
              </a:rPr>
              <a:t>mijlocii</a:t>
            </a:r>
            <a:r>
              <a:rPr lang="ro-RO" sz="1700" dirty="0" smtClean="0">
                <a:latin typeface="Trebuchet MS" panose="020B0603020202020204" pitchFamily="34" charset="0"/>
              </a:rPr>
              <a:t>; POCU - r</a:t>
            </a:r>
            <a:r>
              <a:rPr lang="it-IT" sz="1700" dirty="0" smtClean="0">
                <a:latin typeface="Trebuchet MS" panose="020B0603020202020204" pitchFamily="34" charset="0"/>
              </a:rPr>
              <a:t>educerea </a:t>
            </a:r>
            <a:r>
              <a:rPr lang="it-IT" sz="1700" dirty="0">
                <a:latin typeface="Trebuchet MS" panose="020B0603020202020204" pitchFamily="34" charset="0"/>
              </a:rPr>
              <a:t>sărăciei și integrarea </a:t>
            </a:r>
            <a:r>
              <a:rPr lang="it-IT" sz="1700" dirty="0" smtClean="0">
                <a:latin typeface="Trebuchet MS" panose="020B0603020202020204" pitchFamily="34" charset="0"/>
              </a:rPr>
              <a:t>socio-economică</a:t>
            </a:r>
            <a:r>
              <a:rPr lang="ro-RO" sz="1700" dirty="0" smtClean="0">
                <a:latin typeface="Trebuchet MS" panose="020B0603020202020204" pitchFamily="34" charset="0"/>
              </a:rPr>
              <a:t>, inclusiv pentru romi, </a:t>
            </a:r>
            <a:r>
              <a:rPr lang="ro-RO" sz="1700" dirty="0" err="1" smtClean="0">
                <a:latin typeface="Trebuchet MS" panose="020B0603020202020204" pitchFamily="34" charset="0"/>
              </a:rPr>
              <a:t>antreprenoriat</a:t>
            </a:r>
            <a:r>
              <a:rPr lang="ro-RO" sz="1700" dirty="0" smtClean="0">
                <a:latin typeface="Trebuchet MS" panose="020B0603020202020204" pitchFamily="34" charset="0"/>
              </a:rPr>
              <a:t> social</a:t>
            </a:r>
            <a:r>
              <a:rPr lang="it-IT" sz="1700" dirty="0" smtClean="0">
                <a:latin typeface="Trebuchet MS" panose="020B0603020202020204" pitchFamily="34" charset="0"/>
              </a:rPr>
              <a:t> </a:t>
            </a:r>
            <a:endParaRPr lang="en-US" sz="1700" dirty="0">
              <a:latin typeface="Trebuchet MS" panose="020B0603020202020204" pitchFamily="34" charset="0"/>
            </a:endParaRPr>
          </a:p>
        </p:txBody>
      </p:sp>
      <p:sp>
        <p:nvSpPr>
          <p:cNvPr id="3" name="Title 2"/>
          <p:cNvSpPr>
            <a:spLocks noGrp="1"/>
          </p:cNvSpPr>
          <p:nvPr>
            <p:ph type="title"/>
          </p:nvPr>
        </p:nvSpPr>
        <p:spPr>
          <a:xfrm>
            <a:off x="467544" y="188640"/>
            <a:ext cx="8229600" cy="648072"/>
          </a:xfrm>
        </p:spPr>
        <p:txBody>
          <a:bodyPr>
            <a:normAutofit fontScale="90000"/>
          </a:bodyPr>
          <a:lstStyle/>
          <a:p>
            <a:pPr algn="ctr"/>
            <a:r>
              <a:rPr lang="it-IT" sz="3100" i="1" dirty="0">
                <a:solidFill>
                  <a:srgbClr val="002E8A"/>
                </a:solidFill>
                <a:effectLst/>
                <a:latin typeface="Calibri" panose="020F0502020204030204" pitchFamily="34" charset="0"/>
              </a:rPr>
              <a:t>Obiective naționale - Strategia Europa 2020</a:t>
            </a:r>
            <a:r>
              <a:rPr lang="ro-RO" sz="3100" i="1" dirty="0">
                <a:solidFill>
                  <a:srgbClr val="002E8A"/>
                </a:solidFill>
                <a:effectLst/>
                <a:latin typeface="Calibri" panose="020F0502020204030204" pitchFamily="34" charset="0"/>
              </a:rPr>
              <a:t> </a:t>
            </a:r>
            <a:r>
              <a:rPr lang="ro-RO" sz="3100" i="1" dirty="0" smtClean="0">
                <a:solidFill>
                  <a:srgbClr val="002E8A"/>
                </a:solidFill>
                <a:effectLst/>
                <a:latin typeface="Calibri" panose="020F0502020204030204" pitchFamily="34" charset="0"/>
              </a:rPr>
              <a:t>(</a:t>
            </a:r>
            <a:r>
              <a:rPr lang="en-US" sz="3100" i="1" dirty="0" smtClean="0">
                <a:solidFill>
                  <a:srgbClr val="002E8A"/>
                </a:solidFill>
                <a:effectLst/>
                <a:latin typeface="Calibri" panose="020F0502020204030204" pitchFamily="34" charset="0"/>
              </a:rPr>
              <a:t>IV</a:t>
            </a:r>
            <a:r>
              <a:rPr lang="ro-RO" sz="3100" i="1" dirty="0" smtClean="0">
                <a:solidFill>
                  <a:srgbClr val="002E8A"/>
                </a:solidFill>
                <a:effectLst/>
                <a:latin typeface="Calibri" panose="020F0502020204030204" pitchFamily="34" charset="0"/>
              </a:rPr>
              <a:t>)</a:t>
            </a:r>
            <a:r>
              <a:rPr lang="it-IT" sz="3100" i="1" dirty="0">
                <a:solidFill>
                  <a:srgbClr val="002E8A"/>
                </a:solidFill>
                <a:effectLst/>
                <a:latin typeface="Calibri" panose="020F0502020204030204" pitchFamily="34" charset="0"/>
              </a:rPr>
              <a:t/>
            </a:r>
            <a:br>
              <a:rPr lang="it-IT" sz="3100" i="1" dirty="0">
                <a:solidFill>
                  <a:srgbClr val="002E8A"/>
                </a:solidFill>
                <a:effectLst/>
                <a:latin typeface="Calibri" panose="020F0502020204030204" pitchFamily="34" charset="0"/>
              </a:rPr>
            </a:br>
            <a:r>
              <a:rPr lang="it-IT" sz="1800" i="1" dirty="0">
                <a:solidFill>
                  <a:schemeClr val="tx1"/>
                </a:solidFill>
                <a:effectLst/>
                <a:latin typeface="Trebuchet MS" panose="020B0603020202020204" pitchFamily="34" charset="0"/>
              </a:rPr>
              <a:t>- raportare 2018 </a:t>
            </a:r>
            <a:r>
              <a:rPr lang="it-IT" sz="1800" i="1" dirty="0" smtClean="0">
                <a:solidFill>
                  <a:schemeClr val="tx1"/>
                </a:solidFill>
                <a:effectLst/>
                <a:latin typeface="Trebuchet MS" panose="020B0603020202020204" pitchFamily="34" charset="0"/>
              </a:rPr>
              <a:t>- </a:t>
            </a:r>
            <a:endParaRPr lang="ro-RO" sz="1800" i="1" dirty="0">
              <a:solidFill>
                <a:srgbClr val="FF0000"/>
              </a:solidFill>
              <a:effectLst/>
              <a:latin typeface="Trebuchet MS" panose="020B0603020202020204" pitchFamily="34" charset="0"/>
            </a:endParaRPr>
          </a:p>
        </p:txBody>
      </p:sp>
      <p:pic>
        <p:nvPicPr>
          <p:cNvPr id="4" name="Picture 3"/>
          <p:cNvPicPr>
            <a:picLocks noChangeAspect="1"/>
          </p:cNvPicPr>
          <p:nvPr/>
        </p:nvPicPr>
        <p:blipFill>
          <a:blip r:embed="rId3"/>
          <a:stretch>
            <a:fillRect/>
          </a:stretch>
        </p:blipFill>
        <p:spPr>
          <a:xfrm>
            <a:off x="87138" y="6021288"/>
            <a:ext cx="760812" cy="769082"/>
          </a:xfrm>
          <a:prstGeom prst="rect">
            <a:avLst/>
          </a:prstGeom>
        </p:spPr>
      </p:pic>
    </p:spTree>
    <p:extLst>
      <p:ext uri="{BB962C8B-B14F-4D97-AF65-F5344CB8AC3E}">
        <p14:creationId xmlns:p14="http://schemas.microsoft.com/office/powerpoint/2010/main" val="12625151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4"/>
          <a:stretch>
            <a:fillRect/>
          </a:stretch>
        </p:blipFill>
        <p:spPr>
          <a:xfrm>
            <a:off x="87138" y="6021288"/>
            <a:ext cx="760812" cy="769082"/>
          </a:xfrm>
          <a:prstGeom prst="rect">
            <a:avLst/>
          </a:prstGeom>
        </p:spPr>
      </p:pic>
      <p:graphicFrame>
        <p:nvGraphicFramePr>
          <p:cNvPr id="5" name="Content Placeholder 4"/>
          <p:cNvGraphicFramePr>
            <a:graphicFrameLocks noGrp="1"/>
          </p:cNvGraphicFramePr>
          <p:nvPr>
            <p:ph idx="1"/>
            <p:extLst>
              <p:ext uri="{D42A27DB-BD31-4B8C-83A1-F6EECF244321}">
                <p14:modId xmlns:p14="http://schemas.microsoft.com/office/powerpoint/2010/main" val="2740743894"/>
              </p:ext>
            </p:extLst>
          </p:nvPr>
        </p:nvGraphicFramePr>
        <p:xfrm>
          <a:off x="971599" y="1412776"/>
          <a:ext cx="7344816" cy="4608507"/>
        </p:xfrm>
        <a:graphic>
          <a:graphicData uri="http://schemas.openxmlformats.org/drawingml/2006/table">
            <a:tbl>
              <a:tblPr/>
              <a:tblGrid>
                <a:gridCol w="1321655"/>
                <a:gridCol w="2003129"/>
                <a:gridCol w="2010016"/>
                <a:gridCol w="2010016"/>
              </a:tblGrid>
              <a:tr h="219028">
                <a:tc>
                  <a:txBody>
                    <a:bodyPr/>
                    <a:lstStyle/>
                    <a:p>
                      <a:pPr algn="l"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gridSpan="3">
                  <a:txBody>
                    <a:bodyPr/>
                    <a:lstStyle/>
                    <a:p>
                      <a:pPr algn="ctr" fontAlgn="b"/>
                      <a:endParaRPr lang="ro-RO" sz="1100" b="1" i="0" u="none" strike="noStrike" dirty="0">
                        <a:solidFill>
                          <a:srgbClr val="000000"/>
                        </a:solidFill>
                        <a:effectLst/>
                        <a:latin typeface="Calibri"/>
                      </a:endParaRPr>
                    </a:p>
                  </a:txBody>
                  <a:tcPr marL="9525" marR="9525" marT="9525" marB="0" anchor="b">
                    <a:lnL>
                      <a:noFill/>
                    </a:lnL>
                    <a:lnR>
                      <a:noFill/>
                    </a:lnR>
                    <a:lnT>
                      <a:noFill/>
                    </a:lnT>
                    <a:lnB>
                      <a:noFill/>
                    </a:lnB>
                  </a:tcPr>
                </a:tc>
                <a:tc hMerge="1">
                  <a:txBody>
                    <a:bodyPr/>
                    <a:lstStyle/>
                    <a:p>
                      <a:endParaRPr lang="ro-RO"/>
                    </a:p>
                  </a:txBody>
                  <a:tcPr/>
                </a:tc>
                <a:tc hMerge="1">
                  <a:txBody>
                    <a:bodyPr/>
                    <a:lstStyle/>
                    <a:p>
                      <a:endParaRPr lang="ro-RO"/>
                    </a:p>
                  </a:txBody>
                  <a:tcPr/>
                </a:tc>
              </a:tr>
              <a:tr h="438055">
                <a:tc>
                  <a:txBody>
                    <a:bodyPr/>
                    <a:lstStyle/>
                    <a:p>
                      <a:pPr algn="l"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r>
              <a:tr h="219028">
                <a:tc>
                  <a:txBody>
                    <a:bodyPr/>
                    <a:lstStyle/>
                    <a:p>
                      <a:pPr algn="l"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r"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r>
              <a:tr h="219028">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r"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r>
              <a:tr h="219028">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r"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r>
              <a:tr h="219028">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r"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r>
              <a:tr h="219028">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r>
              <a:tr h="403038">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r"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r>
              <a:tr h="403038">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r"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r>
              <a:tr h="403038">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r"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r>
              <a:tr h="403038">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r"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r>
              <a:tr h="403038">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r"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r>
              <a:tr h="219028">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r"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r>
              <a:tr h="219028">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r"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r>
              <a:tr h="403038">
                <a:tc>
                  <a:txBody>
                    <a:bodyPr/>
                    <a:lstStyle/>
                    <a:p>
                      <a:pPr algn="l"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r" fontAlgn="b"/>
                      <a:endParaRPr lang="ro-RO" sz="11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ro-RO" sz="1100" b="0" i="0" u="none" strike="noStrike" dirty="0">
                        <a:solidFill>
                          <a:srgbClr val="000000"/>
                        </a:solidFill>
                        <a:effectLst/>
                        <a:latin typeface="Calibri"/>
                      </a:endParaRPr>
                    </a:p>
                  </a:txBody>
                  <a:tcPr marL="9525" marR="9525" marT="9525" marB="0" anchor="b">
                    <a:lnL>
                      <a:noFill/>
                    </a:lnL>
                    <a:lnR>
                      <a:noFill/>
                    </a:lnR>
                    <a:lnT>
                      <a:noFill/>
                    </a:lnT>
                    <a:lnB>
                      <a:noFill/>
                    </a:lnB>
                  </a:tcPr>
                </a:tc>
              </a:tr>
            </a:tbl>
          </a:graphicData>
        </a:graphic>
      </p:graphicFrame>
      <p:sp>
        <p:nvSpPr>
          <p:cNvPr id="3" name="Title 2"/>
          <p:cNvSpPr>
            <a:spLocks noGrp="1"/>
          </p:cNvSpPr>
          <p:nvPr>
            <p:ph type="title"/>
          </p:nvPr>
        </p:nvSpPr>
        <p:spPr>
          <a:xfrm>
            <a:off x="457200" y="274638"/>
            <a:ext cx="8229600" cy="778098"/>
          </a:xfrm>
        </p:spPr>
        <p:txBody>
          <a:bodyPr>
            <a:normAutofit fontScale="90000"/>
          </a:bodyPr>
          <a:lstStyle/>
          <a:p>
            <a:pPr algn="ctr"/>
            <a:r>
              <a:rPr lang="ro-RO" sz="2800" dirty="0" smtClean="0">
                <a:solidFill>
                  <a:srgbClr val="002E8A"/>
                </a:solidFill>
                <a:latin typeface="Calibri" panose="020F0502020204030204" pitchFamily="34" charset="0"/>
              </a:rPr>
              <a:t>FEDR/FSE/FC - Status alocare Acord Parteneriat (AP)</a:t>
            </a:r>
            <a:br>
              <a:rPr lang="ro-RO" sz="2800" dirty="0" smtClean="0">
                <a:solidFill>
                  <a:srgbClr val="002E8A"/>
                </a:solidFill>
                <a:latin typeface="Calibri" panose="020F0502020204030204" pitchFamily="34" charset="0"/>
              </a:rPr>
            </a:br>
            <a:r>
              <a:rPr lang="ro-RO" sz="2800" dirty="0" smtClean="0">
                <a:solidFill>
                  <a:srgbClr val="002E8A"/>
                </a:solidFill>
                <a:latin typeface="Calibri" panose="020F0502020204030204" pitchFamily="34" charset="0"/>
              </a:rPr>
              <a:t>Implementare per OT</a:t>
            </a:r>
            <a:endParaRPr lang="ro-RO" sz="2800" dirty="0">
              <a:solidFill>
                <a:srgbClr val="002E8A"/>
              </a:solidFill>
              <a:latin typeface="Calibri" panose="020F0502020204030204" pitchFamily="34" charset="0"/>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2483007505"/>
              </p:ext>
            </p:extLst>
          </p:nvPr>
        </p:nvGraphicFramePr>
        <p:xfrm>
          <a:off x="395536" y="1052736"/>
          <a:ext cx="8496944" cy="5256584"/>
        </p:xfrm>
        <a:graphic>
          <a:graphicData uri="http://schemas.openxmlformats.org/presentationml/2006/ole">
            <mc:AlternateContent xmlns:mc="http://schemas.openxmlformats.org/markup-compatibility/2006">
              <mc:Choice xmlns:v="urn:schemas-microsoft-com:vml" Requires="v">
                <p:oleObj spid="_x0000_s5132" name="Worksheet" r:id="rId5" imgW="9286959" imgH="5315037" progId="Excel.Sheet.12">
                  <p:embed/>
                </p:oleObj>
              </mc:Choice>
              <mc:Fallback>
                <p:oleObj name="Worksheet" r:id="rId5" imgW="9286959" imgH="5315037" progId="Excel.Sheet.12">
                  <p:embed/>
                  <p:pic>
                    <p:nvPicPr>
                      <p:cNvPr id="0" name=""/>
                      <p:cNvPicPr/>
                      <p:nvPr/>
                    </p:nvPicPr>
                    <p:blipFill>
                      <a:blip r:embed="rId6"/>
                      <a:stretch>
                        <a:fillRect/>
                      </a:stretch>
                    </p:blipFill>
                    <p:spPr>
                      <a:xfrm>
                        <a:off x="395536" y="1052736"/>
                        <a:ext cx="8496944" cy="5256584"/>
                      </a:xfrm>
                      <a:prstGeom prst="rect">
                        <a:avLst/>
                      </a:prstGeom>
                    </p:spPr>
                  </p:pic>
                </p:oleObj>
              </mc:Fallback>
            </mc:AlternateContent>
          </a:graphicData>
        </a:graphic>
      </p:graphicFrame>
    </p:spTree>
    <p:extLst>
      <p:ext uri="{BB962C8B-B14F-4D97-AF65-F5344CB8AC3E}">
        <p14:creationId xmlns:p14="http://schemas.microsoft.com/office/powerpoint/2010/main" val="23568564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196752"/>
            <a:ext cx="8229600" cy="4525963"/>
          </a:xfrm>
        </p:spPr>
        <p:txBody>
          <a:bodyPr>
            <a:normAutofit lnSpcReduction="10000"/>
          </a:bodyPr>
          <a:lstStyle/>
          <a:p>
            <a:pPr marL="457200" algn="just">
              <a:lnSpc>
                <a:spcPct val="115000"/>
              </a:lnSpc>
              <a:spcAft>
                <a:spcPts val="600"/>
              </a:spcAft>
            </a:pPr>
            <a:r>
              <a:rPr lang="ro-RO" sz="2400" b="1" dirty="0">
                <a:solidFill>
                  <a:srgbClr val="FF0000"/>
                </a:solidFill>
                <a:latin typeface="Calibri" panose="020F0502020204030204" pitchFamily="34" charset="0"/>
                <a:ea typeface="Times New Roman"/>
                <a:cs typeface="Times New Roman"/>
              </a:rPr>
              <a:t>Decizia C(2019)6260 </a:t>
            </a:r>
            <a:r>
              <a:rPr lang="ro-RO" sz="2400" b="1" dirty="0" smtClean="0">
                <a:solidFill>
                  <a:srgbClr val="FF0000"/>
                </a:solidFill>
                <a:latin typeface="Calibri" panose="020F0502020204030204" pitchFamily="34" charset="0"/>
                <a:ea typeface="Times New Roman"/>
                <a:cs typeface="Times New Roman"/>
              </a:rPr>
              <a:t>din </a:t>
            </a:r>
            <a:r>
              <a:rPr lang="ro-RO" sz="2400" b="1" dirty="0">
                <a:solidFill>
                  <a:srgbClr val="FF0000"/>
                </a:solidFill>
                <a:latin typeface="Calibri" panose="020F0502020204030204" pitchFamily="34" charset="0"/>
                <a:ea typeface="Times New Roman"/>
                <a:cs typeface="Times New Roman"/>
              </a:rPr>
              <a:t>data de 26.08.2019</a:t>
            </a:r>
            <a:endParaRPr lang="ro-RO" sz="2400" dirty="0">
              <a:latin typeface="Calibri" panose="020F0502020204030204" pitchFamily="34" charset="0"/>
              <a:ea typeface="Times New Roman"/>
              <a:cs typeface="Times New Roman"/>
            </a:endParaRPr>
          </a:p>
          <a:p>
            <a:pPr marL="836676" lvl="2" indent="-342900" algn="just">
              <a:lnSpc>
                <a:spcPct val="115000"/>
              </a:lnSpc>
              <a:buFont typeface="Trebuchet MS"/>
              <a:buChar char="-"/>
            </a:pPr>
            <a:r>
              <a:rPr lang="ro-RO" sz="2000" b="1" dirty="0">
                <a:solidFill>
                  <a:srgbClr val="FF0000"/>
                </a:solidFill>
                <a:latin typeface="Calibri" panose="020F0502020204030204" pitchFamily="34" charset="0"/>
                <a:ea typeface="Times New Roman"/>
                <a:cs typeface="Times New Roman"/>
              </a:rPr>
              <a:t>POC </a:t>
            </a:r>
            <a:r>
              <a:rPr lang="ro-RO" sz="2000" dirty="0">
                <a:latin typeface="Calibri" panose="020F0502020204030204" pitchFamily="34" charset="0"/>
                <a:ea typeface="Times New Roman"/>
                <a:cs typeface="Times New Roman"/>
              </a:rPr>
              <a:t>– </a:t>
            </a:r>
            <a:r>
              <a:rPr lang="ro-RO" sz="2000" dirty="0" smtClean="0">
                <a:latin typeface="Calibri" panose="020F0502020204030204" pitchFamily="34" charset="0"/>
                <a:ea typeface="Times New Roman"/>
                <a:cs typeface="Times New Roman"/>
              </a:rPr>
              <a:t>îndeplinirea obiectivelor nu a putut fi determinată </a:t>
            </a:r>
            <a:r>
              <a:rPr lang="it-IT" sz="2000" dirty="0" smtClean="0">
                <a:latin typeface="Calibri" panose="020F0502020204030204" pitchFamily="34" charset="0"/>
                <a:ea typeface="Times New Roman"/>
                <a:cs typeface="Times New Roman"/>
              </a:rPr>
              <a:t>din </a:t>
            </a:r>
            <a:r>
              <a:rPr lang="it-IT" sz="2000" dirty="0">
                <a:latin typeface="Calibri" panose="020F0502020204030204" pitchFamily="34" charset="0"/>
                <a:ea typeface="Times New Roman"/>
                <a:cs typeface="Times New Roman"/>
              </a:rPr>
              <a:t>cauza </a:t>
            </a:r>
            <a:r>
              <a:rPr lang="it-IT" sz="2000" dirty="0" smtClean="0">
                <a:latin typeface="Calibri" panose="020F0502020204030204" pitchFamily="34" charset="0"/>
                <a:ea typeface="Times New Roman"/>
                <a:cs typeface="Times New Roman"/>
              </a:rPr>
              <a:t>un</a:t>
            </a:r>
            <a:r>
              <a:rPr lang="ro-RO" sz="2000" dirty="0" smtClean="0">
                <a:latin typeface="Calibri" panose="020F0502020204030204" pitchFamily="34" charset="0"/>
                <a:ea typeface="Times New Roman"/>
                <a:cs typeface="Times New Roman"/>
              </a:rPr>
              <a:t>or</a:t>
            </a:r>
            <a:r>
              <a:rPr lang="it-IT" sz="2000" dirty="0" smtClean="0">
                <a:latin typeface="Calibri" panose="020F0502020204030204" pitchFamily="34" charset="0"/>
                <a:ea typeface="Times New Roman"/>
                <a:cs typeface="Times New Roman"/>
              </a:rPr>
              <a:t> deficien</a:t>
            </a:r>
            <a:r>
              <a:rPr lang="ro-RO" sz="2000" dirty="0" smtClean="0">
                <a:latin typeface="Calibri" panose="020F0502020204030204" pitchFamily="34" charset="0"/>
                <a:ea typeface="Times New Roman"/>
                <a:cs typeface="Times New Roman"/>
              </a:rPr>
              <a:t>ț</a:t>
            </a:r>
            <a:r>
              <a:rPr lang="it-IT" sz="2000" dirty="0" smtClean="0">
                <a:latin typeface="Calibri" panose="020F0502020204030204" pitchFamily="34" charset="0"/>
                <a:ea typeface="Times New Roman"/>
                <a:cs typeface="Times New Roman"/>
              </a:rPr>
              <a:t>e </a:t>
            </a:r>
            <a:r>
              <a:rPr lang="it-IT" sz="2000" dirty="0">
                <a:latin typeface="Calibri" panose="020F0502020204030204" pitchFamily="34" charset="0"/>
                <a:ea typeface="Times New Roman"/>
                <a:cs typeface="Times New Roman"/>
              </a:rPr>
              <a:t>grave </a:t>
            </a:r>
            <a:r>
              <a:rPr lang="it-IT" sz="2000" dirty="0" smtClean="0">
                <a:latin typeface="Calibri" panose="020F0502020204030204" pitchFamily="34" charset="0"/>
                <a:ea typeface="Times New Roman"/>
                <a:cs typeface="Times New Roman"/>
              </a:rPr>
              <a:t>a</a:t>
            </a:r>
            <a:r>
              <a:rPr lang="ro-RO" sz="2000" dirty="0" smtClean="0">
                <a:latin typeface="Calibri" panose="020F0502020204030204" pitchFamily="34" charset="0"/>
                <a:ea typeface="Times New Roman"/>
                <a:cs typeface="Times New Roman"/>
              </a:rPr>
              <a:t>le</a:t>
            </a:r>
            <a:r>
              <a:rPr lang="it-IT" sz="2000" dirty="0" smtClean="0">
                <a:latin typeface="Calibri" panose="020F0502020204030204" pitchFamily="34" charset="0"/>
                <a:ea typeface="Times New Roman"/>
                <a:cs typeface="Times New Roman"/>
              </a:rPr>
              <a:t> </a:t>
            </a:r>
            <a:r>
              <a:rPr lang="it-IT" sz="2000" dirty="0">
                <a:latin typeface="Calibri" panose="020F0502020204030204" pitchFamily="34" charset="0"/>
                <a:ea typeface="Times New Roman"/>
                <a:cs typeface="Times New Roman"/>
              </a:rPr>
              <a:t>sistemului de </a:t>
            </a:r>
            <a:r>
              <a:rPr lang="it-IT" sz="2000" dirty="0" smtClean="0">
                <a:latin typeface="Calibri" panose="020F0502020204030204" pitchFamily="34" charset="0"/>
                <a:ea typeface="Times New Roman"/>
                <a:cs typeface="Times New Roman"/>
              </a:rPr>
              <a:t>monitorizare</a:t>
            </a:r>
            <a:r>
              <a:rPr lang="ro-RO" sz="2000" dirty="0" smtClean="0">
                <a:latin typeface="Calibri" panose="020F0502020204030204" pitchFamily="34" charset="0"/>
                <a:ea typeface="Times New Roman"/>
                <a:cs typeface="Times New Roman"/>
              </a:rPr>
              <a:t>; ulterior soluționării </a:t>
            </a:r>
            <a:r>
              <a:rPr lang="ro-RO" sz="2000" smtClean="0">
                <a:latin typeface="Calibri" panose="020F0502020204030204" pitchFamily="34" charset="0"/>
                <a:ea typeface="Times New Roman"/>
                <a:cs typeface="Times New Roman"/>
              </a:rPr>
              <a:t>acestor probleme, </a:t>
            </a:r>
            <a:r>
              <a:rPr lang="ro-RO" sz="2000" dirty="0" smtClean="0">
                <a:latin typeface="Calibri" panose="020F0502020204030204" pitchFamily="34" charset="0"/>
                <a:ea typeface="Times New Roman"/>
                <a:cs typeface="Times New Roman"/>
              </a:rPr>
              <a:t>obiectivele pot fi considerate îndeplinite pentru AP1 (LDR și MDR)</a:t>
            </a:r>
            <a:endParaRPr lang="ro-RO" sz="2000" dirty="0">
              <a:latin typeface="Calibri" panose="020F0502020204030204" pitchFamily="34" charset="0"/>
              <a:ea typeface="Times New Roman"/>
              <a:cs typeface="Times New Roman"/>
            </a:endParaRPr>
          </a:p>
          <a:p>
            <a:pPr marL="836676" lvl="2" indent="-342900" algn="just">
              <a:lnSpc>
                <a:spcPct val="115000"/>
              </a:lnSpc>
              <a:buFont typeface="Trebuchet MS"/>
              <a:buChar char="-"/>
            </a:pPr>
            <a:r>
              <a:rPr lang="ro-RO" sz="2000" b="1" dirty="0">
                <a:solidFill>
                  <a:srgbClr val="FF0000"/>
                </a:solidFill>
                <a:latin typeface="Calibri" panose="020F0502020204030204" pitchFamily="34" charset="0"/>
                <a:ea typeface="Times New Roman"/>
                <a:cs typeface="Times New Roman"/>
              </a:rPr>
              <a:t>POIM</a:t>
            </a:r>
            <a:r>
              <a:rPr lang="ro-RO" sz="2000" dirty="0">
                <a:latin typeface="Calibri" panose="020F0502020204030204" pitchFamily="34" charset="0"/>
                <a:ea typeface="Times New Roman"/>
                <a:cs typeface="Times New Roman"/>
              </a:rPr>
              <a:t> – obiective îndeplinite pentru AP1, AP2, AP3, AP5 și AP7 (LDR)</a:t>
            </a:r>
          </a:p>
          <a:p>
            <a:pPr marL="836676" lvl="2" indent="-342900" algn="just">
              <a:lnSpc>
                <a:spcPct val="115000"/>
              </a:lnSpc>
              <a:buFont typeface="Trebuchet MS"/>
              <a:buChar char="-"/>
            </a:pPr>
            <a:r>
              <a:rPr lang="ro-RO" sz="2000" b="1" dirty="0">
                <a:solidFill>
                  <a:srgbClr val="FF0000"/>
                </a:solidFill>
                <a:latin typeface="Calibri" panose="020F0502020204030204" pitchFamily="34" charset="0"/>
                <a:ea typeface="Times New Roman"/>
                <a:cs typeface="Times New Roman"/>
              </a:rPr>
              <a:t>POR</a:t>
            </a:r>
            <a:r>
              <a:rPr lang="ro-RO" sz="2000" dirty="0">
                <a:latin typeface="Calibri" panose="020F0502020204030204" pitchFamily="34" charset="0"/>
                <a:ea typeface="Times New Roman"/>
                <a:cs typeface="Times New Roman"/>
              </a:rPr>
              <a:t> – obiective îndeplinite pentru AP2 (LDR), AP3 (MDR), AP5 (LDR și MDR), AP8 (LDR) și AP13 (LDR)</a:t>
            </a:r>
          </a:p>
          <a:p>
            <a:pPr algn="just">
              <a:lnSpc>
                <a:spcPct val="115000"/>
              </a:lnSpc>
              <a:spcAft>
                <a:spcPts val="600"/>
              </a:spcAft>
            </a:pPr>
            <a:r>
              <a:rPr lang="ro-RO" sz="2400" b="1" dirty="0">
                <a:solidFill>
                  <a:srgbClr val="FF0000"/>
                </a:solidFill>
                <a:latin typeface="Calibri" panose="020F0502020204030204" pitchFamily="34" charset="0"/>
                <a:ea typeface="Times New Roman"/>
                <a:cs typeface="Times New Roman"/>
              </a:rPr>
              <a:t>Decizia C(2019)5835 din data de 30.07.2019</a:t>
            </a:r>
          </a:p>
          <a:p>
            <a:pPr marL="836676" lvl="2" indent="-342900" algn="just">
              <a:lnSpc>
                <a:spcPct val="115000"/>
              </a:lnSpc>
              <a:spcAft>
                <a:spcPts val="600"/>
              </a:spcAft>
              <a:buFont typeface="Trebuchet MS"/>
              <a:buChar char="-"/>
            </a:pPr>
            <a:r>
              <a:rPr lang="ro-RO" sz="2000" b="1" dirty="0">
                <a:solidFill>
                  <a:srgbClr val="FF0000"/>
                </a:solidFill>
                <a:latin typeface="Calibri" panose="020F0502020204030204" pitchFamily="34" charset="0"/>
                <a:ea typeface="Times New Roman"/>
                <a:cs typeface="Times New Roman"/>
              </a:rPr>
              <a:t>POCU </a:t>
            </a:r>
            <a:r>
              <a:rPr lang="ro-RO" sz="2000" dirty="0">
                <a:latin typeface="Calibri" panose="020F0502020204030204" pitchFamily="34" charset="0"/>
                <a:ea typeface="Times New Roman"/>
                <a:cs typeface="Times New Roman"/>
              </a:rPr>
              <a:t>– obiective îndeplinite doar pentru AP3 (LDR)</a:t>
            </a:r>
          </a:p>
          <a:p>
            <a:pPr marL="836676" lvl="2" indent="-342900" algn="just">
              <a:lnSpc>
                <a:spcPct val="115000"/>
              </a:lnSpc>
              <a:spcAft>
                <a:spcPts val="600"/>
              </a:spcAft>
              <a:buFont typeface="Trebuchet MS"/>
              <a:buChar char="-"/>
            </a:pPr>
            <a:r>
              <a:rPr lang="ro-RO" sz="2000" b="1" dirty="0">
                <a:solidFill>
                  <a:srgbClr val="FF0000"/>
                </a:solidFill>
                <a:latin typeface="Calibri" panose="020F0502020204030204" pitchFamily="34" charset="0"/>
                <a:ea typeface="Times New Roman"/>
                <a:cs typeface="Times New Roman"/>
              </a:rPr>
              <a:t>POCA </a:t>
            </a:r>
            <a:r>
              <a:rPr lang="ro-RO" sz="2000" dirty="0">
                <a:latin typeface="Calibri" panose="020F0502020204030204" pitchFamily="34" charset="0"/>
                <a:ea typeface="Times New Roman"/>
                <a:cs typeface="Times New Roman"/>
              </a:rPr>
              <a:t>-  obiective îndeplinite pentru AP1 (LDR și MDR)</a:t>
            </a:r>
          </a:p>
          <a:p>
            <a:endParaRPr lang="ro-RO" dirty="0"/>
          </a:p>
        </p:txBody>
      </p:sp>
      <p:sp>
        <p:nvSpPr>
          <p:cNvPr id="3" name="Title 2"/>
          <p:cNvSpPr>
            <a:spLocks noGrp="1"/>
          </p:cNvSpPr>
          <p:nvPr>
            <p:ph type="title"/>
          </p:nvPr>
        </p:nvSpPr>
        <p:spPr/>
        <p:txBody>
          <a:bodyPr>
            <a:normAutofit/>
          </a:bodyPr>
          <a:lstStyle/>
          <a:p>
            <a:r>
              <a:rPr lang="ro-RO" sz="2800" dirty="0">
                <a:solidFill>
                  <a:srgbClr val="002E8A"/>
                </a:solidFill>
                <a:effectLst/>
                <a:latin typeface="Calibri"/>
              </a:rPr>
              <a:t>Cadru </a:t>
            </a:r>
            <a:r>
              <a:rPr lang="vi-VN" sz="2800" dirty="0">
                <a:solidFill>
                  <a:srgbClr val="002E8A"/>
                </a:solidFill>
                <a:effectLst/>
                <a:latin typeface="Calibri"/>
              </a:rPr>
              <a:t>de performanță </a:t>
            </a:r>
            <a:r>
              <a:rPr lang="ro-RO" sz="2800" dirty="0">
                <a:solidFill>
                  <a:srgbClr val="002E8A"/>
                </a:solidFill>
                <a:effectLst/>
                <a:latin typeface="Calibri"/>
              </a:rPr>
              <a:t>la 31.12.2018</a:t>
            </a:r>
            <a:endParaRPr lang="ro-RO" sz="2800" dirty="0">
              <a:effectLst/>
            </a:endParaRPr>
          </a:p>
        </p:txBody>
      </p:sp>
      <p:pic>
        <p:nvPicPr>
          <p:cNvPr id="4" name="Picture 3"/>
          <p:cNvPicPr>
            <a:picLocks noChangeAspect="1"/>
          </p:cNvPicPr>
          <p:nvPr/>
        </p:nvPicPr>
        <p:blipFill>
          <a:blip r:embed="rId2"/>
          <a:stretch>
            <a:fillRect/>
          </a:stretch>
        </p:blipFill>
        <p:spPr>
          <a:xfrm>
            <a:off x="87138" y="6021288"/>
            <a:ext cx="760812" cy="769082"/>
          </a:xfrm>
          <a:prstGeom prst="rect">
            <a:avLst/>
          </a:prstGeom>
        </p:spPr>
      </p:pic>
    </p:spTree>
    <p:extLst>
      <p:ext uri="{BB962C8B-B14F-4D97-AF65-F5344CB8AC3E}">
        <p14:creationId xmlns:p14="http://schemas.microsoft.com/office/powerpoint/2010/main" val="9093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lnSpc>
                <a:spcPct val="114000"/>
              </a:lnSpc>
              <a:spcBef>
                <a:spcPts val="600"/>
              </a:spcBef>
              <a:spcAft>
                <a:spcPts val="600"/>
              </a:spcAft>
            </a:pPr>
            <a:r>
              <a:rPr lang="vi-VN" sz="2000" dirty="0"/>
              <a:t>Pentru axele prioritare performante din cadrul tuturor </a:t>
            </a:r>
            <a:r>
              <a:rPr lang="vi-VN" sz="2000" dirty="0" smtClean="0"/>
              <a:t>programelor</a:t>
            </a:r>
            <a:r>
              <a:rPr lang="ro-RO" sz="2000" dirty="0" smtClean="0"/>
              <a:t>,</a:t>
            </a:r>
            <a:r>
              <a:rPr lang="vi-VN" sz="2000" dirty="0" smtClean="0"/>
              <a:t> </a:t>
            </a:r>
            <a:r>
              <a:rPr lang="vi-VN" sz="2000" dirty="0"/>
              <a:t>RP aferentă </a:t>
            </a:r>
            <a:r>
              <a:rPr lang="ro-RO" sz="2000" dirty="0" smtClean="0"/>
              <a:t>(6% din alocarea UE) </a:t>
            </a:r>
            <a:r>
              <a:rPr lang="vi-VN" sz="2000" dirty="0" smtClean="0"/>
              <a:t>se aloc</a:t>
            </a:r>
            <a:r>
              <a:rPr lang="ro-RO" sz="2000" dirty="0" smtClean="0"/>
              <a:t>ă</a:t>
            </a:r>
            <a:r>
              <a:rPr lang="vi-VN" sz="2000" dirty="0" smtClean="0"/>
              <a:t> </a:t>
            </a:r>
            <a:r>
              <a:rPr lang="vi-VN" sz="2000" dirty="0"/>
              <a:t>în interiorul aceleiași </a:t>
            </a:r>
            <a:r>
              <a:rPr lang="vi-VN" sz="2000" dirty="0" smtClean="0"/>
              <a:t>axe</a:t>
            </a:r>
            <a:r>
              <a:rPr lang="ro-RO" sz="2000" dirty="0" smtClean="0"/>
              <a:t> prioritare</a:t>
            </a:r>
            <a:r>
              <a:rPr lang="vi-VN" sz="2000" dirty="0" smtClean="0"/>
              <a:t>. </a:t>
            </a:r>
            <a:endParaRPr lang="ro-RO" sz="2000" dirty="0" smtClean="0"/>
          </a:p>
          <a:p>
            <a:pPr algn="just">
              <a:lnSpc>
                <a:spcPct val="114000"/>
              </a:lnSpc>
              <a:spcBef>
                <a:spcPts val="600"/>
              </a:spcBef>
              <a:spcAft>
                <a:spcPts val="600"/>
              </a:spcAft>
            </a:pPr>
            <a:r>
              <a:rPr lang="vi-VN" sz="2000" dirty="0"/>
              <a:t>În ceea ce privește axele prioritare neperformante, situația este următoarea</a:t>
            </a:r>
            <a:r>
              <a:rPr lang="vi-VN" sz="2000" dirty="0" smtClean="0"/>
              <a:t>:</a:t>
            </a:r>
            <a:endParaRPr lang="ro-RO" sz="2000" dirty="0" smtClean="0"/>
          </a:p>
          <a:p>
            <a:pPr lvl="1" algn="just">
              <a:lnSpc>
                <a:spcPct val="114000"/>
              </a:lnSpc>
              <a:spcBef>
                <a:spcPts val="600"/>
              </a:spcBef>
              <a:spcAft>
                <a:spcPts val="600"/>
              </a:spcAft>
              <a:buFont typeface="Courier New" panose="02070309020205020404" pitchFamily="49" charset="0"/>
              <a:buChar char="o"/>
            </a:pPr>
            <a:r>
              <a:rPr lang="ro-RO" sz="2000" dirty="0" smtClean="0"/>
              <a:t>POR, POIM, POC, POCA - RP se </a:t>
            </a:r>
            <a:r>
              <a:rPr lang="ro-RO" sz="2000" dirty="0"/>
              <a:t>aloca în cadrul programului către axele performante.</a:t>
            </a:r>
          </a:p>
          <a:p>
            <a:pPr lvl="1" algn="just">
              <a:lnSpc>
                <a:spcPct val="114000"/>
              </a:lnSpc>
              <a:spcBef>
                <a:spcPts val="600"/>
              </a:spcBef>
              <a:spcAft>
                <a:spcPts val="600"/>
              </a:spcAft>
              <a:buFont typeface="Courier New" panose="02070309020205020404" pitchFamily="49" charset="0"/>
              <a:buChar char="o"/>
            </a:pPr>
            <a:r>
              <a:rPr lang="ro-RO" sz="2000" dirty="0"/>
              <a:t>POCU </a:t>
            </a:r>
            <a:r>
              <a:rPr lang="ro-RO" sz="2000" dirty="0" smtClean="0"/>
              <a:t>RP se aloca pentru LDR în cadrul aceluiași program, iar pentru MDR se aloca în cadrul POCA către axa prioritară performantă (MDR).</a:t>
            </a:r>
          </a:p>
          <a:p>
            <a:pPr lvl="1" algn="just">
              <a:lnSpc>
                <a:spcPct val="114000"/>
              </a:lnSpc>
              <a:spcBef>
                <a:spcPts val="600"/>
              </a:spcBef>
              <a:spcAft>
                <a:spcPts val="600"/>
              </a:spcAft>
              <a:buFont typeface="Courier New" panose="02070309020205020404" pitchFamily="49" charset="0"/>
              <a:buChar char="o"/>
            </a:pPr>
            <a:endParaRPr lang="ro-RO" dirty="0"/>
          </a:p>
        </p:txBody>
      </p:sp>
      <p:sp>
        <p:nvSpPr>
          <p:cNvPr id="3" name="Title 2"/>
          <p:cNvSpPr>
            <a:spLocks noGrp="1"/>
          </p:cNvSpPr>
          <p:nvPr>
            <p:ph type="title"/>
          </p:nvPr>
        </p:nvSpPr>
        <p:spPr/>
        <p:txBody>
          <a:bodyPr>
            <a:normAutofit/>
          </a:bodyPr>
          <a:lstStyle/>
          <a:p>
            <a:r>
              <a:rPr lang="ro-RO" sz="2800" dirty="0">
                <a:solidFill>
                  <a:srgbClr val="002E8A"/>
                </a:solidFill>
                <a:effectLst/>
                <a:latin typeface="Calibri"/>
              </a:rPr>
              <a:t>Realocarea rezervei de performanță</a:t>
            </a:r>
          </a:p>
        </p:txBody>
      </p:sp>
      <p:pic>
        <p:nvPicPr>
          <p:cNvPr id="4" name="Picture 3"/>
          <p:cNvPicPr>
            <a:picLocks noChangeAspect="1"/>
          </p:cNvPicPr>
          <p:nvPr/>
        </p:nvPicPr>
        <p:blipFill>
          <a:blip r:embed="rId2"/>
          <a:stretch>
            <a:fillRect/>
          </a:stretch>
        </p:blipFill>
        <p:spPr>
          <a:xfrm>
            <a:off x="87138" y="6021288"/>
            <a:ext cx="760812" cy="769082"/>
          </a:xfrm>
          <a:prstGeom prst="rect">
            <a:avLst/>
          </a:prstGeom>
        </p:spPr>
      </p:pic>
    </p:spTree>
    <p:extLst>
      <p:ext uri="{BB962C8B-B14F-4D97-AF65-F5344CB8AC3E}">
        <p14:creationId xmlns:p14="http://schemas.microsoft.com/office/powerpoint/2010/main" val="16604867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1484784"/>
            <a:ext cx="8712968" cy="4525963"/>
          </a:xfrm>
        </p:spPr>
        <p:txBody>
          <a:bodyPr>
            <a:normAutofit/>
          </a:bodyPr>
          <a:lstStyle/>
          <a:p>
            <a:endParaRPr lang="ro-RO" dirty="0" smtClean="0"/>
          </a:p>
          <a:p>
            <a:pPr marL="109728" indent="0">
              <a:buNone/>
            </a:pPr>
            <a:endParaRPr lang="ro-RO" dirty="0" smtClean="0"/>
          </a:p>
          <a:p>
            <a:pPr marL="109728" indent="0">
              <a:buNone/>
            </a:pPr>
            <a:r>
              <a:rPr lang="en-US" dirty="0" smtClean="0"/>
              <a:t>Acord de </a:t>
            </a:r>
            <a:r>
              <a:rPr lang="en-US" dirty="0" err="1" smtClean="0"/>
              <a:t>Parteneriat</a:t>
            </a:r>
            <a:endParaRPr lang="en-US" dirty="0" smtClean="0"/>
          </a:p>
          <a:p>
            <a:pPr marL="109728" indent="0">
              <a:buNone/>
            </a:pPr>
            <a:r>
              <a:rPr lang="ro-RO" dirty="0" smtClean="0"/>
              <a:t>Rapoartele de progres 2016 și 2018  </a:t>
            </a:r>
            <a:endParaRPr lang="ro-RO" dirty="0"/>
          </a:p>
          <a:p>
            <a:pPr marL="109728" indent="0">
              <a:buNone/>
            </a:pPr>
            <a:r>
              <a:rPr lang="ro-RO" sz="1600" dirty="0">
                <a:solidFill>
                  <a:srgbClr val="0070C0"/>
                </a:solidFill>
                <a:hlinkClick r:id="rId2"/>
              </a:rPr>
              <a:t> </a:t>
            </a:r>
            <a:endParaRPr lang="ro-RO" sz="1600" dirty="0" smtClean="0">
              <a:solidFill>
                <a:srgbClr val="0070C0"/>
              </a:solidFill>
              <a:hlinkClick r:id="rId2"/>
            </a:endParaRPr>
          </a:p>
          <a:p>
            <a:pPr marL="109728" indent="0">
              <a:buNone/>
            </a:pPr>
            <a:r>
              <a:rPr lang="ro-RO" b="1" dirty="0" smtClean="0">
                <a:solidFill>
                  <a:schemeClr val="accent4">
                    <a:lumMod val="75000"/>
                  </a:schemeClr>
                </a:solidFill>
                <a:hlinkClick r:id="rId3"/>
              </a:rPr>
              <a:t>http://mfe.gov.ro/minister/perioade-de-programare/perioada-2014-2020</a:t>
            </a:r>
            <a:r>
              <a:rPr lang="ro-RO" dirty="0" smtClean="0">
                <a:hlinkClick r:id="rId3"/>
              </a:rPr>
              <a:t>/</a:t>
            </a:r>
            <a:r>
              <a:rPr lang="en-US" dirty="0" smtClean="0"/>
              <a:t> </a:t>
            </a:r>
            <a:endParaRPr lang="ro-RO" dirty="0" smtClean="0"/>
          </a:p>
          <a:p>
            <a:pPr marL="109728" indent="0">
              <a:buNone/>
            </a:pPr>
            <a:endParaRPr lang="ro-RO" dirty="0"/>
          </a:p>
          <a:p>
            <a:pPr marL="109728" indent="0">
              <a:buNone/>
            </a:pPr>
            <a:r>
              <a:rPr lang="ro-RO" dirty="0" smtClean="0"/>
              <a:t>  </a:t>
            </a:r>
            <a:endParaRPr lang="en-US" dirty="0" smtClean="0"/>
          </a:p>
          <a:p>
            <a:pPr marL="109728" indent="0">
              <a:buNone/>
            </a:pPr>
            <a:r>
              <a:rPr lang="ro-RO" dirty="0" smtClean="0"/>
              <a:t>Vă mulțumim!</a:t>
            </a:r>
            <a:endParaRPr lang="ro-RO" dirty="0"/>
          </a:p>
        </p:txBody>
      </p:sp>
      <p:sp>
        <p:nvSpPr>
          <p:cNvPr id="3" name="Title 2"/>
          <p:cNvSpPr>
            <a:spLocks noGrp="1"/>
          </p:cNvSpPr>
          <p:nvPr>
            <p:ph type="title"/>
          </p:nvPr>
        </p:nvSpPr>
        <p:spPr/>
        <p:txBody>
          <a:bodyPr/>
          <a:lstStyle/>
          <a:p>
            <a:endParaRPr lang="ro-RO" dirty="0"/>
          </a:p>
        </p:txBody>
      </p:sp>
      <p:pic>
        <p:nvPicPr>
          <p:cNvPr id="4" name="Picture 3"/>
          <p:cNvPicPr>
            <a:picLocks noChangeAspect="1"/>
          </p:cNvPicPr>
          <p:nvPr/>
        </p:nvPicPr>
        <p:blipFill>
          <a:blip r:embed="rId4"/>
          <a:stretch>
            <a:fillRect/>
          </a:stretch>
        </p:blipFill>
        <p:spPr>
          <a:xfrm>
            <a:off x="87138" y="6021288"/>
            <a:ext cx="760812" cy="769082"/>
          </a:xfrm>
          <a:prstGeom prst="rect">
            <a:avLst/>
          </a:prstGeom>
        </p:spPr>
      </p:pic>
    </p:spTree>
    <p:extLst>
      <p:ext uri="{BB962C8B-B14F-4D97-AF65-F5344CB8AC3E}">
        <p14:creationId xmlns:p14="http://schemas.microsoft.com/office/powerpoint/2010/main" val="3078211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spcBef>
                <a:spcPct val="0"/>
              </a:spcBef>
              <a:buClrTx/>
              <a:buSzTx/>
              <a:buFontTx/>
              <a:buNone/>
            </a:pPr>
            <a:fld id="{074BE430-C8BF-4D00-8996-944D00F9A673}" type="slidenum">
              <a:rPr lang="en-US" altLang="ro-RO" sz="1000" smtClean="0">
                <a:latin typeface="Calibri" pitchFamily="34" charset="0"/>
              </a:rPr>
              <a:pPr>
                <a:spcBef>
                  <a:spcPct val="0"/>
                </a:spcBef>
                <a:buClrTx/>
                <a:buSzTx/>
                <a:buFontTx/>
                <a:buNone/>
              </a:pPr>
              <a:t>2</a:t>
            </a:fld>
            <a:endParaRPr lang="en-US" altLang="ro-RO" sz="1000" smtClean="0">
              <a:latin typeface="Calibri" pitchFamily="34" charset="0"/>
            </a:endParaRPr>
          </a:p>
        </p:txBody>
      </p:sp>
      <p:pic>
        <p:nvPicPr>
          <p:cNvPr id="23557" name="Picture 7" descr="http://www.metalcam.com/imgNav/headerCustomer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4" y="3567013"/>
            <a:ext cx="5476875" cy="245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2"/>
          <p:cNvSpPr>
            <a:spLocks noGrp="1"/>
          </p:cNvSpPr>
          <p:nvPr>
            <p:ph type="title"/>
          </p:nvPr>
        </p:nvSpPr>
        <p:spPr>
          <a:xfrm>
            <a:off x="251520" y="620688"/>
            <a:ext cx="8640960" cy="2232248"/>
          </a:xfrm>
        </p:spPr>
        <p:txBody>
          <a:bodyPr>
            <a:normAutofit fontScale="90000"/>
          </a:bodyPr>
          <a:lstStyle/>
          <a:p>
            <a:pPr algn="ctr">
              <a:defRPr/>
            </a:pPr>
            <a:r>
              <a:rPr lang="en-US" sz="6000" dirty="0" smtClean="0">
                <a:solidFill>
                  <a:srgbClr val="002E8A"/>
                </a:solidFill>
                <a:effectLst>
                  <a:outerShdw blurRad="38100" dist="38100" dir="2700000" algn="tl">
                    <a:srgbClr val="000000">
                      <a:alpha val="43137"/>
                    </a:srgbClr>
                  </a:outerShdw>
                </a:effectLst>
                <a:latin typeface="Calibri"/>
              </a:rPr>
              <a:t/>
            </a:r>
            <a:br>
              <a:rPr lang="en-US" sz="6000" dirty="0" smtClean="0">
                <a:solidFill>
                  <a:srgbClr val="002E8A"/>
                </a:solidFill>
                <a:effectLst>
                  <a:outerShdw blurRad="38100" dist="38100" dir="2700000" algn="tl">
                    <a:srgbClr val="000000">
                      <a:alpha val="43137"/>
                    </a:srgbClr>
                  </a:outerShdw>
                </a:effectLst>
                <a:latin typeface="Calibri"/>
              </a:rPr>
            </a:br>
            <a:r>
              <a:rPr lang="en-US" sz="6000" dirty="0">
                <a:solidFill>
                  <a:srgbClr val="002E8A"/>
                </a:solidFill>
                <a:effectLst>
                  <a:outerShdw blurRad="38100" dist="38100" dir="2700000" algn="tl">
                    <a:srgbClr val="000000">
                      <a:alpha val="43137"/>
                    </a:srgbClr>
                  </a:outerShdw>
                </a:effectLst>
                <a:latin typeface="Calibri"/>
              </a:rPr>
              <a:t/>
            </a:r>
            <a:br>
              <a:rPr lang="en-US" sz="6000" dirty="0">
                <a:solidFill>
                  <a:srgbClr val="002E8A"/>
                </a:solidFill>
                <a:effectLst>
                  <a:outerShdw blurRad="38100" dist="38100" dir="2700000" algn="tl">
                    <a:srgbClr val="000000">
                      <a:alpha val="43137"/>
                    </a:srgbClr>
                  </a:outerShdw>
                </a:effectLst>
                <a:latin typeface="Calibri"/>
              </a:rPr>
            </a:br>
            <a:r>
              <a:rPr lang="vi-VN" sz="4000" dirty="0" smtClean="0">
                <a:solidFill>
                  <a:srgbClr val="002E8A"/>
                </a:solidFill>
                <a:effectLst>
                  <a:outerShdw blurRad="38100" dist="38100" dir="2700000" algn="tl">
                    <a:srgbClr val="000000">
                      <a:alpha val="43137"/>
                    </a:srgbClr>
                  </a:outerShdw>
                </a:effectLst>
                <a:latin typeface="Trebuchet MS" panose="020B0603020202020204" pitchFamily="34" charset="0"/>
              </a:rPr>
              <a:t>Stadiul </a:t>
            </a:r>
            <a:r>
              <a:rPr lang="vi-VN" sz="4000" dirty="0">
                <a:solidFill>
                  <a:srgbClr val="002E8A"/>
                </a:solidFill>
                <a:effectLst>
                  <a:outerShdw blurRad="38100" dist="38100" dir="2700000" algn="tl">
                    <a:srgbClr val="000000">
                      <a:alpha val="43137"/>
                    </a:srgbClr>
                  </a:outerShdw>
                </a:effectLst>
                <a:latin typeface="Trebuchet MS" panose="020B0603020202020204" pitchFamily="34" charset="0"/>
              </a:rPr>
              <a:t>implementării Acordului de Parteneriat și </a:t>
            </a:r>
            <a:r>
              <a:rPr lang="en-US" sz="4000" dirty="0" smtClean="0">
                <a:solidFill>
                  <a:srgbClr val="002E8A"/>
                </a:solidFill>
                <a:effectLst>
                  <a:outerShdw blurRad="38100" dist="38100" dir="2700000" algn="tl">
                    <a:srgbClr val="000000">
                      <a:alpha val="43137"/>
                    </a:srgbClr>
                  </a:outerShdw>
                </a:effectLst>
                <a:latin typeface="Trebuchet MS" panose="020B0603020202020204" pitchFamily="34" charset="0"/>
              </a:rPr>
              <a:t/>
            </a:r>
            <a:br>
              <a:rPr lang="en-US" sz="4000" dirty="0" smtClean="0">
                <a:solidFill>
                  <a:srgbClr val="002E8A"/>
                </a:solidFill>
                <a:effectLst>
                  <a:outerShdw blurRad="38100" dist="38100" dir="2700000" algn="tl">
                    <a:srgbClr val="000000">
                      <a:alpha val="43137"/>
                    </a:srgbClr>
                  </a:outerShdw>
                </a:effectLst>
                <a:latin typeface="Trebuchet MS" panose="020B0603020202020204" pitchFamily="34" charset="0"/>
              </a:rPr>
            </a:br>
            <a:r>
              <a:rPr lang="vi-VN" sz="4000" dirty="0" smtClean="0">
                <a:solidFill>
                  <a:srgbClr val="002E8A"/>
                </a:solidFill>
                <a:effectLst>
                  <a:outerShdw blurRad="38100" dist="38100" dir="2700000" algn="tl">
                    <a:srgbClr val="000000">
                      <a:alpha val="43137"/>
                    </a:srgbClr>
                  </a:outerShdw>
                </a:effectLst>
                <a:latin typeface="Trebuchet MS" panose="020B0603020202020204" pitchFamily="34" charset="0"/>
              </a:rPr>
              <a:t>Programelor </a:t>
            </a:r>
            <a:r>
              <a:rPr lang="vi-VN" sz="4000" dirty="0">
                <a:solidFill>
                  <a:srgbClr val="002E8A"/>
                </a:solidFill>
                <a:effectLst>
                  <a:outerShdw blurRad="38100" dist="38100" dir="2700000" algn="tl">
                    <a:srgbClr val="000000">
                      <a:alpha val="43137"/>
                    </a:srgbClr>
                  </a:outerShdw>
                </a:effectLst>
                <a:latin typeface="Trebuchet MS" panose="020B0603020202020204" pitchFamily="34" charset="0"/>
              </a:rPr>
              <a:t>Operaționale 2014-2020</a:t>
            </a:r>
            <a:r>
              <a:rPr lang="en-US" sz="4000" dirty="0">
                <a:solidFill>
                  <a:srgbClr val="002E8A"/>
                </a:solidFill>
                <a:effectLst>
                  <a:outerShdw blurRad="38100" dist="38100" dir="2700000" algn="tl">
                    <a:srgbClr val="000000">
                      <a:alpha val="43137"/>
                    </a:srgbClr>
                  </a:outerShdw>
                </a:effectLst>
                <a:latin typeface="Calibri"/>
              </a:rPr>
              <a:t/>
            </a:r>
            <a:br>
              <a:rPr lang="en-US" sz="4000" dirty="0">
                <a:solidFill>
                  <a:srgbClr val="002E8A"/>
                </a:solidFill>
                <a:effectLst>
                  <a:outerShdw blurRad="38100" dist="38100" dir="2700000" algn="tl">
                    <a:srgbClr val="000000">
                      <a:alpha val="43137"/>
                    </a:srgbClr>
                  </a:outerShdw>
                </a:effectLst>
                <a:latin typeface="Calibri"/>
              </a:rPr>
            </a:br>
            <a:r>
              <a:rPr lang="en-US" sz="4900" i="1" dirty="0" smtClean="0">
                <a:solidFill>
                  <a:srgbClr val="002E8A"/>
                </a:solidFill>
                <a:effectLst>
                  <a:outerShdw blurRad="38100" dist="38100" dir="2700000" algn="tl">
                    <a:srgbClr val="000000">
                      <a:alpha val="43137"/>
                    </a:srgbClr>
                  </a:outerShdw>
                </a:effectLst>
                <a:latin typeface="Calibri"/>
              </a:rPr>
              <a:t/>
            </a:r>
            <a:br>
              <a:rPr lang="en-US" sz="4900" i="1" dirty="0" smtClean="0">
                <a:solidFill>
                  <a:srgbClr val="002E8A"/>
                </a:solidFill>
                <a:effectLst>
                  <a:outerShdw blurRad="38100" dist="38100" dir="2700000" algn="tl">
                    <a:srgbClr val="000000">
                      <a:alpha val="43137"/>
                    </a:srgbClr>
                  </a:outerShdw>
                </a:effectLst>
                <a:latin typeface="Calibri"/>
              </a:rPr>
            </a:br>
            <a:endParaRPr lang="ro-RO" sz="4900" i="1" dirty="0">
              <a:solidFill>
                <a:srgbClr val="002E8A"/>
              </a:solidFill>
            </a:endParaRPr>
          </a:p>
        </p:txBody>
      </p:sp>
      <p:pic>
        <p:nvPicPr>
          <p:cNvPr id="14" name="Picture 13"/>
          <p:cNvPicPr>
            <a:picLocks noChangeAspect="1"/>
          </p:cNvPicPr>
          <p:nvPr/>
        </p:nvPicPr>
        <p:blipFill>
          <a:blip r:embed="rId3"/>
          <a:stretch>
            <a:fillRect/>
          </a:stretch>
        </p:blipFill>
        <p:spPr>
          <a:xfrm>
            <a:off x="87138" y="6021288"/>
            <a:ext cx="760812" cy="769082"/>
          </a:xfrm>
          <a:prstGeom prst="rect">
            <a:avLst/>
          </a:prstGeom>
        </p:spPr>
      </p:pic>
    </p:spTree>
    <p:extLst>
      <p:ext uri="{BB962C8B-B14F-4D97-AF65-F5344CB8AC3E}">
        <p14:creationId xmlns:p14="http://schemas.microsoft.com/office/powerpoint/2010/main" val="4828625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138" y="908720"/>
            <a:ext cx="8877350" cy="4896544"/>
          </a:xfrm>
        </p:spPr>
        <p:txBody>
          <a:bodyPr>
            <a:noAutofit/>
          </a:bodyPr>
          <a:lstStyle/>
          <a:p>
            <a:pPr lvl="0" algn="just">
              <a:buClr>
                <a:srgbClr val="FF0000"/>
              </a:buClr>
              <a:buFont typeface="Wingdings" panose="05000000000000000000" pitchFamily="2" charset="2"/>
              <a:buChar char="q"/>
            </a:pPr>
            <a:endParaRPr lang="ro-RO" sz="1600" dirty="0">
              <a:latin typeface="Trebuchet MS" panose="020B0603020202020204" pitchFamily="34" charset="0"/>
            </a:endParaRPr>
          </a:p>
          <a:p>
            <a:pPr lvl="0" algn="just">
              <a:spcBef>
                <a:spcPts val="0"/>
              </a:spcBef>
              <a:spcAft>
                <a:spcPts val="300"/>
              </a:spcAft>
            </a:pPr>
            <a:r>
              <a:rPr lang="en-GB" sz="1700" b="1" dirty="0" smtClean="0">
                <a:solidFill>
                  <a:srgbClr val="FF0000"/>
                </a:solidFill>
                <a:latin typeface="Trebuchet MS" panose="020B0603020202020204" pitchFamily="34" charset="0"/>
              </a:rPr>
              <a:t>27</a:t>
            </a:r>
            <a:r>
              <a:rPr lang="ro-RO" sz="1700" b="1" dirty="0" smtClean="0">
                <a:solidFill>
                  <a:srgbClr val="FF0000"/>
                </a:solidFill>
                <a:latin typeface="Trebuchet MS" panose="020B0603020202020204" pitchFamily="34" charset="0"/>
              </a:rPr>
              <a:t>,</a:t>
            </a:r>
            <a:r>
              <a:rPr lang="en-GB" sz="1700" b="1" dirty="0" smtClean="0">
                <a:solidFill>
                  <a:srgbClr val="FF0000"/>
                </a:solidFill>
                <a:latin typeface="Trebuchet MS" panose="020B0603020202020204" pitchFamily="34" charset="0"/>
              </a:rPr>
              <a:t>4 </a:t>
            </a:r>
            <a:r>
              <a:rPr lang="ro-RO" sz="1700" b="1" dirty="0" smtClean="0">
                <a:solidFill>
                  <a:srgbClr val="FF0000"/>
                </a:solidFill>
                <a:latin typeface="Trebuchet MS" panose="020B0603020202020204" pitchFamily="34" charset="0"/>
              </a:rPr>
              <a:t>miliarde euro</a:t>
            </a:r>
            <a:r>
              <a:rPr lang="en-GB" sz="1700" b="1" dirty="0" smtClean="0">
                <a:solidFill>
                  <a:srgbClr val="FF0000"/>
                </a:solidFill>
                <a:latin typeface="Trebuchet MS" panose="020B0603020202020204" pitchFamily="34" charset="0"/>
              </a:rPr>
              <a:t> </a:t>
            </a:r>
            <a:r>
              <a:rPr lang="en-GB" sz="1700" dirty="0" smtClean="0">
                <a:latin typeface="Trebuchet MS" panose="020B0603020202020204" pitchFamily="34" charset="0"/>
              </a:rPr>
              <a:t>– </a:t>
            </a:r>
            <a:r>
              <a:rPr lang="ro-RO" sz="1700" dirty="0" smtClean="0">
                <a:latin typeface="Trebuchet MS" panose="020B0603020202020204" pitchFamily="34" charset="0"/>
              </a:rPr>
              <a:t>alocarea totală pentru cele 7 PO finanțate prin Politica de Coeziune, în cadrul obiectivului Investiții, Creștere și Ocupare, precum și prin FEAD (POIM, POC, POAT, POCU, POR, POCA și POAD), din care 23 milioane euro reprezintă contribuția UE</a:t>
            </a:r>
            <a:r>
              <a:rPr lang="en-GB" sz="1700" dirty="0" smtClean="0">
                <a:latin typeface="Trebuchet MS" panose="020B0603020202020204" pitchFamily="34" charset="0"/>
              </a:rPr>
              <a:t>;</a:t>
            </a:r>
            <a:endParaRPr lang="ro-RO" sz="1700" dirty="0">
              <a:latin typeface="Trebuchet MS" panose="020B0603020202020204" pitchFamily="34" charset="0"/>
            </a:endParaRPr>
          </a:p>
          <a:p>
            <a:pPr lvl="0" algn="just">
              <a:spcBef>
                <a:spcPts val="0"/>
              </a:spcBef>
              <a:spcAft>
                <a:spcPts val="300"/>
              </a:spcAft>
            </a:pPr>
            <a:r>
              <a:rPr lang="en-GB" sz="1700" b="1" dirty="0" smtClean="0">
                <a:solidFill>
                  <a:srgbClr val="FF0000"/>
                </a:solidFill>
                <a:latin typeface="Trebuchet MS" panose="020B0603020202020204" pitchFamily="34" charset="0"/>
              </a:rPr>
              <a:t>26</a:t>
            </a:r>
            <a:r>
              <a:rPr lang="ro-RO" sz="1700" b="1" dirty="0" smtClean="0">
                <a:solidFill>
                  <a:srgbClr val="FF0000"/>
                </a:solidFill>
                <a:latin typeface="Trebuchet MS" panose="020B0603020202020204" pitchFamily="34" charset="0"/>
              </a:rPr>
              <a:t>,</a:t>
            </a:r>
            <a:r>
              <a:rPr lang="en-GB" sz="1700" b="1" dirty="0" smtClean="0">
                <a:solidFill>
                  <a:srgbClr val="FF0000"/>
                </a:solidFill>
                <a:latin typeface="Trebuchet MS" panose="020B0603020202020204" pitchFamily="34" charset="0"/>
              </a:rPr>
              <a:t>3 </a:t>
            </a:r>
            <a:r>
              <a:rPr lang="ro-RO" sz="1700" b="1" dirty="0">
                <a:solidFill>
                  <a:srgbClr val="FF0000"/>
                </a:solidFill>
                <a:latin typeface="Trebuchet MS" panose="020B0603020202020204" pitchFamily="34" charset="0"/>
              </a:rPr>
              <a:t>miliarde euro</a:t>
            </a:r>
            <a:r>
              <a:rPr lang="en-GB" sz="1700" b="1" dirty="0" smtClean="0">
                <a:solidFill>
                  <a:srgbClr val="FF0000"/>
                </a:solidFill>
                <a:latin typeface="Trebuchet MS" panose="020B0603020202020204" pitchFamily="34" charset="0"/>
              </a:rPr>
              <a:t> </a:t>
            </a:r>
            <a:r>
              <a:rPr lang="en-GB" sz="1700" dirty="0">
                <a:latin typeface="Trebuchet MS" panose="020B0603020202020204" pitchFamily="34" charset="0"/>
              </a:rPr>
              <a:t>-</a:t>
            </a:r>
            <a:r>
              <a:rPr lang="en-GB" sz="1700" b="1" dirty="0">
                <a:latin typeface="Trebuchet MS" panose="020B0603020202020204" pitchFamily="34" charset="0"/>
              </a:rPr>
              <a:t> </a:t>
            </a:r>
            <a:r>
              <a:rPr lang="ro-RO" sz="1700" b="1" dirty="0" smtClean="0">
                <a:latin typeface="Trebuchet MS" panose="020B0603020202020204" pitchFamily="34" charset="0"/>
              </a:rPr>
              <a:t> </a:t>
            </a:r>
            <a:r>
              <a:rPr lang="ro-RO" sz="1700" dirty="0" smtClean="0">
                <a:latin typeface="Trebuchet MS" panose="020B0603020202020204" pitchFamily="34" charset="0"/>
              </a:rPr>
              <a:t>alocarea totală aferentă apelurilor lansate, reprezentând aprox.</a:t>
            </a:r>
            <a:r>
              <a:rPr lang="en-GB" sz="1700" dirty="0">
                <a:latin typeface="Trebuchet MS" panose="020B0603020202020204" pitchFamily="34" charset="0"/>
              </a:rPr>
              <a:t> </a:t>
            </a:r>
            <a:r>
              <a:rPr lang="en-GB" sz="1700" dirty="0" smtClean="0">
                <a:latin typeface="Trebuchet MS" panose="020B0603020202020204" pitchFamily="34" charset="0"/>
              </a:rPr>
              <a:t>96</a:t>
            </a:r>
            <a:r>
              <a:rPr lang="ro-RO" sz="1700" dirty="0" smtClean="0">
                <a:latin typeface="Trebuchet MS" panose="020B0603020202020204" pitchFamily="34" charset="0"/>
              </a:rPr>
              <a:t>,</a:t>
            </a:r>
            <a:r>
              <a:rPr lang="en-GB" sz="1700" dirty="0" smtClean="0">
                <a:latin typeface="Trebuchet MS" panose="020B0603020202020204" pitchFamily="34" charset="0"/>
              </a:rPr>
              <a:t>1%</a:t>
            </a:r>
            <a:r>
              <a:rPr lang="ro-RO" sz="1700" dirty="0" smtClean="0">
                <a:latin typeface="Trebuchet MS" panose="020B0603020202020204" pitchFamily="34" charset="0"/>
              </a:rPr>
              <a:t> din</a:t>
            </a:r>
            <a:r>
              <a:rPr lang="ro-RO" sz="1700" dirty="0">
                <a:latin typeface="Trebuchet MS" panose="020B0603020202020204" pitchFamily="34" charset="0"/>
              </a:rPr>
              <a:t> alocarea </a:t>
            </a:r>
            <a:r>
              <a:rPr lang="ro-RO" sz="1700" dirty="0" smtClean="0">
                <a:latin typeface="Trebuchet MS" panose="020B0603020202020204" pitchFamily="34" charset="0"/>
              </a:rPr>
              <a:t>totală de aprox. 27 miliarde euro pentru cele 7 PO;</a:t>
            </a:r>
          </a:p>
          <a:p>
            <a:pPr lvl="0" algn="just">
              <a:spcBef>
                <a:spcPts val="0"/>
              </a:spcBef>
              <a:spcAft>
                <a:spcPts val="300"/>
              </a:spcAft>
            </a:pPr>
            <a:r>
              <a:rPr lang="en-GB" sz="1700" b="1" dirty="0" smtClean="0">
                <a:solidFill>
                  <a:srgbClr val="FF0000"/>
                </a:solidFill>
                <a:latin typeface="Trebuchet MS" panose="020B0603020202020204" pitchFamily="34" charset="0"/>
              </a:rPr>
              <a:t>17 632</a:t>
            </a:r>
            <a:r>
              <a:rPr lang="en-GB" sz="1700" dirty="0" smtClean="0">
                <a:solidFill>
                  <a:srgbClr val="FF0000"/>
                </a:solidFill>
                <a:latin typeface="Trebuchet MS" panose="020B0603020202020204" pitchFamily="34" charset="0"/>
              </a:rPr>
              <a:t> </a:t>
            </a:r>
            <a:r>
              <a:rPr lang="ro-RO" sz="1700" b="1" dirty="0" smtClean="0">
                <a:solidFill>
                  <a:srgbClr val="FF0000"/>
                </a:solidFill>
                <a:latin typeface="Trebuchet MS" panose="020B0603020202020204" pitchFamily="34" charset="0"/>
              </a:rPr>
              <a:t>proiecte depuse</a:t>
            </a:r>
            <a:r>
              <a:rPr lang="en-GB" sz="1700" b="1" dirty="0" smtClean="0">
                <a:latin typeface="Trebuchet MS" panose="020B0603020202020204" pitchFamily="34" charset="0"/>
              </a:rPr>
              <a:t>, </a:t>
            </a:r>
            <a:r>
              <a:rPr lang="ro-RO" sz="1700" dirty="0" smtClean="0">
                <a:latin typeface="Trebuchet MS" panose="020B0603020202020204" pitchFamily="34" charset="0"/>
              </a:rPr>
              <a:t>în valoare de aprox</a:t>
            </a:r>
            <a:r>
              <a:rPr lang="en-GB" sz="1700" dirty="0" smtClean="0">
                <a:latin typeface="Trebuchet MS" panose="020B0603020202020204" pitchFamily="34" charset="0"/>
              </a:rPr>
              <a:t>.</a:t>
            </a:r>
            <a:r>
              <a:rPr lang="ro-RO" sz="1700" dirty="0" smtClean="0">
                <a:latin typeface="Trebuchet MS" panose="020B0603020202020204" pitchFamily="34" charset="0"/>
              </a:rPr>
              <a:t> </a:t>
            </a:r>
            <a:r>
              <a:rPr lang="en-GB" sz="1700" dirty="0" smtClean="0">
                <a:latin typeface="Trebuchet MS" panose="020B0603020202020204" pitchFamily="34" charset="0"/>
              </a:rPr>
              <a:t>45</a:t>
            </a:r>
            <a:r>
              <a:rPr lang="ro-RO" sz="1700" dirty="0" smtClean="0">
                <a:latin typeface="Trebuchet MS" panose="020B0603020202020204" pitchFamily="34" charset="0"/>
              </a:rPr>
              <a:t>,</a:t>
            </a:r>
            <a:r>
              <a:rPr lang="en-GB" sz="1700" dirty="0" smtClean="0">
                <a:latin typeface="Trebuchet MS" panose="020B0603020202020204" pitchFamily="34" charset="0"/>
              </a:rPr>
              <a:t>6 </a:t>
            </a:r>
            <a:r>
              <a:rPr lang="ro-RO" sz="1700" dirty="0" smtClean="0">
                <a:latin typeface="Trebuchet MS" panose="020B0603020202020204" pitchFamily="34" charset="0"/>
              </a:rPr>
              <a:t>miliarde euro</a:t>
            </a:r>
            <a:r>
              <a:rPr lang="en-GB" sz="1700" dirty="0" smtClean="0">
                <a:latin typeface="Trebuchet MS" panose="020B0603020202020204" pitchFamily="34" charset="0"/>
              </a:rPr>
              <a:t> (167% </a:t>
            </a:r>
            <a:r>
              <a:rPr lang="ro-RO" sz="1700" dirty="0" smtClean="0">
                <a:latin typeface="Trebuchet MS" panose="020B0603020202020204" pitchFamily="34" charset="0"/>
              </a:rPr>
              <a:t>din alocarea totală a OP</a:t>
            </a:r>
            <a:r>
              <a:rPr lang="en-GB" sz="1700" dirty="0" smtClean="0">
                <a:latin typeface="Trebuchet MS" panose="020B0603020202020204" pitchFamily="34" charset="0"/>
              </a:rPr>
              <a:t>);</a:t>
            </a:r>
            <a:endParaRPr lang="ro-RO" sz="1700" dirty="0">
              <a:latin typeface="Trebuchet MS" panose="020B0603020202020204" pitchFamily="34" charset="0"/>
            </a:endParaRPr>
          </a:p>
          <a:p>
            <a:pPr lvl="0" algn="just">
              <a:spcBef>
                <a:spcPts val="0"/>
              </a:spcBef>
              <a:spcAft>
                <a:spcPts val="300"/>
              </a:spcAft>
            </a:pPr>
            <a:r>
              <a:rPr lang="en-GB" sz="1700" b="1" dirty="0" smtClean="0">
                <a:solidFill>
                  <a:srgbClr val="FF0000"/>
                </a:solidFill>
                <a:latin typeface="Trebuchet MS" panose="020B0603020202020204" pitchFamily="34" charset="0"/>
              </a:rPr>
              <a:t>7</a:t>
            </a:r>
            <a:r>
              <a:rPr lang="ro-RO" sz="1700" b="1" dirty="0" smtClean="0">
                <a:solidFill>
                  <a:srgbClr val="FF0000"/>
                </a:solidFill>
                <a:latin typeface="Trebuchet MS" panose="020B0603020202020204" pitchFamily="34" charset="0"/>
              </a:rPr>
              <a:t> </a:t>
            </a:r>
            <a:r>
              <a:rPr lang="en-GB" sz="1700" b="1" dirty="0" smtClean="0">
                <a:solidFill>
                  <a:srgbClr val="FF0000"/>
                </a:solidFill>
                <a:latin typeface="Trebuchet MS" panose="020B0603020202020204" pitchFamily="34" charset="0"/>
              </a:rPr>
              <a:t>384</a:t>
            </a:r>
            <a:r>
              <a:rPr lang="ro-RO" sz="400" b="1" dirty="0" smtClean="0">
                <a:solidFill>
                  <a:srgbClr val="FF0000"/>
                </a:solidFill>
                <a:latin typeface="Trebuchet MS" panose="020B0603020202020204" pitchFamily="34" charset="0"/>
              </a:rPr>
              <a:t>  </a:t>
            </a:r>
            <a:r>
              <a:rPr lang="ro-RO" sz="1700" b="1" dirty="0" smtClean="0">
                <a:solidFill>
                  <a:srgbClr val="FF0000"/>
                </a:solidFill>
                <a:latin typeface="Trebuchet MS" panose="020B0603020202020204" pitchFamily="34" charset="0"/>
              </a:rPr>
              <a:t>contracte de finanțare </a:t>
            </a:r>
            <a:r>
              <a:rPr lang="ro-RO" sz="1700" dirty="0" smtClean="0">
                <a:latin typeface="Trebuchet MS" panose="020B0603020202020204" pitchFamily="34" charset="0"/>
              </a:rPr>
              <a:t>semnate cu beneficiarii, în valoare totală de aprox. 27,5 miliarde euro, din care 21,8 miliarde euro contribuție UE </a:t>
            </a:r>
            <a:r>
              <a:rPr lang="en-GB" sz="1700" dirty="0" smtClean="0">
                <a:latin typeface="Trebuchet MS" panose="020B0603020202020204" pitchFamily="34" charset="0"/>
              </a:rPr>
              <a:t>(</a:t>
            </a:r>
            <a:r>
              <a:rPr lang="ro-RO" sz="1700" dirty="0" smtClean="0">
                <a:latin typeface="Trebuchet MS" panose="020B0603020202020204" pitchFamily="34" charset="0"/>
              </a:rPr>
              <a:t>95</a:t>
            </a:r>
            <a:r>
              <a:rPr lang="en-GB" sz="1700" dirty="0" smtClean="0">
                <a:latin typeface="Trebuchet MS" panose="020B0603020202020204" pitchFamily="34" charset="0"/>
              </a:rPr>
              <a:t>% </a:t>
            </a:r>
            <a:r>
              <a:rPr lang="ro-RO" sz="1700" dirty="0">
                <a:latin typeface="Trebuchet MS" panose="020B0603020202020204" pitchFamily="34" charset="0"/>
              </a:rPr>
              <a:t>din alocarea totală a OP</a:t>
            </a:r>
            <a:r>
              <a:rPr lang="en-GB" sz="1700" dirty="0" smtClean="0">
                <a:latin typeface="Trebuchet MS" panose="020B0603020202020204" pitchFamily="34" charset="0"/>
              </a:rPr>
              <a:t>);</a:t>
            </a:r>
            <a:endParaRPr lang="ro-RO" sz="1700" dirty="0">
              <a:latin typeface="Trebuchet MS" panose="020B0603020202020204" pitchFamily="34" charset="0"/>
            </a:endParaRPr>
          </a:p>
          <a:p>
            <a:pPr lvl="0" algn="just">
              <a:spcBef>
                <a:spcPts val="0"/>
              </a:spcBef>
              <a:spcAft>
                <a:spcPts val="300"/>
              </a:spcAft>
            </a:pPr>
            <a:r>
              <a:rPr lang="en-GB" sz="1700" b="1" dirty="0" smtClean="0">
                <a:solidFill>
                  <a:srgbClr val="FF0000"/>
                </a:solidFill>
                <a:latin typeface="Trebuchet MS" panose="020B0603020202020204" pitchFamily="34" charset="0"/>
              </a:rPr>
              <a:t>6</a:t>
            </a:r>
            <a:r>
              <a:rPr lang="ro-RO" sz="1700" b="1" dirty="0" smtClean="0">
                <a:solidFill>
                  <a:srgbClr val="FF0000"/>
                </a:solidFill>
                <a:latin typeface="Trebuchet MS" panose="020B0603020202020204" pitchFamily="34" charset="0"/>
              </a:rPr>
              <a:t>,</a:t>
            </a:r>
            <a:r>
              <a:rPr lang="en-GB" sz="1700" b="1" dirty="0" smtClean="0">
                <a:solidFill>
                  <a:srgbClr val="FF0000"/>
                </a:solidFill>
                <a:latin typeface="Trebuchet MS" panose="020B0603020202020204" pitchFamily="34" charset="0"/>
              </a:rPr>
              <a:t>2 </a:t>
            </a:r>
            <a:r>
              <a:rPr lang="ro-RO" sz="1700" b="1" dirty="0">
                <a:solidFill>
                  <a:srgbClr val="FF0000"/>
                </a:solidFill>
                <a:latin typeface="Trebuchet MS" panose="020B0603020202020204" pitchFamily="34" charset="0"/>
              </a:rPr>
              <a:t>miliarde euro</a:t>
            </a:r>
            <a:r>
              <a:rPr lang="en-GB" sz="1700" b="1" dirty="0" smtClean="0">
                <a:solidFill>
                  <a:srgbClr val="FF0000"/>
                </a:solidFill>
                <a:latin typeface="Trebuchet MS" panose="020B0603020202020204" pitchFamily="34" charset="0"/>
              </a:rPr>
              <a:t> </a:t>
            </a:r>
            <a:r>
              <a:rPr lang="en-GB" sz="1700" b="1" dirty="0">
                <a:latin typeface="Trebuchet MS" panose="020B0603020202020204" pitchFamily="34" charset="0"/>
              </a:rPr>
              <a:t>- </a:t>
            </a:r>
            <a:r>
              <a:rPr lang="ro-RO" sz="1700" b="1" dirty="0" smtClean="0">
                <a:latin typeface="Trebuchet MS" panose="020B0603020202020204" pitchFamily="34" charset="0"/>
              </a:rPr>
              <a:t> </a:t>
            </a:r>
            <a:r>
              <a:rPr lang="ro-RO" sz="1700" dirty="0" smtClean="0">
                <a:latin typeface="Trebuchet MS" panose="020B0603020202020204" pitchFamily="34" charset="0"/>
              </a:rPr>
              <a:t>plăți către beneficiari, din care 5,3 miliarde euro contribuție UE, reprezentând 23,1% din alocarea UE a PO</a:t>
            </a:r>
            <a:r>
              <a:rPr lang="en-GB" sz="1700" dirty="0" smtClean="0">
                <a:latin typeface="Trebuchet MS" panose="020B0603020202020204" pitchFamily="34" charset="0"/>
              </a:rPr>
              <a:t>; </a:t>
            </a:r>
            <a:endParaRPr lang="ro-RO" sz="1700" dirty="0">
              <a:latin typeface="Trebuchet MS" panose="020B0603020202020204" pitchFamily="34" charset="0"/>
            </a:endParaRPr>
          </a:p>
          <a:p>
            <a:pPr lvl="0" algn="just">
              <a:spcBef>
                <a:spcPts val="0"/>
              </a:spcBef>
              <a:spcAft>
                <a:spcPts val="300"/>
              </a:spcAft>
            </a:pPr>
            <a:r>
              <a:rPr lang="en-GB" sz="1700" b="1" dirty="0" smtClean="0">
                <a:solidFill>
                  <a:srgbClr val="FF0000"/>
                </a:solidFill>
                <a:latin typeface="Trebuchet MS" panose="020B0603020202020204" pitchFamily="34" charset="0"/>
              </a:rPr>
              <a:t>10</a:t>
            </a:r>
            <a:r>
              <a:rPr lang="ro-RO" sz="1700" b="1" dirty="0" smtClean="0">
                <a:solidFill>
                  <a:srgbClr val="FF0000"/>
                </a:solidFill>
                <a:latin typeface="Trebuchet MS" panose="020B0603020202020204" pitchFamily="34" charset="0"/>
              </a:rPr>
              <a:t>,</a:t>
            </a:r>
            <a:r>
              <a:rPr lang="en-GB" sz="1700" b="1" dirty="0" smtClean="0">
                <a:solidFill>
                  <a:srgbClr val="FF0000"/>
                </a:solidFill>
                <a:latin typeface="Trebuchet MS" panose="020B0603020202020204" pitchFamily="34" charset="0"/>
              </a:rPr>
              <a:t>2 </a:t>
            </a:r>
            <a:r>
              <a:rPr lang="ro-RO" sz="1700" b="1" dirty="0">
                <a:solidFill>
                  <a:srgbClr val="FF0000"/>
                </a:solidFill>
                <a:latin typeface="Trebuchet MS" panose="020B0603020202020204" pitchFamily="34" charset="0"/>
              </a:rPr>
              <a:t>miliarde euro</a:t>
            </a:r>
            <a:r>
              <a:rPr lang="en-GB" sz="1700" b="1" dirty="0" smtClean="0">
                <a:solidFill>
                  <a:srgbClr val="FF0000"/>
                </a:solidFill>
                <a:latin typeface="Trebuchet MS" panose="020B0603020202020204" pitchFamily="34" charset="0"/>
              </a:rPr>
              <a:t> </a:t>
            </a:r>
            <a:r>
              <a:rPr lang="en-GB" sz="1700" b="1" dirty="0" smtClean="0">
                <a:latin typeface="Trebuchet MS" panose="020B0603020202020204" pitchFamily="34" charset="0"/>
              </a:rPr>
              <a:t>–</a:t>
            </a:r>
            <a:r>
              <a:rPr lang="ro-RO" sz="1700" b="1" dirty="0" smtClean="0">
                <a:latin typeface="Trebuchet MS" panose="020B0603020202020204" pitchFamily="34" charset="0"/>
              </a:rPr>
              <a:t> </a:t>
            </a:r>
            <a:r>
              <a:rPr lang="ro-RO" sz="1700" dirty="0">
                <a:latin typeface="Trebuchet MS" panose="020B0603020202020204" pitchFamily="34" charset="0"/>
              </a:rPr>
              <a:t>suma totală primită de la </a:t>
            </a:r>
            <a:r>
              <a:rPr lang="ro-RO" sz="1700" dirty="0" smtClean="0">
                <a:latin typeface="Trebuchet MS" panose="020B0603020202020204" pitchFamily="34" charset="0"/>
              </a:rPr>
              <a:t>CE (prefinanțări și rambursări) pentru toate programele finanțate din FESI și FEAD, reprezentând</a:t>
            </a:r>
            <a:r>
              <a:rPr lang="ro-RO" sz="1700" i="1" dirty="0" smtClean="0">
                <a:latin typeface="Trebuchet MS" panose="020B0603020202020204" pitchFamily="34" charset="0"/>
              </a:rPr>
              <a:t> aprox. 32% </a:t>
            </a:r>
            <a:r>
              <a:rPr lang="ro-RO" sz="1700" dirty="0" smtClean="0">
                <a:latin typeface="Trebuchet MS" panose="020B0603020202020204" pitchFamily="34" charset="0"/>
              </a:rPr>
              <a:t>din alocarea UE a acestor programe </a:t>
            </a:r>
            <a:r>
              <a:rPr lang="en-GB" sz="1700" dirty="0" smtClean="0">
                <a:latin typeface="Trebuchet MS" panose="020B0603020202020204" pitchFamily="34" charset="0"/>
              </a:rPr>
              <a:t>(</a:t>
            </a:r>
            <a:r>
              <a:rPr lang="en-GB" sz="1700" dirty="0" err="1" smtClean="0">
                <a:latin typeface="Trebuchet MS" panose="020B0603020202020204" pitchFamily="34" charset="0"/>
              </a:rPr>
              <a:t>aprox</a:t>
            </a:r>
            <a:r>
              <a:rPr lang="en-GB" sz="1700" dirty="0">
                <a:latin typeface="Trebuchet MS" panose="020B0603020202020204" pitchFamily="34" charset="0"/>
              </a:rPr>
              <a:t>. </a:t>
            </a:r>
            <a:r>
              <a:rPr lang="en-GB" sz="1700" dirty="0" smtClean="0">
                <a:latin typeface="Trebuchet MS" panose="020B0603020202020204" pitchFamily="34" charset="0"/>
              </a:rPr>
              <a:t>31</a:t>
            </a:r>
            <a:r>
              <a:rPr lang="ro-RO" sz="1700" dirty="0" smtClean="0">
                <a:latin typeface="Trebuchet MS" panose="020B0603020202020204" pitchFamily="34" charset="0"/>
              </a:rPr>
              <a:t> miliarde euro</a:t>
            </a:r>
            <a:r>
              <a:rPr lang="en-GB" sz="1700" dirty="0" smtClean="0">
                <a:latin typeface="Trebuchet MS" panose="020B0603020202020204" pitchFamily="34" charset="0"/>
              </a:rPr>
              <a:t>) – </a:t>
            </a:r>
            <a:r>
              <a:rPr lang="ro-RO" sz="1700" i="1" dirty="0" smtClean="0">
                <a:latin typeface="Trebuchet MS" panose="020B0603020202020204" pitchFamily="34" charset="0"/>
              </a:rPr>
              <a:t>în prezent 33%</a:t>
            </a:r>
            <a:r>
              <a:rPr lang="en-GB" sz="1700" dirty="0" smtClean="0">
                <a:latin typeface="Trebuchet MS" panose="020B0603020202020204" pitchFamily="34" charset="0"/>
              </a:rPr>
              <a:t>; </a:t>
            </a:r>
            <a:r>
              <a:rPr lang="ro-RO" sz="1700" dirty="0" smtClean="0">
                <a:latin typeface="Trebuchet MS" panose="020B0603020202020204" pitchFamily="34" charset="0"/>
              </a:rPr>
              <a:t>în plus, s-au primit 7 miliarde euro pentru plăți directe – FEGA</a:t>
            </a:r>
            <a:r>
              <a:rPr lang="en-GB" sz="1700" dirty="0" smtClean="0">
                <a:latin typeface="Trebuchet MS" panose="020B0603020202020204" pitchFamily="34" charset="0"/>
              </a:rPr>
              <a:t>.</a:t>
            </a:r>
            <a:endParaRPr lang="ro-RO" sz="1700" dirty="0">
              <a:latin typeface="Trebuchet MS" panose="020B0603020202020204" pitchFamily="34" charset="0"/>
            </a:endParaRPr>
          </a:p>
          <a:p>
            <a:pPr marL="109728" lvl="0" indent="0" algn="just">
              <a:spcBef>
                <a:spcPts val="0"/>
              </a:spcBef>
              <a:spcAft>
                <a:spcPts val="300"/>
              </a:spcAft>
              <a:buClr>
                <a:srgbClr val="FF0000"/>
              </a:buClr>
              <a:buNone/>
            </a:pPr>
            <a:endParaRPr lang="ro-RO" sz="1600" dirty="0" smtClean="0">
              <a:latin typeface="Trebuchet MS" panose="020B0603020202020204" pitchFamily="34" charset="0"/>
            </a:endParaRPr>
          </a:p>
          <a:p>
            <a:pPr lvl="0" algn="just">
              <a:buClr>
                <a:srgbClr val="FF0000"/>
              </a:buClr>
              <a:buFont typeface="Wingdings" panose="05000000000000000000" pitchFamily="2" charset="2"/>
              <a:buChar char="q"/>
            </a:pPr>
            <a:endParaRPr lang="ro-RO" sz="1600" dirty="0" smtClean="0">
              <a:latin typeface="Trebuchet MS" panose="020B0603020202020204" pitchFamily="34" charset="0"/>
            </a:endParaRPr>
          </a:p>
          <a:p>
            <a:pPr>
              <a:buClr>
                <a:srgbClr val="FF0000"/>
              </a:buClr>
              <a:buFont typeface="Wingdings" panose="05000000000000000000" pitchFamily="2" charset="2"/>
              <a:buChar char="q"/>
            </a:pPr>
            <a:endParaRPr lang="en-US" sz="1600" dirty="0">
              <a:latin typeface="Trebuchet MS" panose="020B0603020202020204" pitchFamily="34" charset="0"/>
            </a:endParaRPr>
          </a:p>
          <a:p>
            <a:pPr>
              <a:buClr>
                <a:srgbClr val="FF0000"/>
              </a:buClr>
              <a:buFont typeface="Wingdings" panose="05000000000000000000" pitchFamily="2" charset="2"/>
              <a:buChar char="q"/>
            </a:pPr>
            <a:endParaRPr lang="en-US" sz="1600" dirty="0">
              <a:latin typeface="Trebuchet MS" panose="020B0603020202020204" pitchFamily="34" charset="0"/>
            </a:endParaRPr>
          </a:p>
        </p:txBody>
      </p:sp>
      <p:sp>
        <p:nvSpPr>
          <p:cNvPr id="3" name="Title 2"/>
          <p:cNvSpPr>
            <a:spLocks noGrp="1"/>
          </p:cNvSpPr>
          <p:nvPr>
            <p:ph type="title"/>
          </p:nvPr>
        </p:nvSpPr>
        <p:spPr>
          <a:xfrm>
            <a:off x="467544" y="188640"/>
            <a:ext cx="8229600" cy="648072"/>
          </a:xfrm>
        </p:spPr>
        <p:txBody>
          <a:bodyPr>
            <a:normAutofit/>
          </a:bodyPr>
          <a:lstStyle/>
          <a:p>
            <a:pPr algn="ctr"/>
            <a:r>
              <a:rPr lang="en-US" sz="2200" i="1" dirty="0" err="1" smtClean="0">
                <a:solidFill>
                  <a:schemeClr val="tx1"/>
                </a:solidFill>
                <a:effectLst/>
                <a:latin typeface="Trebuchet MS" panose="020B0603020202020204" pitchFamily="34" charset="0"/>
              </a:rPr>
              <a:t>Sta</a:t>
            </a:r>
            <a:r>
              <a:rPr lang="ro-RO" sz="2200" i="1" dirty="0" smtClean="0">
                <a:solidFill>
                  <a:schemeClr val="tx1"/>
                </a:solidFill>
                <a:effectLst/>
                <a:latin typeface="Trebuchet MS" panose="020B0603020202020204" pitchFamily="34" charset="0"/>
              </a:rPr>
              <a:t>diul implementării</a:t>
            </a:r>
            <a:r>
              <a:rPr lang="en-US" sz="2200" i="1" dirty="0" smtClean="0">
                <a:solidFill>
                  <a:schemeClr val="tx1"/>
                </a:solidFill>
                <a:effectLst/>
                <a:latin typeface="Trebuchet MS" panose="020B0603020202020204" pitchFamily="34" charset="0"/>
              </a:rPr>
              <a:t> </a:t>
            </a:r>
            <a:r>
              <a:rPr lang="en-US" sz="2200" b="0" i="1" dirty="0" smtClean="0">
                <a:solidFill>
                  <a:schemeClr val="tx1"/>
                </a:solidFill>
                <a:effectLst/>
                <a:latin typeface="Trebuchet MS" panose="020B0603020202020204" pitchFamily="34" charset="0"/>
              </a:rPr>
              <a:t>– </a:t>
            </a:r>
            <a:r>
              <a:rPr lang="en-US" sz="2200" i="1" dirty="0">
                <a:solidFill>
                  <a:srgbClr val="FF0000"/>
                </a:solidFill>
                <a:effectLst/>
                <a:latin typeface="Trebuchet MS" panose="020B0603020202020204" pitchFamily="34" charset="0"/>
              </a:rPr>
              <a:t>1 </a:t>
            </a:r>
            <a:r>
              <a:rPr lang="ro-RO" sz="2200" i="1" dirty="0" smtClean="0">
                <a:solidFill>
                  <a:srgbClr val="FF0000"/>
                </a:solidFill>
                <a:effectLst/>
                <a:latin typeface="Trebuchet MS" panose="020B0603020202020204" pitchFamily="34" charset="0"/>
              </a:rPr>
              <a:t>n</a:t>
            </a:r>
            <a:r>
              <a:rPr lang="en-US" sz="2200" i="1" dirty="0" smtClean="0">
                <a:solidFill>
                  <a:srgbClr val="FF0000"/>
                </a:solidFill>
                <a:effectLst/>
                <a:latin typeface="Trebuchet MS" panose="020B0603020202020204" pitchFamily="34" charset="0"/>
              </a:rPr>
              <a:t>o</a:t>
            </a:r>
            <a:r>
              <a:rPr lang="ro-RO" sz="2200" i="1" dirty="0" smtClean="0">
                <a:solidFill>
                  <a:srgbClr val="FF0000"/>
                </a:solidFill>
                <a:effectLst/>
                <a:latin typeface="Trebuchet MS" panose="020B0603020202020204" pitchFamily="34" charset="0"/>
              </a:rPr>
              <a:t>iembrie</a:t>
            </a:r>
            <a:r>
              <a:rPr lang="en-US" sz="2200" i="1" dirty="0" smtClean="0">
                <a:solidFill>
                  <a:srgbClr val="FF0000"/>
                </a:solidFill>
                <a:effectLst/>
                <a:latin typeface="Trebuchet MS" panose="020B0603020202020204" pitchFamily="34" charset="0"/>
              </a:rPr>
              <a:t> </a:t>
            </a:r>
            <a:r>
              <a:rPr lang="ro-RO" sz="2200" i="1" dirty="0" smtClean="0">
                <a:solidFill>
                  <a:srgbClr val="FF0000"/>
                </a:solidFill>
                <a:effectLst/>
                <a:latin typeface="Trebuchet MS" panose="020B0603020202020204" pitchFamily="34" charset="0"/>
              </a:rPr>
              <a:t>2019</a:t>
            </a:r>
            <a:endParaRPr lang="ro-RO" sz="2200" i="1" dirty="0">
              <a:solidFill>
                <a:srgbClr val="FF0000"/>
              </a:solidFill>
              <a:effectLst/>
              <a:latin typeface="Trebuchet MS" panose="020B0603020202020204" pitchFamily="34" charset="0"/>
            </a:endParaRPr>
          </a:p>
        </p:txBody>
      </p:sp>
      <p:pic>
        <p:nvPicPr>
          <p:cNvPr id="4" name="Picture 3"/>
          <p:cNvPicPr>
            <a:picLocks noChangeAspect="1"/>
          </p:cNvPicPr>
          <p:nvPr/>
        </p:nvPicPr>
        <p:blipFill>
          <a:blip r:embed="rId3"/>
          <a:stretch>
            <a:fillRect/>
          </a:stretch>
        </p:blipFill>
        <p:spPr>
          <a:xfrm>
            <a:off x="87138" y="6021288"/>
            <a:ext cx="760812" cy="769082"/>
          </a:xfrm>
          <a:prstGeom prst="rect">
            <a:avLst/>
          </a:prstGeom>
        </p:spPr>
      </p:pic>
    </p:spTree>
    <p:extLst>
      <p:ext uri="{BB962C8B-B14F-4D97-AF65-F5344CB8AC3E}">
        <p14:creationId xmlns:p14="http://schemas.microsoft.com/office/powerpoint/2010/main" val="42141438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87138" y="6021288"/>
            <a:ext cx="760812" cy="769082"/>
          </a:xfrm>
          <a:prstGeom prst="rect">
            <a:avLst/>
          </a:prstGeom>
        </p:spPr>
      </p:pic>
      <p:sp>
        <p:nvSpPr>
          <p:cNvPr id="3" name="Title 2"/>
          <p:cNvSpPr>
            <a:spLocks noGrp="1"/>
          </p:cNvSpPr>
          <p:nvPr>
            <p:ph type="title"/>
          </p:nvPr>
        </p:nvSpPr>
        <p:spPr>
          <a:xfrm>
            <a:off x="555021" y="130622"/>
            <a:ext cx="8213074" cy="418058"/>
          </a:xfrm>
        </p:spPr>
        <p:txBody>
          <a:bodyPr>
            <a:normAutofit fontScale="90000"/>
          </a:bodyPr>
          <a:lstStyle/>
          <a:p>
            <a:pPr algn="ctr"/>
            <a:r>
              <a:rPr lang="en-US" sz="2400" i="1" dirty="0" err="1" smtClean="0">
                <a:solidFill>
                  <a:srgbClr val="002E8A"/>
                </a:solidFill>
                <a:effectLst>
                  <a:outerShdw blurRad="38100" dist="38100" dir="2700000" algn="tl">
                    <a:srgbClr val="000000">
                      <a:alpha val="43137"/>
                    </a:srgbClr>
                  </a:outerShdw>
                </a:effectLst>
                <a:latin typeface="Trebuchet MS" panose="020B0603020202020204" pitchFamily="34" charset="0"/>
              </a:rPr>
              <a:t>Stadiul</a:t>
            </a:r>
            <a:r>
              <a:rPr lang="en-US" sz="2400" i="1" dirty="0" smtClean="0">
                <a:solidFill>
                  <a:srgbClr val="002E8A"/>
                </a:solidFill>
                <a:effectLst>
                  <a:outerShdw blurRad="38100" dist="38100" dir="2700000" algn="tl">
                    <a:srgbClr val="000000">
                      <a:alpha val="43137"/>
                    </a:srgbClr>
                  </a:outerShdw>
                </a:effectLst>
                <a:latin typeface="Trebuchet MS" panose="020B0603020202020204" pitchFamily="34" charset="0"/>
              </a:rPr>
              <a:t> implement</a:t>
            </a:r>
            <a:r>
              <a:rPr lang="ro-RO" sz="2400" i="1" dirty="0" err="1" smtClean="0">
                <a:solidFill>
                  <a:srgbClr val="002E8A"/>
                </a:solidFill>
                <a:effectLst>
                  <a:outerShdw blurRad="38100" dist="38100" dir="2700000" algn="tl">
                    <a:srgbClr val="000000">
                      <a:alpha val="43137"/>
                    </a:srgbClr>
                  </a:outerShdw>
                </a:effectLst>
                <a:latin typeface="Trebuchet MS" panose="020B0603020202020204" pitchFamily="34" charset="0"/>
              </a:rPr>
              <a:t>ării</a:t>
            </a:r>
            <a:r>
              <a:rPr lang="ro-RO" sz="2400" i="1" dirty="0" smtClean="0">
                <a:solidFill>
                  <a:srgbClr val="002E8A"/>
                </a:solidFill>
                <a:effectLst>
                  <a:outerShdw blurRad="38100" dist="38100" dir="2700000" algn="tl">
                    <a:srgbClr val="000000">
                      <a:alpha val="43137"/>
                    </a:srgbClr>
                  </a:outerShdw>
                </a:effectLst>
                <a:latin typeface="Trebuchet MS" panose="020B0603020202020204" pitchFamily="34" charset="0"/>
              </a:rPr>
              <a:t> </a:t>
            </a:r>
            <a:r>
              <a:rPr lang="en-US" sz="2400" i="1" dirty="0" smtClean="0">
                <a:solidFill>
                  <a:srgbClr val="002E8A"/>
                </a:solidFill>
                <a:effectLst>
                  <a:outerShdw blurRad="38100" dist="38100" dir="2700000" algn="tl">
                    <a:srgbClr val="000000">
                      <a:alpha val="43137"/>
                    </a:srgbClr>
                  </a:outerShdw>
                </a:effectLst>
                <a:latin typeface="Trebuchet MS" panose="020B0603020202020204" pitchFamily="34" charset="0"/>
              </a:rPr>
              <a:t>(I)</a:t>
            </a:r>
            <a:endParaRPr lang="ro-RO" sz="1000" dirty="0">
              <a:solidFill>
                <a:srgbClr val="002E8A"/>
              </a:solidFill>
              <a:effectLst>
                <a:outerShdw blurRad="38100" dist="38100" dir="2700000" algn="tl">
                  <a:srgbClr val="000000">
                    <a:alpha val="43137"/>
                  </a:srgbClr>
                </a:outerShdw>
              </a:effectLst>
              <a:latin typeface="Calibri" panose="020F050202020403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904589966"/>
              </p:ext>
            </p:extLst>
          </p:nvPr>
        </p:nvGraphicFramePr>
        <p:xfrm>
          <a:off x="107504" y="692696"/>
          <a:ext cx="8937005" cy="5483422"/>
        </p:xfrm>
        <a:graphic>
          <a:graphicData uri="http://schemas.openxmlformats.org/drawingml/2006/table">
            <a:tbl>
              <a:tblPr firstRow="1" bandRow="1"/>
              <a:tblGrid>
                <a:gridCol w="1277463"/>
                <a:gridCol w="738761"/>
                <a:gridCol w="720080"/>
                <a:gridCol w="864096"/>
                <a:gridCol w="576064"/>
                <a:gridCol w="720080"/>
                <a:gridCol w="936104"/>
                <a:gridCol w="792088"/>
                <a:gridCol w="648072"/>
                <a:gridCol w="864096"/>
                <a:gridCol w="800101"/>
              </a:tblGrid>
              <a:tr h="385572">
                <a:tc rowSpan="2">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gn="ctr">
                        <a:lnSpc>
                          <a:spcPct val="115000"/>
                        </a:lnSpc>
                        <a:spcAft>
                          <a:spcPts val="0"/>
                        </a:spcAft>
                      </a:pPr>
                      <a:r>
                        <a:rPr lang="ro-RO" sz="1000" b="1" noProof="0" dirty="0" smtClean="0">
                          <a:effectLst>
                            <a:outerShdw blurRad="38100" dist="38100" dir="2700000" algn="tl">
                              <a:srgbClr val="000000">
                                <a:alpha val="43137"/>
                              </a:srgbClr>
                            </a:outerShdw>
                          </a:effectLst>
                          <a:latin typeface="Calibri" panose="020F0502020204030204" pitchFamily="34" charset="0"/>
                          <a:ea typeface="Calibri"/>
                          <a:cs typeface="Times New Roman"/>
                        </a:rPr>
                        <a:t>Programe</a:t>
                      </a:r>
                      <a:endParaRPr lang="en-US" sz="1000" b="1" noProof="0" dirty="0" smtClean="0">
                        <a:effectLst>
                          <a:outerShdw blurRad="38100" dist="38100" dir="2700000" algn="tl">
                            <a:srgbClr val="000000">
                              <a:alpha val="43137"/>
                            </a:srgbClr>
                          </a:outerShdw>
                        </a:effectLst>
                        <a:latin typeface="Calibri" panose="020F0502020204030204" pitchFamily="34" charset="0"/>
                        <a:ea typeface="Calibri"/>
                        <a:cs typeface="Times New Roman"/>
                      </a:endParaRPr>
                    </a:p>
                    <a:p>
                      <a:pPr algn="ctr">
                        <a:lnSpc>
                          <a:spcPct val="115000"/>
                        </a:lnSpc>
                        <a:spcAft>
                          <a:spcPts val="0"/>
                        </a:spcAft>
                      </a:pPr>
                      <a:r>
                        <a:rPr lang="en-US" sz="1000" b="1" noProof="0" dirty="0" smtClean="0">
                          <a:effectLst>
                            <a:outerShdw blurRad="38100" dist="38100" dir="2700000" algn="tl">
                              <a:srgbClr val="000000">
                                <a:alpha val="43137"/>
                              </a:srgbClr>
                            </a:outerShdw>
                          </a:effectLst>
                          <a:latin typeface="Calibri" panose="020F0502020204030204" pitchFamily="34" charset="0"/>
                          <a:ea typeface="Calibri"/>
                          <a:cs typeface="Times New Roman"/>
                        </a:rPr>
                        <a:t>2014-2020</a:t>
                      </a:r>
                    </a:p>
                    <a:p>
                      <a:pPr algn="ctr">
                        <a:lnSpc>
                          <a:spcPct val="115000"/>
                        </a:lnSpc>
                        <a:spcAft>
                          <a:spcPts val="0"/>
                        </a:spcAft>
                      </a:pPr>
                      <a:endParaRPr lang="en-US" sz="1000" noProof="0" dirty="0">
                        <a:effectLst>
                          <a:outerShdw blurRad="38100" dist="38100" dir="2700000" algn="tl">
                            <a:srgbClr val="000000">
                              <a:alpha val="43137"/>
                            </a:srgbClr>
                          </a:outerShdw>
                        </a:effectLst>
                        <a:latin typeface="Calibri" panose="020F0502020204030204" pitchFamily="34" charset="0"/>
                        <a:ea typeface="Calibri"/>
                        <a:cs typeface="Times New Roman"/>
                      </a:endParaRPr>
                    </a:p>
                  </a:txBody>
                  <a:tcPr marL="68586" marR="68586"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rowSpan="2">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gn="ctr">
                        <a:lnSpc>
                          <a:spcPct val="115000"/>
                        </a:lnSpc>
                        <a:spcAft>
                          <a:spcPts val="0"/>
                        </a:spcAft>
                      </a:pPr>
                      <a:r>
                        <a:rPr lang="en-US" sz="1000" b="1" noProof="0" dirty="0" err="1" smtClean="0">
                          <a:effectLst>
                            <a:outerShdw blurRad="38100" dist="38100" dir="2700000" algn="tl">
                              <a:srgbClr val="000000">
                                <a:alpha val="43137"/>
                              </a:srgbClr>
                            </a:outerShdw>
                          </a:effectLst>
                          <a:latin typeface="Calibri" panose="020F0502020204030204" pitchFamily="34" charset="0"/>
                          <a:ea typeface="Calibri"/>
                          <a:cs typeface="Times New Roman"/>
                        </a:rPr>
                        <a:t>Alocare</a:t>
                      </a:r>
                      <a:r>
                        <a:rPr lang="en-US" sz="1000" b="1" noProof="0" dirty="0" smtClean="0">
                          <a:effectLst>
                            <a:outerShdw blurRad="38100" dist="38100" dir="2700000" algn="tl">
                              <a:srgbClr val="000000">
                                <a:alpha val="43137"/>
                              </a:srgbClr>
                            </a:outerShdw>
                          </a:effectLst>
                          <a:latin typeface="Calibri" panose="020F0502020204030204" pitchFamily="34" charset="0"/>
                          <a:ea typeface="Calibri"/>
                          <a:cs typeface="Times New Roman"/>
                        </a:rPr>
                        <a:t> total</a:t>
                      </a:r>
                      <a:r>
                        <a:rPr lang="ro-RO" sz="1000" b="1" noProof="0" dirty="0" smtClean="0">
                          <a:effectLst>
                            <a:outerShdw blurRad="38100" dist="38100" dir="2700000" algn="tl">
                              <a:srgbClr val="000000">
                                <a:alpha val="43137"/>
                              </a:srgbClr>
                            </a:outerShdw>
                          </a:effectLst>
                          <a:latin typeface="Calibri" panose="020F0502020204030204" pitchFamily="34" charset="0"/>
                          <a:ea typeface="Calibri"/>
                          <a:cs typeface="Times New Roman"/>
                        </a:rPr>
                        <a:t>ă</a:t>
                      </a:r>
                      <a:endParaRPr lang="en-US" sz="1000" noProof="0" dirty="0" smtClean="0">
                        <a:effectLst>
                          <a:outerShdw blurRad="38100" dist="38100" dir="2700000" algn="tl">
                            <a:srgbClr val="000000">
                              <a:alpha val="43137"/>
                            </a:srgbClr>
                          </a:outerShdw>
                        </a:effectLst>
                        <a:latin typeface="Calibri" panose="020F0502020204030204" pitchFamily="34" charset="0"/>
                        <a:ea typeface="Calibri"/>
                        <a:cs typeface="Times New Roman"/>
                      </a:endParaRPr>
                    </a:p>
                    <a:p>
                      <a:pPr algn="ctr">
                        <a:lnSpc>
                          <a:spcPct val="115000"/>
                        </a:lnSpc>
                        <a:spcAft>
                          <a:spcPts val="0"/>
                        </a:spcAft>
                      </a:pPr>
                      <a:r>
                        <a:rPr lang="ro-RO" sz="1000" b="1" dirty="0" smtClean="0">
                          <a:effectLst>
                            <a:outerShdw blurRad="38100" dist="38100" dir="2700000" algn="tl">
                              <a:srgbClr val="000000">
                                <a:alpha val="43137"/>
                              </a:srgbClr>
                            </a:outerShdw>
                          </a:effectLst>
                          <a:latin typeface="Calibri" panose="020F0502020204030204" pitchFamily="34" charset="0"/>
                          <a:ea typeface="Calibri"/>
                          <a:cs typeface="Times New Roman"/>
                        </a:rPr>
                        <a:t>(</a:t>
                      </a:r>
                      <a:r>
                        <a:rPr lang="ro-RO" sz="1000" b="1" dirty="0">
                          <a:effectLst>
                            <a:outerShdw blurRad="38100" dist="38100" dir="2700000" algn="tl">
                              <a:srgbClr val="000000">
                                <a:alpha val="43137"/>
                              </a:srgbClr>
                            </a:outerShdw>
                          </a:effectLst>
                          <a:latin typeface="Calibri" panose="020F0502020204030204" pitchFamily="34" charset="0"/>
                          <a:ea typeface="Calibri"/>
                          <a:cs typeface="Times New Roman"/>
                        </a:rPr>
                        <a:t>mil. euro)</a:t>
                      </a:r>
                      <a:endParaRPr lang="ro-RO" sz="1000" dirty="0">
                        <a:effectLst>
                          <a:outerShdw blurRad="38100" dist="38100" dir="2700000" algn="tl">
                            <a:srgbClr val="000000">
                              <a:alpha val="43137"/>
                            </a:srgbClr>
                          </a:outerShdw>
                        </a:effectLst>
                        <a:latin typeface="Calibri" panose="020F0502020204030204" pitchFamily="34" charset="0"/>
                        <a:ea typeface="Calibri"/>
                        <a:cs typeface="Times New Roman"/>
                      </a:endParaRPr>
                    </a:p>
                  </a:txBody>
                  <a:tcPr marL="68586" marR="68586" marT="0" marB="0"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rowSpan="2">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kumimoji="0" lang="ro-RO" sz="1000" b="1" kern="1200" noProof="0" dirty="0" smtClean="0">
                          <a:solidFill>
                            <a:schemeClr val="lt1"/>
                          </a:solidFill>
                          <a:effectLst>
                            <a:outerShdw blurRad="38100" dist="38100" dir="2700000" algn="tl">
                              <a:srgbClr val="000000">
                                <a:alpha val="43137"/>
                              </a:srgbClr>
                            </a:outerShdw>
                          </a:effectLst>
                          <a:latin typeface="Calibri" panose="020F0502020204030204" pitchFamily="34" charset="0"/>
                          <a:ea typeface="Calibri"/>
                          <a:cs typeface="Times New Roman"/>
                        </a:rPr>
                        <a:t>Alocare UE</a:t>
                      </a:r>
                    </a:p>
                    <a:p>
                      <a:pPr marL="0" marR="0" indent="0" algn="ctr" defTabSz="914400" rtl="0" eaLnBrk="1" fontAlgn="auto" latinLnBrk="0" hangingPunct="1">
                        <a:lnSpc>
                          <a:spcPct val="115000"/>
                        </a:lnSpc>
                        <a:spcBef>
                          <a:spcPts val="0"/>
                        </a:spcBef>
                        <a:spcAft>
                          <a:spcPts val="0"/>
                        </a:spcAft>
                        <a:buClrTx/>
                        <a:buSzTx/>
                        <a:buFontTx/>
                        <a:buNone/>
                        <a:tabLst/>
                        <a:defRPr/>
                      </a:pPr>
                      <a:r>
                        <a:rPr kumimoji="0" lang="ro-RO" sz="1000" b="1" kern="1200" dirty="0" smtClean="0">
                          <a:solidFill>
                            <a:schemeClr val="lt1"/>
                          </a:solidFill>
                          <a:effectLst>
                            <a:outerShdw blurRad="38100" dist="38100" dir="2700000" algn="tl">
                              <a:srgbClr val="000000">
                                <a:alpha val="43137"/>
                              </a:srgbClr>
                            </a:outerShdw>
                          </a:effectLst>
                          <a:latin typeface="Calibri" panose="020F0502020204030204" pitchFamily="34" charset="0"/>
                          <a:ea typeface="Calibri"/>
                          <a:cs typeface="Times New Roman"/>
                        </a:rPr>
                        <a:t>(mil. euro)</a:t>
                      </a:r>
                    </a:p>
                  </a:txBody>
                  <a:tcPr marL="68586" marR="68586" marT="0"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rowSpan="2">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kumimoji="0" lang="ro-RO"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Calibri"/>
                          <a:cs typeface="Times New Roman"/>
                        </a:rPr>
                        <a:t>Valoare totală proiecte depuse</a:t>
                      </a:r>
                      <a:endParaRPr kumimoji="0" lang="en-US"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Calibri"/>
                        <a:cs typeface="Times New Roman"/>
                      </a:endParaRPr>
                    </a:p>
                    <a:p>
                      <a:pPr marL="0" marR="0" lvl="0" indent="0" algn="ctr" defTabSz="914400" rtl="0" eaLnBrk="1" fontAlgn="auto" latinLnBrk="0" hangingPunct="1">
                        <a:lnSpc>
                          <a:spcPct val="115000"/>
                        </a:lnSpc>
                        <a:spcBef>
                          <a:spcPts val="0"/>
                        </a:spcBef>
                        <a:spcAft>
                          <a:spcPts val="0"/>
                        </a:spcAft>
                        <a:buClrTx/>
                        <a:buSzTx/>
                        <a:buFontTx/>
                        <a:buNone/>
                        <a:tabLst/>
                        <a:defRPr/>
                      </a:pPr>
                      <a:r>
                        <a:rPr kumimoji="0" lang="ro-RO"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Calibri"/>
                          <a:cs typeface="Times New Roman"/>
                        </a:rPr>
                        <a:t>(mil. euro)</a:t>
                      </a:r>
                    </a:p>
                    <a:p>
                      <a:pPr marL="0" marR="0" indent="0" algn="ctr" defTabSz="914400" rtl="0" eaLnBrk="1" fontAlgn="auto" latinLnBrk="0" hangingPunct="1">
                        <a:lnSpc>
                          <a:spcPct val="115000"/>
                        </a:lnSpc>
                        <a:spcBef>
                          <a:spcPts val="0"/>
                        </a:spcBef>
                        <a:spcAft>
                          <a:spcPts val="0"/>
                        </a:spcAft>
                        <a:buClrTx/>
                        <a:buSzTx/>
                        <a:buFontTx/>
                        <a:buNone/>
                        <a:tabLst/>
                        <a:defRPr/>
                      </a:pPr>
                      <a:endParaRPr kumimoji="0" lang="ro-RO" sz="1000" b="1" kern="1200" dirty="0" smtClean="0">
                        <a:solidFill>
                          <a:schemeClr val="lt1"/>
                        </a:solidFill>
                        <a:effectLst>
                          <a:outerShdw blurRad="38100" dist="38100" dir="2700000" algn="tl">
                            <a:srgbClr val="000000">
                              <a:alpha val="43137"/>
                            </a:srgbClr>
                          </a:outerShdw>
                        </a:effectLst>
                        <a:latin typeface="Calibri" panose="020F0502020204030204" pitchFamily="34" charset="0"/>
                        <a:ea typeface="Calibri"/>
                        <a:cs typeface="Times New Roman"/>
                      </a:endParaRPr>
                    </a:p>
                  </a:txBody>
                  <a:tcPr marL="68586" marR="68586" marT="0"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Proiecte  contractate</a:t>
                      </a:r>
                      <a:endParaRPr kumimoji="0" lang="ro-RO"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Times New Roman"/>
                        <a:cs typeface="+mn-cs"/>
                      </a:endParaRPr>
                    </a:p>
                  </a:txBody>
                  <a:tcPr marL="68586" marR="68586"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hMerge="1">
                  <a:txBody>
                    <a:bodyPr/>
                    <a:lstStyle/>
                    <a:p>
                      <a:endParaRPr lang="ro-RO"/>
                    </a:p>
                  </a:txBody>
                  <a:tcPr/>
                </a:tc>
                <a:tc hMerge="1">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gn="ctr">
                        <a:lnSpc>
                          <a:spcPct val="115000"/>
                        </a:lnSpc>
                        <a:spcAft>
                          <a:spcPts val="0"/>
                        </a:spcAft>
                      </a:pPr>
                      <a:endParaRPr lang="ro-RO" sz="1000" b="1" dirty="0" smtClean="0">
                        <a:effectLst/>
                        <a:latin typeface="Calibri" panose="020F0502020204030204" pitchFamily="34" charset="0"/>
                        <a:ea typeface="Calibri"/>
                        <a:cs typeface="Times New Roman"/>
                      </a:endParaRPr>
                    </a:p>
                  </a:txBody>
                  <a:tcPr marL="68586" marR="68586"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hMerge="1">
                  <a:txBody>
                    <a:bodyPr/>
                    <a:lstStyle/>
                    <a:p>
                      <a:endParaRPr lang="ro-RO"/>
                    </a:p>
                  </a:txBody>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Plăți efectuate  către beneficiari</a:t>
                      </a:r>
                      <a:endParaRPr kumimoji="0" lang="ro-RO"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Times New Roman"/>
                        <a:cs typeface="+mn-cs"/>
                      </a:endParaRPr>
                    </a:p>
                  </a:txBody>
                  <a:tcPr marL="68586" marR="68586"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hMerge="1">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gn="ctr">
                        <a:lnSpc>
                          <a:spcPct val="115000"/>
                        </a:lnSpc>
                        <a:spcAft>
                          <a:spcPts val="0"/>
                        </a:spcAft>
                      </a:pPr>
                      <a:endParaRPr lang="ro-RO" sz="1000" b="1" dirty="0" smtClean="0">
                        <a:effectLst/>
                        <a:latin typeface="Calibri" panose="020F0502020204030204" pitchFamily="34" charset="0"/>
                        <a:ea typeface="Calibri"/>
                        <a:cs typeface="Times New Roman"/>
                      </a:endParaRPr>
                    </a:p>
                  </a:txBody>
                  <a:tcPr marL="68586" marR="68586"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hMerge="1">
                  <a:txBody>
                    <a:bodyPr/>
                    <a:lstStyle/>
                    <a:p>
                      <a:endParaRPr lang="ro-RO"/>
                    </a:p>
                  </a:txBody>
                  <a:tcPr/>
                </a:tc>
              </a:tr>
              <a:tr h="550309">
                <a:tc vMerge="1">
                  <a:txBody>
                    <a:bodyPr/>
                    <a:lstStyle/>
                    <a:p>
                      <a:endParaRPr lang="ro-RO"/>
                    </a:p>
                  </a:txBody>
                  <a:tcPr/>
                </a:tc>
                <a:tc vMerge="1">
                  <a:txBody>
                    <a:bodyPr/>
                    <a:lstStyle/>
                    <a:p>
                      <a:endParaRPr lang="ro-RO"/>
                    </a:p>
                  </a:txBody>
                  <a:tcPr/>
                </a:tc>
                <a:tc vMerge="1">
                  <a:txBody>
                    <a:bodyPr/>
                    <a:lstStyle/>
                    <a:p>
                      <a:endParaRPr lang="ro-RO"/>
                    </a:p>
                  </a:txBody>
                  <a:tcPr/>
                </a:tc>
                <a:tc vMerge="1">
                  <a:txBody>
                    <a:bodyPr/>
                    <a:lstStyle/>
                    <a:p>
                      <a:endParaRPr lang="ro-RO"/>
                    </a:p>
                  </a:txBody>
                  <a:tcPr/>
                </a:tc>
                <a:tc>
                  <a:txBody>
                    <a:bodyPr/>
                    <a:lstStyle/>
                    <a:p>
                      <a:pPr marL="0" algn="ctr" defTabSz="914400" rtl="0" eaLnBrk="1" latinLnBrk="0" hangingPunct="1">
                        <a:spcAft>
                          <a:spcPts val="0"/>
                        </a:spcAft>
                      </a:pPr>
                      <a:r>
                        <a:rPr lang="ro-RO" sz="1000" b="1" kern="1200" dirty="0" smtClean="0">
                          <a:solidFill>
                            <a:schemeClr val="lt1"/>
                          </a:solidFill>
                          <a:effectLst>
                            <a:outerShdw blurRad="38100" dist="38100" dir="2700000" algn="tl">
                              <a:srgbClr val="000000">
                                <a:alpha val="43137"/>
                              </a:srgbClr>
                            </a:outerShdw>
                          </a:effectLst>
                          <a:latin typeface="Calibri" panose="020F0502020204030204" pitchFamily="34" charset="0"/>
                          <a:ea typeface="+mn-ea"/>
                          <a:cs typeface="+mn-cs"/>
                        </a:rPr>
                        <a:t>Număr</a:t>
                      </a:r>
                      <a:endParaRPr lang="ro-RO" sz="1000" b="1" kern="1200" dirty="0">
                        <a:solidFill>
                          <a:schemeClr val="lt1"/>
                        </a:solidFill>
                        <a:effectLst>
                          <a:outerShdw blurRad="38100" dist="38100" dir="2700000" algn="tl">
                            <a:srgbClr val="000000">
                              <a:alpha val="43137"/>
                            </a:srgbClr>
                          </a:outerShdw>
                        </a:effectLst>
                        <a:latin typeface="Calibri" panose="020F0502020204030204" pitchFamily="34" charset="0"/>
                        <a:ea typeface="+mn-ea"/>
                        <a:cs typeface="+mn-cs"/>
                      </a:endParaRPr>
                    </a:p>
                  </a:txBody>
                  <a:tcPr marL="68249" marR="68249" marT="0" marB="0" anchor="ctr">
                    <a:lnL w="38100" cmpd="sng">
                      <a:solidFill>
                        <a:sysClr val="window" lastClr="FFFFFF"/>
                      </a:solidFill>
                    </a:lnL>
                    <a:lnR w="381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algn="ctr" defTabSz="914400" rtl="0" eaLnBrk="1" latinLnBrk="0" hangingPunct="1">
                        <a:spcAft>
                          <a:spcPts val="0"/>
                        </a:spcAft>
                      </a:pPr>
                      <a:r>
                        <a:rPr lang="ro-RO" sz="1000" b="1" kern="1200" dirty="0" smtClean="0">
                          <a:solidFill>
                            <a:schemeClr val="lt1"/>
                          </a:solidFill>
                          <a:effectLst>
                            <a:outerShdw blurRad="38100" dist="38100" dir="2700000" algn="tl">
                              <a:srgbClr val="000000">
                                <a:alpha val="43137"/>
                              </a:srgbClr>
                            </a:outerShdw>
                          </a:effectLst>
                          <a:latin typeface="Calibri" panose="020F0502020204030204" pitchFamily="34" charset="0"/>
                          <a:ea typeface="+mn-ea"/>
                          <a:cs typeface="+mn-cs"/>
                        </a:rPr>
                        <a:t>Valoare totală</a:t>
                      </a:r>
                      <a:endParaRPr lang="en-US" sz="1000" b="1" kern="1200" dirty="0" smtClean="0">
                        <a:solidFill>
                          <a:schemeClr val="lt1"/>
                        </a:solidFill>
                        <a:effectLst>
                          <a:outerShdw blurRad="38100" dist="38100" dir="2700000" algn="tl">
                            <a:srgbClr val="000000">
                              <a:alpha val="43137"/>
                            </a:srgbClr>
                          </a:outerShdw>
                        </a:effectLst>
                        <a:latin typeface="Calibri" panose="020F0502020204030204" pitchFamily="34" charset="0"/>
                        <a:ea typeface="+mn-ea"/>
                        <a:cs typeface="+mn-cs"/>
                      </a:endParaRPr>
                    </a:p>
                    <a:p>
                      <a:pPr marL="0" algn="ctr" defTabSz="914400" rtl="0" eaLnBrk="1" latinLnBrk="0" hangingPunct="1">
                        <a:spcAft>
                          <a:spcPts val="0"/>
                        </a:spcAft>
                      </a:pPr>
                      <a:r>
                        <a:rPr lang="en-US" sz="1000" b="1" kern="1200" dirty="0" smtClean="0">
                          <a:solidFill>
                            <a:schemeClr val="lt1"/>
                          </a:solidFill>
                          <a:effectLst>
                            <a:outerShdw blurRad="38100" dist="38100" dir="2700000" algn="tl">
                              <a:srgbClr val="000000">
                                <a:alpha val="43137"/>
                              </a:srgbClr>
                            </a:outerShdw>
                          </a:effectLst>
                          <a:latin typeface="Calibri" panose="020F0502020204030204" pitchFamily="34" charset="0"/>
                          <a:ea typeface="+mn-ea"/>
                          <a:cs typeface="+mn-cs"/>
                        </a:rPr>
                        <a:t>(mil. euro)</a:t>
                      </a:r>
                      <a:endParaRPr lang="ro-RO" sz="1000" b="1" kern="1200" dirty="0">
                        <a:solidFill>
                          <a:schemeClr val="lt1"/>
                        </a:solidFill>
                        <a:effectLst>
                          <a:outerShdw blurRad="38100" dist="38100" dir="2700000" algn="tl">
                            <a:srgbClr val="000000">
                              <a:alpha val="43137"/>
                            </a:srgbClr>
                          </a:outerShdw>
                        </a:effectLst>
                        <a:latin typeface="Calibri" panose="020F0502020204030204" pitchFamily="34" charset="0"/>
                        <a:ea typeface="+mn-ea"/>
                        <a:cs typeface="+mn-cs"/>
                      </a:endParaRPr>
                    </a:p>
                  </a:txBody>
                  <a:tcPr marL="68249" marR="68249" marT="0" marB="0" anchor="ctr">
                    <a:lnL w="38100" cmpd="sng">
                      <a:solidFill>
                        <a:sysClr val="window" lastClr="FFFFFF"/>
                      </a:solidFill>
                    </a:lnL>
                    <a:lnR w="381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o-RO" sz="1000" b="1" kern="1200" dirty="0" smtClean="0">
                          <a:solidFill>
                            <a:schemeClr val="lt1"/>
                          </a:solidFill>
                          <a:effectLst>
                            <a:outerShdw blurRad="38100" dist="38100" dir="2700000" algn="tl">
                              <a:srgbClr val="000000">
                                <a:alpha val="43137"/>
                              </a:srgbClr>
                            </a:outerShdw>
                          </a:effectLst>
                          <a:latin typeface="Calibri" panose="020F0502020204030204" pitchFamily="34" charset="0"/>
                          <a:ea typeface="+mn-ea"/>
                          <a:cs typeface="+mn-cs"/>
                        </a:rPr>
                        <a:t>Contribuție UE</a:t>
                      </a:r>
                      <a:endParaRPr lang="en-US" sz="1000" b="1" kern="1200" dirty="0" smtClean="0">
                        <a:solidFill>
                          <a:schemeClr val="lt1"/>
                        </a:solidFill>
                        <a:effectLst>
                          <a:outerShdw blurRad="38100" dist="38100" dir="2700000" algn="tl">
                            <a:srgbClr val="000000">
                              <a:alpha val="43137"/>
                            </a:srgbClr>
                          </a:outerShdw>
                        </a:effectLst>
                        <a:latin typeface="Calibri" panose="020F0502020204030204" pitchFamily="34" charset="0"/>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1" kern="1200" dirty="0" smtClean="0">
                          <a:solidFill>
                            <a:schemeClr val="lt1"/>
                          </a:solidFill>
                          <a:effectLst>
                            <a:outerShdw blurRad="38100" dist="38100" dir="2700000" algn="tl">
                              <a:srgbClr val="000000">
                                <a:alpha val="43137"/>
                              </a:srgbClr>
                            </a:outerShdw>
                          </a:effectLst>
                          <a:latin typeface="Calibri" panose="020F0502020204030204" pitchFamily="34" charset="0"/>
                          <a:ea typeface="+mn-ea"/>
                          <a:cs typeface="+mn-cs"/>
                        </a:rPr>
                        <a:t>(mil. euro)</a:t>
                      </a:r>
                      <a:endParaRPr lang="ro-RO" sz="1000" b="1" kern="1200" dirty="0" smtClean="0">
                        <a:solidFill>
                          <a:schemeClr val="lt1"/>
                        </a:solidFill>
                        <a:effectLst>
                          <a:outerShdw blurRad="38100" dist="38100" dir="2700000" algn="tl">
                            <a:srgbClr val="000000">
                              <a:alpha val="43137"/>
                            </a:srgbClr>
                          </a:outerShdw>
                        </a:effectLst>
                        <a:latin typeface="Calibri" panose="020F0502020204030204" pitchFamily="34" charset="0"/>
                        <a:ea typeface="+mn-ea"/>
                        <a:cs typeface="+mn-cs"/>
                      </a:endParaRPr>
                    </a:p>
                  </a:txBody>
                  <a:tcPr marL="68249" marR="68249" marT="0" marB="0" anchor="ctr">
                    <a:lnL w="38100" cmpd="sng">
                      <a:solidFill>
                        <a:sysClr val="window" lastClr="FFFFFF"/>
                      </a:solidFill>
                    </a:lnL>
                    <a:lnR w="12700" cmpd="sng">
                      <a:solidFill>
                        <a:sysClr val="window" lastClr="FFFFFF"/>
                      </a:solidFill>
                    </a:lnR>
                    <a:lnT w="381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algn="ctr" defTabSz="914400" rtl="0" eaLnBrk="1" latinLnBrk="0" hangingPunct="1">
                        <a:spcAft>
                          <a:spcPts val="0"/>
                        </a:spcAft>
                      </a:pPr>
                      <a:r>
                        <a:rPr lang="ro-RO" sz="1000" b="1" kern="1200" dirty="0" smtClean="0">
                          <a:solidFill>
                            <a:schemeClr val="lt1"/>
                          </a:solidFill>
                          <a:effectLst>
                            <a:outerShdw blurRad="38100" dist="38100" dir="2700000" algn="tl">
                              <a:srgbClr val="000000">
                                <a:alpha val="43137"/>
                              </a:srgbClr>
                            </a:outerShdw>
                          </a:effectLst>
                          <a:latin typeface="Calibri" panose="020F0502020204030204" pitchFamily="34" charset="0"/>
                          <a:ea typeface="+mn-ea"/>
                          <a:cs typeface="+mn-cs"/>
                        </a:rPr>
                        <a:t>Rată de contractare UE </a:t>
                      </a:r>
                      <a:r>
                        <a:rPr lang="en-US" sz="1000" b="1" kern="1200" baseline="0" dirty="0" smtClean="0">
                          <a:solidFill>
                            <a:schemeClr val="lt1"/>
                          </a:solidFill>
                          <a:effectLst>
                            <a:outerShdw blurRad="38100" dist="38100" dir="2700000" algn="tl">
                              <a:srgbClr val="000000">
                                <a:alpha val="43137"/>
                              </a:srgbClr>
                            </a:outerShdw>
                          </a:effectLst>
                          <a:latin typeface="Calibri" panose="020F0502020204030204" pitchFamily="34" charset="0"/>
                          <a:ea typeface="+mn-ea"/>
                          <a:cs typeface="+mn-cs"/>
                        </a:rPr>
                        <a:t> (%)</a:t>
                      </a:r>
                      <a:endParaRPr lang="ro-RO" sz="1000" b="1" kern="1200" dirty="0">
                        <a:solidFill>
                          <a:schemeClr val="lt1"/>
                        </a:solidFill>
                        <a:effectLst>
                          <a:outerShdw blurRad="38100" dist="38100" dir="2700000" algn="tl">
                            <a:srgbClr val="000000">
                              <a:alpha val="43137"/>
                            </a:srgbClr>
                          </a:outerShdw>
                        </a:effectLst>
                        <a:latin typeface="Calibri" panose="020F0502020204030204" pitchFamily="34" charset="0"/>
                        <a:ea typeface="+mn-ea"/>
                        <a:cs typeface="+mn-cs"/>
                      </a:endParaRPr>
                    </a:p>
                  </a:txBody>
                  <a:tcPr marL="68249" marR="68249"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algn="ctr" fontAlgn="ctr"/>
                      <a:r>
                        <a:rPr lang="ro-RO" sz="100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Valoare totală</a:t>
                      </a:r>
                      <a:endParaRPr lang="en-US" sz="100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Calibri" panose="020F0502020204030204" pitchFamily="34" charset="0"/>
                          <a:ea typeface="Times New Roman"/>
                          <a:cs typeface="+mn-cs"/>
                        </a:rPr>
                        <a:t>(mil. euro)</a:t>
                      </a:r>
                      <a:endParaRPr kumimoji="0" lang="ro-RO" sz="1000" b="1"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Calibri" panose="020F0502020204030204" pitchFamily="34" charset="0"/>
                        <a:ea typeface="Times New Roman"/>
                        <a:cs typeface="+mn-cs"/>
                      </a:endParaRPr>
                    </a:p>
                  </a:txBody>
                  <a:tcPr marL="0" marR="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o-RO" sz="100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Contribuție UE</a:t>
                      </a:r>
                    </a:p>
                    <a:p>
                      <a:pPr marL="0" marR="0" indent="0" algn="ctr" defTabSz="914400" rtl="0" eaLnBrk="1" fontAlgn="ctr" latinLnBrk="0" hangingPunct="1">
                        <a:lnSpc>
                          <a:spcPct val="100000"/>
                        </a:lnSpc>
                        <a:spcBef>
                          <a:spcPts val="0"/>
                        </a:spcBef>
                        <a:spcAft>
                          <a:spcPts val="0"/>
                        </a:spcAft>
                        <a:buClrTx/>
                        <a:buSzTx/>
                        <a:buFontTx/>
                        <a:buNone/>
                        <a:tabLst/>
                        <a:defRPr/>
                      </a:pPr>
                      <a:r>
                        <a:rPr lang="ro-RO" sz="100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(mil. euro)</a:t>
                      </a:r>
                    </a:p>
                  </a:txBody>
                  <a:tcPr marL="0" marR="0" marT="0"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381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algn="ctr" fontAlgn="ctr"/>
                      <a:r>
                        <a:rPr lang="ro-RO" sz="100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Rată de plată UE</a:t>
                      </a:r>
                      <a:endParaRPr lang="en-US" sz="100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endParaRPr>
                    </a:p>
                    <a:p>
                      <a:pPr algn="ctr" fontAlgn="ctr"/>
                      <a:r>
                        <a:rPr lang="vi-VN" sz="100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a:t>
                      </a:r>
                      <a:endParaRPr lang="vi-VN" sz="1000" b="1" kern="1200" dirty="0">
                        <a:solidFill>
                          <a:schemeClr val="bg1"/>
                        </a:solidFill>
                        <a:effectLst>
                          <a:outerShdw blurRad="38100" dist="38100" dir="2700000" algn="tl">
                            <a:srgbClr val="000000">
                              <a:alpha val="43137"/>
                            </a:srgbClr>
                          </a:outerShdw>
                        </a:effectLst>
                        <a:latin typeface="Calibri" panose="020F0502020204030204" pitchFamily="34" charset="0"/>
                        <a:ea typeface="+mn-ea"/>
                        <a:cs typeface="+mn-cs"/>
                      </a:endParaRPr>
                    </a:p>
                  </a:txBody>
                  <a:tcPr marL="0" marR="0" marT="0" marB="0" anchor="ctr">
                    <a:lnL w="12700" cmpd="sng">
                      <a:solidFill>
                        <a:sysClr val="window" lastClr="FFFFFF"/>
                      </a:solidFill>
                    </a:lnL>
                    <a:lnR w="12700" cmpd="sng">
                      <a:solidFill>
                        <a:sysClr val="window" lastClr="FFFFFF"/>
                      </a:solidFill>
                    </a:lnR>
                    <a:lnT w="381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r>
              <a:tr h="388600">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marL="0" lvl="0" algn="ctr" defTabSz="914400" rtl="0" eaLnBrk="1" fontAlgn="ctr" latinLnBrk="0" hangingPunct="1"/>
                      <a:r>
                        <a:rPr lang="ro-RO" sz="100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PO Infrastructură Mare </a:t>
                      </a:r>
                      <a:r>
                        <a:rPr lang="en-US" sz="100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a:t>
                      </a:r>
                      <a:r>
                        <a:rPr lang="ro-RO" sz="100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POIM</a:t>
                      </a:r>
                      <a:r>
                        <a:rPr lang="en-US" sz="100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a:t>
                      </a:r>
                      <a:endParaRPr lang="vi-VN" sz="1000" b="1" kern="1200" dirty="0">
                        <a:solidFill>
                          <a:schemeClr val="bg1"/>
                        </a:solidFill>
                        <a:effectLst>
                          <a:outerShdw blurRad="38100" dist="38100" dir="2700000" algn="tl">
                            <a:srgbClr val="000000">
                              <a:alpha val="43137"/>
                            </a:srgbClr>
                          </a:outerShdw>
                        </a:effectLst>
                        <a:latin typeface="Calibri" panose="020F0502020204030204" pitchFamily="34" charset="0"/>
                        <a:ea typeface="+mn-ea"/>
                        <a:cs typeface="+mn-cs"/>
                      </a:endParaRP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10</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845</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9</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21</a:t>
                      </a:r>
                      <a:r>
                        <a:rPr kumimoji="0" lang="en-US" sz="1000" b="0" i="0" u="none" strike="noStrike" kern="1200" dirty="0" smtClean="0">
                          <a:solidFill>
                            <a:srgbClr val="002E8A"/>
                          </a:solidFill>
                          <a:effectLst/>
                          <a:latin typeface="Calibri" panose="020F0502020204030204" pitchFamily="34" charset="0"/>
                          <a:ea typeface="+mn-ea"/>
                          <a:cs typeface="+mn-cs"/>
                        </a:rPr>
                        <a:t>8</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16</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462</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28</a:t>
                      </a:r>
                      <a:r>
                        <a:rPr kumimoji="0" lang="en-US" sz="1000" b="0" i="0" u="none" strike="noStrike" kern="1200" dirty="0" smtClean="0">
                          <a:solidFill>
                            <a:srgbClr val="002E8A"/>
                          </a:solidFill>
                          <a:effectLst/>
                          <a:latin typeface="Calibri" panose="020F0502020204030204" pitchFamily="34" charset="0"/>
                          <a:ea typeface="+mn-ea"/>
                          <a:cs typeface="+mn-cs"/>
                        </a:rPr>
                        <a:t>1</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10</a:t>
                      </a:r>
                      <a:r>
                        <a:rPr kumimoji="0" lang="en-US" sz="1000" b="0" i="0" u="none" strike="noStrike" kern="1200" dirty="0" smtClean="0">
                          <a:solidFill>
                            <a:srgbClr val="002E8A"/>
                          </a:solidFill>
                          <a:effectLst/>
                          <a:latin typeface="Calibri" panose="020F0502020204030204" pitchFamily="34" charset="0"/>
                          <a:ea typeface="+mn-ea"/>
                          <a:cs typeface="+mn-cs"/>
                        </a:rPr>
                        <a:t> 900</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9</a:t>
                      </a:r>
                      <a:r>
                        <a:rPr kumimoji="0" lang="en-US" sz="1000" b="0" i="0" u="none" strike="noStrike" kern="1200" dirty="0" smtClean="0">
                          <a:solidFill>
                            <a:srgbClr val="002E8A"/>
                          </a:solidFill>
                          <a:effectLst/>
                          <a:latin typeface="Calibri" panose="020F0502020204030204" pitchFamily="34" charset="0"/>
                          <a:ea typeface="+mn-ea"/>
                          <a:cs typeface="+mn-cs"/>
                        </a:rPr>
                        <a:t> 252</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p>
                      <a:pPr algn="ctr" fontAlgn="ctr"/>
                      <a:r>
                        <a:rPr kumimoji="0" lang="ro-RO" sz="1000" b="1" kern="1200" dirty="0" smtClean="0">
                          <a:solidFill>
                            <a:srgbClr val="002E8A"/>
                          </a:solidFill>
                          <a:latin typeface="Calibri" panose="020F0502020204030204" pitchFamily="34" charset="0"/>
                          <a:ea typeface="+mn-ea"/>
                          <a:cs typeface="+mn-cs"/>
                        </a:rPr>
                        <a:t>100</a:t>
                      </a:r>
                      <a:r>
                        <a:rPr kumimoji="0" lang="en-US" sz="1000" b="1" kern="1200" dirty="0" smtClean="0">
                          <a:solidFill>
                            <a:srgbClr val="002E8A"/>
                          </a:solidFill>
                          <a:latin typeface="Calibri" panose="020F0502020204030204" pitchFamily="34" charset="0"/>
                          <a:ea typeface="+mn-ea"/>
                          <a:cs typeface="+mn-cs"/>
                        </a:rPr>
                        <a:t>.4</a:t>
                      </a:r>
                      <a:r>
                        <a:rPr kumimoji="0" lang="ro-RO" sz="1000" b="1" kern="1200" dirty="0" smtClean="0">
                          <a:solidFill>
                            <a:srgbClr val="002E8A"/>
                          </a:solidFill>
                          <a:latin typeface="Calibri" panose="020F0502020204030204" pitchFamily="34" charset="0"/>
                          <a:ea typeface="+mn-ea"/>
                          <a:cs typeface="+mn-cs"/>
                        </a:rPr>
                        <a:t>%</a:t>
                      </a:r>
                      <a:endParaRPr kumimoji="0" lang="ro-RO" sz="1000" b="1" kern="1200" dirty="0">
                        <a:solidFill>
                          <a:srgbClr val="002E8A"/>
                        </a:solidFill>
                        <a:latin typeface="Calibri" panose="020F0502020204030204" pitchFamily="34" charset="0"/>
                        <a:ea typeface="+mn-ea"/>
                        <a:cs typeface="+mn-cs"/>
                      </a:endParaRPr>
                    </a:p>
                  </a:txBody>
                  <a:tcPr marL="9525" marR="9525" marT="9525"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2</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548</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2</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019</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1" kern="1200" dirty="0" smtClean="0">
                          <a:solidFill>
                            <a:srgbClr val="002E8A"/>
                          </a:solidFill>
                          <a:latin typeface="Calibri" panose="020F0502020204030204" pitchFamily="34" charset="0"/>
                          <a:ea typeface="+mn-ea"/>
                          <a:cs typeface="+mn-cs"/>
                        </a:rPr>
                        <a:t>21</a:t>
                      </a:r>
                      <a:r>
                        <a:rPr kumimoji="0" lang="en-US" sz="1000" b="1" kern="1200" dirty="0" smtClean="0">
                          <a:solidFill>
                            <a:srgbClr val="002E8A"/>
                          </a:solidFill>
                          <a:latin typeface="Calibri" panose="020F0502020204030204" pitchFamily="34" charset="0"/>
                          <a:ea typeface="+mn-ea"/>
                          <a:cs typeface="+mn-cs"/>
                        </a:rPr>
                        <a:t>.</a:t>
                      </a:r>
                      <a:r>
                        <a:rPr kumimoji="0" lang="ro-RO" sz="1000" b="1" kern="1200" dirty="0" smtClean="0">
                          <a:solidFill>
                            <a:srgbClr val="002E8A"/>
                          </a:solidFill>
                          <a:latin typeface="Calibri" panose="020F0502020204030204" pitchFamily="34" charset="0"/>
                          <a:ea typeface="+mn-ea"/>
                          <a:cs typeface="+mn-cs"/>
                        </a:rPr>
                        <a:t>9</a:t>
                      </a:r>
                      <a:r>
                        <a:rPr kumimoji="0" lang="ro-RO" sz="1000" b="1" kern="1200" dirty="0">
                          <a:solidFill>
                            <a:srgbClr val="002E8A"/>
                          </a:solidFill>
                          <a:latin typeface="Calibri" panose="020F0502020204030204" pitchFamily="34" charset="0"/>
                          <a:ea typeface="+mn-ea"/>
                          <a:cs typeface="+mn-cs"/>
                        </a:rPr>
                        <a:t>%</a:t>
                      </a:r>
                    </a:p>
                  </a:txBody>
                  <a:tcPr marL="9525" marR="9525" marT="9525" marB="0"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r>
              <a:tr h="356703">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lvl="0" algn="ctr" fontAlgn="ctr"/>
                      <a:r>
                        <a:rPr lang="ro-RO" sz="100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PO Competitivitate</a:t>
                      </a:r>
                      <a:endParaRPr lang="en-US" sz="100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endParaRPr>
                    </a:p>
                    <a:p>
                      <a:pPr lvl="0" algn="ctr" fontAlgn="ctr"/>
                      <a:r>
                        <a:rPr lang="ro-RO" sz="100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(POC)</a:t>
                      </a:r>
                      <a:endParaRPr lang="ro-RO" sz="1000" b="1" kern="1200" dirty="0">
                        <a:solidFill>
                          <a:schemeClr val="bg1"/>
                        </a:solidFill>
                        <a:effectLst>
                          <a:outerShdw blurRad="38100" dist="38100" dir="2700000" algn="tl">
                            <a:srgbClr val="000000">
                              <a:alpha val="43137"/>
                            </a:srgbClr>
                          </a:outerShdw>
                        </a:effectLst>
                        <a:latin typeface="Calibri" panose="020F0502020204030204" pitchFamily="34" charset="0"/>
                        <a:ea typeface="+mn-ea"/>
                        <a:cs typeface="+mn-cs"/>
                      </a:endParaRP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1</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583</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1</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330</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3</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791</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367</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1</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314</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1</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008</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p>
                      <a:pPr algn="ctr" fontAlgn="ctr"/>
                      <a:r>
                        <a:rPr kumimoji="0" lang="ro-RO" sz="1000" b="1" kern="1200" dirty="0" smtClean="0">
                          <a:solidFill>
                            <a:srgbClr val="002E8A"/>
                          </a:solidFill>
                          <a:latin typeface="Calibri" panose="020F0502020204030204" pitchFamily="34" charset="0"/>
                          <a:ea typeface="+mn-ea"/>
                          <a:cs typeface="+mn-cs"/>
                        </a:rPr>
                        <a:t>75</a:t>
                      </a:r>
                      <a:r>
                        <a:rPr kumimoji="0" lang="en-US" sz="1000" b="1" kern="1200" dirty="0" smtClean="0">
                          <a:solidFill>
                            <a:srgbClr val="002E8A"/>
                          </a:solidFill>
                          <a:latin typeface="Calibri" panose="020F0502020204030204" pitchFamily="34" charset="0"/>
                          <a:ea typeface="+mn-ea"/>
                          <a:cs typeface="+mn-cs"/>
                        </a:rPr>
                        <a:t>.</a:t>
                      </a:r>
                      <a:r>
                        <a:rPr kumimoji="0" lang="ro-RO" sz="1000" b="1" kern="1200" dirty="0" smtClean="0">
                          <a:solidFill>
                            <a:srgbClr val="002E8A"/>
                          </a:solidFill>
                          <a:latin typeface="Calibri" panose="020F0502020204030204" pitchFamily="34" charset="0"/>
                          <a:ea typeface="+mn-ea"/>
                          <a:cs typeface="+mn-cs"/>
                        </a:rPr>
                        <a:t>8</a:t>
                      </a:r>
                      <a:r>
                        <a:rPr kumimoji="0" lang="ro-RO" sz="1000" b="1" kern="1200" dirty="0">
                          <a:solidFill>
                            <a:srgbClr val="002E8A"/>
                          </a:solidFill>
                          <a:latin typeface="Calibri" panose="020F0502020204030204" pitchFamily="34" charset="0"/>
                          <a:ea typeface="+mn-ea"/>
                          <a:cs typeface="+mn-cs"/>
                        </a:rPr>
                        <a:t>%</a:t>
                      </a:r>
                    </a:p>
                  </a:txBody>
                  <a:tcPr marL="9525" marR="9525" marT="9525"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445</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400</a:t>
                      </a: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00" b="1" kern="1200" dirty="0" smtClean="0">
                          <a:solidFill>
                            <a:srgbClr val="002E8A"/>
                          </a:solidFill>
                          <a:latin typeface="Calibri" panose="020F0502020204030204" pitchFamily="34" charset="0"/>
                          <a:ea typeface="+mn-ea"/>
                          <a:cs typeface="+mn-cs"/>
                        </a:rPr>
                        <a:t>30</a:t>
                      </a:r>
                      <a:r>
                        <a:rPr kumimoji="0" lang="en-US" sz="1000" b="1" kern="1200" dirty="0" smtClean="0">
                          <a:solidFill>
                            <a:srgbClr val="002E8A"/>
                          </a:solidFill>
                          <a:latin typeface="Calibri" panose="020F0502020204030204" pitchFamily="34" charset="0"/>
                          <a:ea typeface="+mn-ea"/>
                          <a:cs typeface="+mn-cs"/>
                        </a:rPr>
                        <a:t>.</a:t>
                      </a:r>
                      <a:r>
                        <a:rPr kumimoji="0" lang="ro-RO" sz="1000" b="1" kern="1200" dirty="0" smtClean="0">
                          <a:solidFill>
                            <a:srgbClr val="002E8A"/>
                          </a:solidFill>
                          <a:latin typeface="Calibri" panose="020F0502020204030204" pitchFamily="34" charset="0"/>
                          <a:ea typeface="+mn-ea"/>
                          <a:cs typeface="+mn-cs"/>
                        </a:rPr>
                        <a:t>1</a:t>
                      </a:r>
                      <a:r>
                        <a:rPr kumimoji="0" lang="ro-RO" sz="1000" b="1" kern="1200" dirty="0">
                          <a:solidFill>
                            <a:srgbClr val="002E8A"/>
                          </a:solidFill>
                          <a:latin typeface="Calibri" panose="020F0502020204030204" pitchFamily="34" charset="0"/>
                          <a:ea typeface="+mn-ea"/>
                          <a:cs typeface="+mn-cs"/>
                        </a:rPr>
                        <a:t>%</a:t>
                      </a: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r>
              <a:tr h="356703">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marL="0" lvl="0" algn="ctr" defTabSz="914400" rtl="0" eaLnBrk="1" fontAlgn="ctr" latinLnBrk="0" hangingPunct="1"/>
                      <a:r>
                        <a:rPr lang="ro-RO" sz="100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PO Asistență</a:t>
                      </a:r>
                      <a:r>
                        <a:rPr lang="ro-RO" sz="1000" b="1" kern="1200" baseline="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 tehnică</a:t>
                      </a:r>
                      <a:endParaRPr lang="en-US" sz="100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endParaRPr>
                    </a:p>
                    <a:p>
                      <a:pPr marL="0" lvl="0" algn="ctr" defTabSz="914400" rtl="0" eaLnBrk="1" fontAlgn="ctr" latinLnBrk="0" hangingPunct="1"/>
                      <a:r>
                        <a:rPr lang="vi-VN" sz="100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a:t>
                      </a:r>
                      <a:r>
                        <a:rPr lang="ro-RO" sz="100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POAT</a:t>
                      </a:r>
                      <a:r>
                        <a:rPr lang="vi-VN" sz="100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a:t>
                      </a:r>
                      <a:endParaRPr lang="vi-VN" sz="1000" b="1" kern="1200" dirty="0">
                        <a:solidFill>
                          <a:schemeClr val="bg1"/>
                        </a:solidFill>
                        <a:effectLst>
                          <a:outerShdw blurRad="38100" dist="38100" dir="2700000" algn="tl">
                            <a:srgbClr val="000000">
                              <a:alpha val="43137"/>
                            </a:srgbClr>
                          </a:outerShdw>
                        </a:effectLst>
                        <a:latin typeface="Calibri" panose="020F0502020204030204" pitchFamily="34" charset="0"/>
                        <a:ea typeface="+mn-ea"/>
                        <a:cs typeface="+mn-cs"/>
                      </a:endParaRP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298</a:t>
                      </a: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253</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398</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107</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en-US" sz="1000" b="0" i="0" u="none" strike="noStrike" kern="1200" dirty="0" smtClean="0">
                          <a:solidFill>
                            <a:srgbClr val="002E8A"/>
                          </a:solidFill>
                          <a:effectLst/>
                          <a:latin typeface="Calibri" panose="020F0502020204030204" pitchFamily="34" charset="0"/>
                          <a:ea typeface="+mn-ea"/>
                          <a:cs typeface="+mn-cs"/>
                        </a:rPr>
                        <a:t>330</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en-US" sz="1000" b="0" i="0" u="none" strike="noStrike" kern="1200" dirty="0" smtClean="0">
                          <a:solidFill>
                            <a:srgbClr val="002E8A"/>
                          </a:solidFill>
                          <a:effectLst/>
                          <a:latin typeface="Calibri" panose="020F0502020204030204" pitchFamily="34" charset="0"/>
                          <a:ea typeface="+mn-ea"/>
                          <a:cs typeface="+mn-cs"/>
                        </a:rPr>
                        <a:t>280</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p>
                      <a:pPr algn="ctr" fontAlgn="ctr"/>
                      <a:r>
                        <a:rPr kumimoji="0" lang="ro-RO" sz="1000" b="1" kern="1200" dirty="0" smtClean="0">
                          <a:solidFill>
                            <a:srgbClr val="002E8A"/>
                          </a:solidFill>
                          <a:latin typeface="Calibri" panose="020F0502020204030204" pitchFamily="34" charset="0"/>
                          <a:ea typeface="+mn-ea"/>
                          <a:cs typeface="+mn-cs"/>
                        </a:rPr>
                        <a:t>110</a:t>
                      </a:r>
                      <a:r>
                        <a:rPr kumimoji="0" lang="en-US" sz="1000" b="1" kern="1200" dirty="0" smtClean="0">
                          <a:solidFill>
                            <a:srgbClr val="002E8A"/>
                          </a:solidFill>
                          <a:latin typeface="Calibri" panose="020F0502020204030204" pitchFamily="34" charset="0"/>
                          <a:ea typeface="+mn-ea"/>
                          <a:cs typeface="+mn-cs"/>
                        </a:rPr>
                        <a:t>.6</a:t>
                      </a:r>
                      <a:r>
                        <a:rPr kumimoji="0" lang="ro-RO" sz="1000" b="1" kern="1200" dirty="0" smtClean="0">
                          <a:solidFill>
                            <a:srgbClr val="002E8A"/>
                          </a:solidFill>
                          <a:latin typeface="Calibri" panose="020F0502020204030204" pitchFamily="34" charset="0"/>
                          <a:ea typeface="+mn-ea"/>
                          <a:cs typeface="+mn-cs"/>
                        </a:rPr>
                        <a:t>%</a:t>
                      </a:r>
                      <a:endParaRPr kumimoji="0" lang="ro-RO" sz="1000" b="1" kern="1200" dirty="0">
                        <a:solidFill>
                          <a:srgbClr val="002E8A"/>
                        </a:solidFill>
                        <a:latin typeface="Calibri" panose="020F0502020204030204" pitchFamily="34" charset="0"/>
                        <a:ea typeface="+mn-ea"/>
                        <a:cs typeface="+mn-cs"/>
                      </a:endParaRPr>
                    </a:p>
                  </a:txBody>
                  <a:tcPr marL="9525" marR="9525" marT="9525"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a:solidFill>
                            <a:srgbClr val="002E8A"/>
                          </a:solidFill>
                          <a:effectLst/>
                          <a:latin typeface="Calibri" panose="020F0502020204030204" pitchFamily="34" charset="0"/>
                          <a:ea typeface="+mn-ea"/>
                          <a:cs typeface="+mn-cs"/>
                        </a:rPr>
                        <a:t>134</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133</a:t>
                      </a: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1" kern="1200" dirty="0" smtClean="0">
                          <a:solidFill>
                            <a:srgbClr val="002E8A"/>
                          </a:solidFill>
                          <a:latin typeface="Calibri" panose="020F0502020204030204" pitchFamily="34" charset="0"/>
                          <a:ea typeface="+mn-ea"/>
                          <a:cs typeface="+mn-cs"/>
                        </a:rPr>
                        <a:t>52</a:t>
                      </a:r>
                      <a:r>
                        <a:rPr kumimoji="0" lang="en-US" sz="1000" b="1" kern="1200" dirty="0" smtClean="0">
                          <a:solidFill>
                            <a:srgbClr val="002E8A"/>
                          </a:solidFill>
                          <a:latin typeface="Calibri" panose="020F0502020204030204" pitchFamily="34" charset="0"/>
                          <a:ea typeface="+mn-ea"/>
                          <a:cs typeface="+mn-cs"/>
                        </a:rPr>
                        <a:t>.7</a:t>
                      </a:r>
                      <a:r>
                        <a:rPr kumimoji="0" lang="ro-RO" sz="1000" b="1" kern="1200" dirty="0" smtClean="0">
                          <a:solidFill>
                            <a:srgbClr val="002E8A"/>
                          </a:solidFill>
                          <a:latin typeface="Calibri" panose="020F0502020204030204" pitchFamily="34" charset="0"/>
                          <a:ea typeface="+mn-ea"/>
                          <a:cs typeface="+mn-cs"/>
                        </a:rPr>
                        <a:t>%</a:t>
                      </a:r>
                      <a:endParaRPr kumimoji="0" lang="ro-RO" sz="1000" b="1" kern="1200" dirty="0">
                        <a:solidFill>
                          <a:srgbClr val="002E8A"/>
                        </a:solidFill>
                        <a:latin typeface="Calibri" panose="020F0502020204030204" pitchFamily="34" charset="0"/>
                        <a:ea typeface="+mn-ea"/>
                        <a:cs typeface="+mn-cs"/>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r>
              <a:tr h="38930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ro-RO"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PO Capital Uman</a:t>
                      </a:r>
                      <a:endParaRPr kumimoji="0" lang="en-US"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0" lang="ro-RO"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(POCU)</a:t>
                      </a: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5</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105</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4</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372</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7</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789</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1</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276</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3</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939</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3</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363</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algn="ctr" fontAlgn="ctr"/>
                      <a:r>
                        <a:rPr kumimoji="0" lang="ro-RO" sz="1000" b="1" kern="1200" dirty="0" smtClean="0">
                          <a:solidFill>
                            <a:srgbClr val="002E8A"/>
                          </a:solidFill>
                          <a:latin typeface="Calibri" panose="020F0502020204030204" pitchFamily="34" charset="0"/>
                          <a:ea typeface="+mn-ea"/>
                          <a:cs typeface="+mn-cs"/>
                        </a:rPr>
                        <a:t>76</a:t>
                      </a:r>
                      <a:r>
                        <a:rPr kumimoji="0" lang="en-US" sz="1000" b="1" kern="1200" dirty="0" smtClean="0">
                          <a:solidFill>
                            <a:srgbClr val="002E8A"/>
                          </a:solidFill>
                          <a:latin typeface="Calibri" panose="020F0502020204030204" pitchFamily="34" charset="0"/>
                          <a:ea typeface="+mn-ea"/>
                          <a:cs typeface="+mn-cs"/>
                        </a:rPr>
                        <a:t>.</a:t>
                      </a:r>
                      <a:r>
                        <a:rPr kumimoji="0" lang="ro-RO" sz="1000" b="1" kern="1200" dirty="0" smtClean="0">
                          <a:solidFill>
                            <a:srgbClr val="002E8A"/>
                          </a:solidFill>
                          <a:latin typeface="Calibri" panose="020F0502020204030204" pitchFamily="34" charset="0"/>
                          <a:ea typeface="+mn-ea"/>
                          <a:cs typeface="+mn-cs"/>
                        </a:rPr>
                        <a:t>9</a:t>
                      </a:r>
                      <a:r>
                        <a:rPr kumimoji="0" lang="ro-RO" sz="1000" b="1" kern="1200" dirty="0">
                          <a:solidFill>
                            <a:srgbClr val="002E8A"/>
                          </a:solidFill>
                          <a:latin typeface="Calibri" panose="020F0502020204030204" pitchFamily="34" charset="0"/>
                          <a:ea typeface="+mn-ea"/>
                          <a:cs typeface="+mn-cs"/>
                        </a:rPr>
                        <a:t>%</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1</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318</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1</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199</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1" kern="1200" dirty="0" smtClean="0">
                          <a:solidFill>
                            <a:srgbClr val="002E8A"/>
                          </a:solidFill>
                          <a:latin typeface="Calibri" panose="020F0502020204030204" pitchFamily="34" charset="0"/>
                          <a:ea typeface="+mn-ea"/>
                          <a:cs typeface="+mn-cs"/>
                        </a:rPr>
                        <a:t>27</a:t>
                      </a:r>
                      <a:r>
                        <a:rPr kumimoji="0" lang="en-US" sz="1000" b="1" kern="1200" dirty="0" smtClean="0">
                          <a:solidFill>
                            <a:srgbClr val="002E8A"/>
                          </a:solidFill>
                          <a:latin typeface="Calibri" panose="020F0502020204030204" pitchFamily="34" charset="0"/>
                          <a:ea typeface="+mn-ea"/>
                          <a:cs typeface="+mn-cs"/>
                        </a:rPr>
                        <a:t>.</a:t>
                      </a:r>
                      <a:r>
                        <a:rPr kumimoji="0" lang="ro-RO" sz="1000" b="1" kern="1200" dirty="0" smtClean="0">
                          <a:solidFill>
                            <a:srgbClr val="002E8A"/>
                          </a:solidFill>
                          <a:latin typeface="Calibri" panose="020F0502020204030204" pitchFamily="34" charset="0"/>
                          <a:ea typeface="+mn-ea"/>
                          <a:cs typeface="+mn-cs"/>
                        </a:rPr>
                        <a:t>4</a:t>
                      </a:r>
                      <a:r>
                        <a:rPr kumimoji="0" lang="ro-RO" sz="1000" b="1" kern="1200" dirty="0">
                          <a:solidFill>
                            <a:srgbClr val="002E8A"/>
                          </a:solidFill>
                          <a:latin typeface="Calibri" panose="020F0502020204030204" pitchFamily="34" charset="0"/>
                          <a:ea typeface="+mn-ea"/>
                          <a:cs typeface="+mn-cs"/>
                        </a:rPr>
                        <a:t>%</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r>
              <a:tr h="356703">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ro-RO"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PO Regional  (POR)</a:t>
                      </a: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8</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384</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6</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860</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15</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706</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4</a:t>
                      </a:r>
                      <a:r>
                        <a:rPr kumimoji="0" lang="en-US" sz="1000" b="0" i="0" u="none" strike="noStrike" kern="1200" dirty="0" smtClean="0">
                          <a:solidFill>
                            <a:srgbClr val="002E8A"/>
                          </a:solidFill>
                          <a:effectLst/>
                          <a:latin typeface="Calibri" panose="020F0502020204030204" pitchFamily="34" charset="0"/>
                          <a:ea typeface="+mn-ea"/>
                          <a:cs typeface="+mn-cs"/>
                        </a:rPr>
                        <a:t> 891</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en-US" sz="1000" b="0" i="0" u="none" strike="noStrike" kern="1200" dirty="0" smtClean="0">
                          <a:solidFill>
                            <a:srgbClr val="002E8A"/>
                          </a:solidFill>
                          <a:effectLst/>
                          <a:latin typeface="Calibri" panose="020F0502020204030204" pitchFamily="34" charset="0"/>
                          <a:ea typeface="+mn-ea"/>
                          <a:cs typeface="+mn-cs"/>
                        </a:rPr>
                        <a:t>9 995</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en-US" sz="1000" b="0" i="0" u="none" strike="noStrike" kern="1200" dirty="0" smtClean="0">
                          <a:solidFill>
                            <a:srgbClr val="002E8A"/>
                          </a:solidFill>
                          <a:effectLst/>
                          <a:latin typeface="Calibri" panose="020F0502020204030204" pitchFamily="34" charset="0"/>
                          <a:ea typeface="+mn-ea"/>
                          <a:cs typeface="+mn-cs"/>
                        </a:rPr>
                        <a:t>7 039</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p>
                      <a:pPr algn="ctr" fontAlgn="ctr"/>
                      <a:r>
                        <a:rPr kumimoji="0" lang="en-US" sz="1000" b="1" kern="1200" dirty="0" smtClean="0">
                          <a:solidFill>
                            <a:srgbClr val="002E8A"/>
                          </a:solidFill>
                          <a:latin typeface="Calibri" panose="020F0502020204030204" pitchFamily="34" charset="0"/>
                          <a:ea typeface="+mn-ea"/>
                          <a:cs typeface="+mn-cs"/>
                        </a:rPr>
                        <a:t>102.6</a:t>
                      </a:r>
                      <a:r>
                        <a:rPr kumimoji="0" lang="ro-RO" sz="1000" b="1" kern="1200" dirty="0" smtClean="0">
                          <a:solidFill>
                            <a:srgbClr val="002E8A"/>
                          </a:solidFill>
                          <a:latin typeface="Calibri" panose="020F0502020204030204" pitchFamily="34" charset="0"/>
                          <a:ea typeface="+mn-ea"/>
                          <a:cs typeface="+mn-cs"/>
                        </a:rPr>
                        <a:t>%</a:t>
                      </a:r>
                      <a:endParaRPr kumimoji="0" lang="ro-RO" sz="1000" b="1" kern="1200" dirty="0">
                        <a:solidFill>
                          <a:srgbClr val="002E8A"/>
                        </a:solidFill>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1</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542</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1</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323</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1" kern="1200" dirty="0" smtClean="0">
                          <a:solidFill>
                            <a:srgbClr val="002E8A"/>
                          </a:solidFill>
                          <a:latin typeface="Calibri" panose="020F0502020204030204" pitchFamily="34" charset="0"/>
                          <a:ea typeface="+mn-ea"/>
                          <a:cs typeface="+mn-cs"/>
                        </a:rPr>
                        <a:t>19</a:t>
                      </a:r>
                      <a:r>
                        <a:rPr kumimoji="0" lang="en-US" sz="1000" b="1" kern="1200" dirty="0" smtClean="0">
                          <a:solidFill>
                            <a:srgbClr val="002E8A"/>
                          </a:solidFill>
                          <a:latin typeface="Calibri" panose="020F0502020204030204" pitchFamily="34" charset="0"/>
                          <a:ea typeface="+mn-ea"/>
                          <a:cs typeface="+mn-cs"/>
                        </a:rPr>
                        <a:t>.</a:t>
                      </a:r>
                      <a:r>
                        <a:rPr kumimoji="0" lang="ro-RO" sz="1000" b="1" kern="1200" dirty="0" smtClean="0">
                          <a:solidFill>
                            <a:srgbClr val="002E8A"/>
                          </a:solidFill>
                          <a:latin typeface="Calibri" panose="020F0502020204030204" pitchFamily="34" charset="0"/>
                          <a:ea typeface="+mn-ea"/>
                          <a:cs typeface="+mn-cs"/>
                        </a:rPr>
                        <a:t>3</a:t>
                      </a:r>
                      <a:r>
                        <a:rPr kumimoji="0" lang="ro-RO" sz="1000" b="1" kern="1200" dirty="0">
                          <a:solidFill>
                            <a:srgbClr val="002E8A"/>
                          </a:solidFill>
                          <a:latin typeface="Calibri" panose="020F0502020204030204" pitchFamily="34" charset="0"/>
                          <a:ea typeface="+mn-ea"/>
                          <a:cs typeface="+mn-cs"/>
                        </a:rPr>
                        <a:t>%</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r>
              <a:tr h="385527">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ro-RO"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PO Capacitate Administrativă</a:t>
                      </a:r>
                      <a:endParaRPr kumimoji="0" lang="en-US"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0" lang="vi-VN"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a:t>
                      </a:r>
                      <a:r>
                        <a:rPr kumimoji="0" lang="ro-RO"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POCA</a:t>
                      </a:r>
                      <a:r>
                        <a:rPr kumimoji="0" lang="vi-VN"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a:t>
                      </a:r>
                      <a:endParaRPr kumimoji="0" lang="vi-VN" sz="1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endParaRP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algn="ctr" rtl="0" eaLnBrk="1" fontAlgn="ctr" latinLnBrk="0" hangingPunct="1"/>
                      <a:r>
                        <a:rPr kumimoji="0" lang="ro-RO" sz="1000" b="0" i="0" u="none" strike="noStrike" kern="1200">
                          <a:solidFill>
                            <a:srgbClr val="002E8A"/>
                          </a:solidFill>
                          <a:effectLst/>
                          <a:latin typeface="Calibri" panose="020F0502020204030204" pitchFamily="34" charset="0"/>
                          <a:ea typeface="+mn-ea"/>
                          <a:cs typeface="+mn-cs"/>
                        </a:rPr>
                        <a:t>658</a:t>
                      </a:r>
                    </a:p>
                  </a:txBody>
                  <a:tcPr marL="9525" marR="9525" marT="9525"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553</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1</a:t>
                      </a:r>
                      <a:r>
                        <a:rPr kumimoji="0" lang="ro-RO" sz="1000" b="0" i="0" u="none" strike="noStrike" kern="1200" baseline="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005</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451</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566</a:t>
                      </a:r>
                    </a:p>
                  </a:txBody>
                  <a:tcPr marL="9525" marR="9525" marT="9525"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475</a:t>
                      </a: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algn="ctr" fontAlgn="ctr"/>
                      <a:r>
                        <a:rPr kumimoji="0" lang="ro-RO" sz="1000" b="1" kern="1200" dirty="0" smtClean="0">
                          <a:solidFill>
                            <a:srgbClr val="002E8A"/>
                          </a:solidFill>
                          <a:latin typeface="Calibri" panose="020F0502020204030204" pitchFamily="34" charset="0"/>
                          <a:ea typeface="+mn-ea"/>
                          <a:cs typeface="+mn-cs"/>
                        </a:rPr>
                        <a:t>85</a:t>
                      </a:r>
                      <a:r>
                        <a:rPr kumimoji="0" lang="en-US" sz="1000" b="1" kern="1200" dirty="0" smtClean="0">
                          <a:solidFill>
                            <a:srgbClr val="002E8A"/>
                          </a:solidFill>
                          <a:latin typeface="Calibri" panose="020F0502020204030204" pitchFamily="34" charset="0"/>
                          <a:ea typeface="+mn-ea"/>
                          <a:cs typeface="+mn-cs"/>
                        </a:rPr>
                        <a:t>.</a:t>
                      </a:r>
                      <a:r>
                        <a:rPr kumimoji="0" lang="ro-RO" sz="1000" b="1" kern="1200" dirty="0" smtClean="0">
                          <a:solidFill>
                            <a:srgbClr val="002E8A"/>
                          </a:solidFill>
                          <a:latin typeface="Calibri" panose="020F0502020204030204" pitchFamily="34" charset="0"/>
                          <a:ea typeface="+mn-ea"/>
                          <a:cs typeface="+mn-cs"/>
                        </a:rPr>
                        <a:t>9</a:t>
                      </a:r>
                      <a:r>
                        <a:rPr kumimoji="0" lang="ro-RO" sz="1000" b="1" kern="1200" dirty="0">
                          <a:solidFill>
                            <a:srgbClr val="002E8A"/>
                          </a:solidFill>
                          <a:latin typeface="Calibri" panose="020F0502020204030204" pitchFamily="34" charset="0"/>
                          <a:ea typeface="+mn-ea"/>
                          <a:cs typeface="+mn-cs"/>
                        </a:rPr>
                        <a:t>%</a:t>
                      </a:r>
                    </a:p>
                  </a:txBody>
                  <a:tcPr marL="9525" marR="9525" marT="9525"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106</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00" b="0" i="0" u="none" strike="noStrike" kern="1200">
                          <a:solidFill>
                            <a:srgbClr val="002E8A"/>
                          </a:solidFill>
                          <a:effectLst/>
                          <a:latin typeface="Calibri" panose="020F0502020204030204" pitchFamily="34" charset="0"/>
                          <a:ea typeface="+mn-ea"/>
                          <a:cs typeface="+mn-cs"/>
                        </a:rPr>
                        <a:t>103</a:t>
                      </a: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00" b="1" kern="1200" dirty="0" smtClean="0">
                          <a:solidFill>
                            <a:srgbClr val="002E8A"/>
                          </a:solidFill>
                          <a:latin typeface="Calibri" panose="020F0502020204030204" pitchFamily="34" charset="0"/>
                          <a:ea typeface="+mn-ea"/>
                          <a:cs typeface="+mn-cs"/>
                        </a:rPr>
                        <a:t>18</a:t>
                      </a:r>
                      <a:r>
                        <a:rPr kumimoji="0" lang="en-US" sz="1000" b="1" kern="1200" dirty="0" smtClean="0">
                          <a:solidFill>
                            <a:srgbClr val="002E8A"/>
                          </a:solidFill>
                          <a:latin typeface="Calibri" panose="020F0502020204030204" pitchFamily="34" charset="0"/>
                          <a:ea typeface="+mn-ea"/>
                          <a:cs typeface="+mn-cs"/>
                        </a:rPr>
                        <a:t>.5</a:t>
                      </a:r>
                      <a:r>
                        <a:rPr kumimoji="0" lang="ro-RO" sz="1000" b="1" kern="1200" dirty="0" smtClean="0">
                          <a:solidFill>
                            <a:srgbClr val="002E8A"/>
                          </a:solidFill>
                          <a:latin typeface="Calibri" panose="020F0502020204030204" pitchFamily="34" charset="0"/>
                          <a:ea typeface="+mn-ea"/>
                          <a:cs typeface="+mn-cs"/>
                        </a:rPr>
                        <a:t>%</a:t>
                      </a:r>
                      <a:endParaRPr kumimoji="0" lang="ro-RO" sz="1000" b="1" kern="1200" dirty="0">
                        <a:solidFill>
                          <a:srgbClr val="002E8A"/>
                        </a:solidFill>
                        <a:latin typeface="Calibri" panose="020F0502020204030204" pitchFamily="34" charset="0"/>
                        <a:ea typeface="+mn-ea"/>
                        <a:cs typeface="+mn-cs"/>
                      </a:endParaRP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r>
              <a:tr h="38552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000" b="1" i="0" u="none" strike="noStrike" kern="1200" cap="none" spc="0" normalizeH="0" baseline="0" noProof="0" dirty="0" smtClean="0">
                          <a:ln>
                            <a:noFill/>
                          </a:ln>
                          <a:solidFill>
                            <a:srgbClr val="002E8A"/>
                          </a:solidFill>
                          <a:effectLst/>
                          <a:uLnTx/>
                          <a:uFillTx/>
                          <a:latin typeface="Calibri" panose="020F0502020204030204" pitchFamily="34" charset="0"/>
                          <a:ea typeface="+mn-ea"/>
                          <a:cs typeface="+mn-cs"/>
                        </a:rPr>
                        <a:t>TOTAL</a:t>
                      </a:r>
                      <a:r>
                        <a:rPr kumimoji="0" lang="en-US" sz="1000" b="1" i="0" u="none" strike="noStrike" kern="1200" cap="none" spc="0" normalizeH="0" baseline="0" noProof="0" dirty="0" smtClean="0">
                          <a:ln>
                            <a:noFill/>
                          </a:ln>
                          <a:solidFill>
                            <a:srgbClr val="002E8A"/>
                          </a:solidFill>
                          <a:effectLst/>
                          <a:uLnTx/>
                          <a:uFillTx/>
                          <a:latin typeface="Calibri" panose="020F0502020204030204" pitchFamily="34" charset="0"/>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err="1" smtClean="0">
                          <a:ln>
                            <a:noFill/>
                          </a:ln>
                          <a:solidFill>
                            <a:srgbClr val="002E8A"/>
                          </a:solidFill>
                          <a:effectLst/>
                          <a:uLnTx/>
                          <a:uFillTx/>
                          <a:latin typeface="Calibri" panose="020F0502020204030204" pitchFamily="34" charset="0"/>
                          <a:ea typeface="+mn-ea"/>
                          <a:cs typeface="+mn-cs"/>
                        </a:rPr>
                        <a:t>Politica</a:t>
                      </a:r>
                      <a:r>
                        <a:rPr kumimoji="0" lang="en-US" sz="1000" b="1" i="0" u="none" strike="noStrike" kern="1200" cap="none" spc="0" normalizeH="0" baseline="0" noProof="0" dirty="0" smtClean="0">
                          <a:ln>
                            <a:noFill/>
                          </a:ln>
                          <a:solidFill>
                            <a:srgbClr val="002E8A"/>
                          </a:solidFill>
                          <a:effectLst/>
                          <a:uLnTx/>
                          <a:uFillTx/>
                          <a:latin typeface="Calibri" panose="020F0502020204030204" pitchFamily="34" charset="0"/>
                          <a:ea typeface="+mn-ea"/>
                          <a:cs typeface="+mn-cs"/>
                        </a:rPr>
                        <a:t> de </a:t>
                      </a:r>
                      <a:r>
                        <a:rPr kumimoji="0" lang="en-US" sz="1000" b="1" i="0" u="none" strike="noStrike" kern="1200" cap="none" spc="0" normalizeH="0" baseline="0" noProof="0" dirty="0" err="1" smtClean="0">
                          <a:ln>
                            <a:noFill/>
                          </a:ln>
                          <a:solidFill>
                            <a:srgbClr val="002E8A"/>
                          </a:solidFill>
                          <a:effectLst/>
                          <a:uLnTx/>
                          <a:uFillTx/>
                          <a:latin typeface="Calibri" panose="020F0502020204030204" pitchFamily="34" charset="0"/>
                          <a:ea typeface="+mn-ea"/>
                          <a:cs typeface="+mn-cs"/>
                        </a:rPr>
                        <a:t>Coeziune</a:t>
                      </a:r>
                      <a:endParaRPr kumimoji="0" lang="ro-RO" sz="1000" b="1" i="0" u="none" strike="noStrike" kern="1200" cap="none" spc="0" normalizeH="0" baseline="0" noProof="0" dirty="0" smtClean="0">
                        <a:ln>
                          <a:noFill/>
                        </a:ln>
                        <a:solidFill>
                          <a:srgbClr val="002E8A"/>
                        </a:solidFill>
                        <a:effectLst/>
                        <a:uLnTx/>
                        <a:uFillTx/>
                        <a:latin typeface="Calibri" panose="020F0502020204030204" pitchFamily="34" charset="0"/>
                        <a:ea typeface="+mn-ea"/>
                        <a:cs typeface="+mn-cs"/>
                      </a:endParaRP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algn="ctr" fontAlgn="ctr"/>
                      <a:r>
                        <a:rPr kumimoji="0" lang="en-US" sz="1000" b="1" i="0" u="none" strike="noStrike" kern="1200" cap="none" spc="0" normalizeH="0" baseline="0" dirty="0" smtClean="0">
                          <a:ln>
                            <a:noFill/>
                          </a:ln>
                          <a:solidFill>
                            <a:srgbClr val="002E8A"/>
                          </a:solidFill>
                          <a:effectLst/>
                          <a:uLnTx/>
                          <a:uFillTx/>
                          <a:latin typeface="Calibri" panose="020F0502020204030204" pitchFamily="34" charset="0"/>
                          <a:ea typeface="+mn-ea"/>
                          <a:cs typeface="+mn-cs"/>
                        </a:rPr>
                        <a:t>26 873</a:t>
                      </a:r>
                      <a:endParaRPr kumimoji="0" lang="ro-RO" sz="1000" b="1" i="0" u="none" strike="noStrike" kern="1200" cap="none" spc="0" normalizeH="0" baseline="0" dirty="0">
                        <a:ln>
                          <a:noFill/>
                        </a:ln>
                        <a:solidFill>
                          <a:srgbClr val="002E8A"/>
                        </a:solidFill>
                        <a:effectLst/>
                        <a:uLnTx/>
                        <a:uFillTx/>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algn="ctr" fontAlgn="ctr"/>
                      <a:r>
                        <a:rPr kumimoji="0" lang="en-US" sz="1000" b="1" i="0" u="none" strike="noStrike" kern="1200" cap="none" spc="0" normalizeH="0" baseline="0" dirty="0" smtClean="0">
                          <a:ln>
                            <a:noFill/>
                          </a:ln>
                          <a:solidFill>
                            <a:srgbClr val="002E8A"/>
                          </a:solidFill>
                          <a:effectLst/>
                          <a:uLnTx/>
                          <a:uFillTx/>
                          <a:latin typeface="Calibri" panose="020F0502020204030204" pitchFamily="34" charset="0"/>
                          <a:ea typeface="+mn-ea"/>
                          <a:cs typeface="+mn-cs"/>
                        </a:rPr>
                        <a:t>22 586</a:t>
                      </a:r>
                      <a:endParaRPr kumimoji="0" lang="ro-RO" sz="1000" b="1" i="0" u="none" strike="noStrike" kern="1200" cap="none" spc="0" normalizeH="0" baseline="0" dirty="0">
                        <a:ln>
                          <a:noFill/>
                        </a:ln>
                        <a:solidFill>
                          <a:srgbClr val="002E8A"/>
                        </a:solidFill>
                        <a:effectLst/>
                        <a:uLnTx/>
                        <a:uFillTx/>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algn="ctr" fontAlgn="ctr"/>
                      <a:r>
                        <a:rPr kumimoji="0" lang="en-US" sz="1000" b="1" i="0" u="none" strike="noStrike" kern="1200" cap="none" spc="0" normalizeH="0" baseline="0" dirty="0" smtClean="0">
                          <a:ln>
                            <a:noFill/>
                          </a:ln>
                          <a:solidFill>
                            <a:srgbClr val="002E8A"/>
                          </a:solidFill>
                          <a:effectLst/>
                          <a:uLnTx/>
                          <a:uFillTx/>
                          <a:latin typeface="Calibri" panose="020F0502020204030204" pitchFamily="34" charset="0"/>
                          <a:ea typeface="+mn-ea"/>
                          <a:cs typeface="+mn-cs"/>
                        </a:rPr>
                        <a:t>45 151</a:t>
                      </a:r>
                      <a:endParaRPr kumimoji="0" lang="ro-RO" sz="1000" b="1" i="0" u="none" strike="noStrike" kern="1200" cap="none" spc="0" normalizeH="0" baseline="0" dirty="0">
                        <a:ln>
                          <a:noFill/>
                        </a:ln>
                        <a:solidFill>
                          <a:srgbClr val="002E8A"/>
                        </a:solidFill>
                        <a:effectLst/>
                        <a:uLnTx/>
                        <a:uFillTx/>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algn="ctr" fontAlgn="ctr"/>
                      <a:r>
                        <a:rPr kumimoji="0" lang="en-US" sz="1000" b="1" i="0" u="none" strike="noStrike" kern="1200" cap="none" spc="0" normalizeH="0" baseline="0" dirty="0" smtClean="0">
                          <a:ln>
                            <a:noFill/>
                          </a:ln>
                          <a:solidFill>
                            <a:srgbClr val="002E8A"/>
                          </a:solidFill>
                          <a:effectLst/>
                          <a:uLnTx/>
                          <a:uFillTx/>
                          <a:latin typeface="Calibri" panose="020F0502020204030204" pitchFamily="34" charset="0"/>
                          <a:ea typeface="+mn-ea"/>
                          <a:cs typeface="+mn-cs"/>
                        </a:rPr>
                        <a:t>7 373</a:t>
                      </a:r>
                      <a:endParaRPr kumimoji="0" lang="ro-RO" sz="1000" b="1" i="0" u="none" strike="noStrike" kern="1200" cap="none" spc="0" normalizeH="0" baseline="0" dirty="0">
                        <a:ln>
                          <a:noFill/>
                        </a:ln>
                        <a:solidFill>
                          <a:srgbClr val="002E8A"/>
                        </a:solidFill>
                        <a:effectLst/>
                        <a:uLnTx/>
                        <a:uFillTx/>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algn="ctr" fontAlgn="ctr"/>
                      <a:r>
                        <a:rPr kumimoji="0" lang="en-US" sz="1000" b="1" i="0" u="none" strike="noStrike" kern="1200" cap="none" spc="0" normalizeH="0" baseline="0" dirty="0" smtClean="0">
                          <a:ln>
                            <a:noFill/>
                          </a:ln>
                          <a:solidFill>
                            <a:srgbClr val="002E8A"/>
                          </a:solidFill>
                          <a:effectLst/>
                          <a:uLnTx/>
                          <a:uFillTx/>
                          <a:latin typeface="Calibri" panose="020F0502020204030204" pitchFamily="34" charset="0"/>
                          <a:ea typeface="+mn-ea"/>
                          <a:cs typeface="+mn-cs"/>
                        </a:rPr>
                        <a:t>27 044</a:t>
                      </a:r>
                      <a:endParaRPr kumimoji="0" lang="ro-RO" sz="1000" b="1" i="0" u="none" strike="noStrike" kern="1200" cap="none" spc="0" normalizeH="0" baseline="0" dirty="0">
                        <a:ln>
                          <a:noFill/>
                        </a:ln>
                        <a:solidFill>
                          <a:srgbClr val="002E8A"/>
                        </a:solidFill>
                        <a:effectLst/>
                        <a:uLnTx/>
                        <a:uFillTx/>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algn="ctr" fontAlgn="ctr"/>
                      <a:r>
                        <a:rPr kumimoji="0" lang="en-US" sz="1000" b="1" i="0" u="none" strike="noStrike" kern="1200" cap="none" spc="0" normalizeH="0" baseline="0" dirty="0" smtClean="0">
                          <a:ln>
                            <a:noFill/>
                          </a:ln>
                          <a:solidFill>
                            <a:srgbClr val="002E8A"/>
                          </a:solidFill>
                          <a:effectLst/>
                          <a:uLnTx/>
                          <a:uFillTx/>
                          <a:latin typeface="Calibri" panose="020F0502020204030204" pitchFamily="34" charset="0"/>
                          <a:ea typeface="+mn-ea"/>
                          <a:cs typeface="+mn-cs"/>
                        </a:rPr>
                        <a:t>21 417</a:t>
                      </a:r>
                      <a:endParaRPr kumimoji="0" lang="ro-RO" sz="1000" b="1" i="0" u="none" strike="noStrike" kern="1200" cap="none" spc="0" normalizeH="0" baseline="0" dirty="0">
                        <a:ln>
                          <a:noFill/>
                        </a:ln>
                        <a:solidFill>
                          <a:srgbClr val="002E8A"/>
                        </a:solidFill>
                        <a:effectLst/>
                        <a:uLnTx/>
                        <a:uFillTx/>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algn="ctr" fontAlgn="ctr"/>
                      <a:r>
                        <a:rPr kumimoji="0" lang="ro-RO" sz="1000" b="1" i="0" u="none" strike="noStrike" kern="1200" cap="none" spc="0" normalizeH="0" baseline="0" dirty="0" smtClean="0">
                          <a:ln>
                            <a:noFill/>
                          </a:ln>
                          <a:solidFill>
                            <a:srgbClr val="002E8A"/>
                          </a:solidFill>
                          <a:effectLst/>
                          <a:uLnTx/>
                          <a:uFillTx/>
                          <a:latin typeface="Calibri" panose="020F0502020204030204" pitchFamily="34" charset="0"/>
                          <a:ea typeface="+mn-ea"/>
                          <a:cs typeface="+mn-cs"/>
                        </a:rPr>
                        <a:t>9</a:t>
                      </a:r>
                      <a:r>
                        <a:rPr kumimoji="0" lang="en-US" sz="1000" b="1" i="0" u="none" strike="noStrike" kern="1200" cap="none" spc="0" normalizeH="0" baseline="0" dirty="0" smtClean="0">
                          <a:ln>
                            <a:noFill/>
                          </a:ln>
                          <a:solidFill>
                            <a:srgbClr val="002E8A"/>
                          </a:solidFill>
                          <a:effectLst/>
                          <a:uLnTx/>
                          <a:uFillTx/>
                          <a:latin typeface="Calibri" panose="020F0502020204030204" pitchFamily="34" charset="0"/>
                          <a:ea typeface="+mn-ea"/>
                          <a:cs typeface="+mn-cs"/>
                        </a:rPr>
                        <a:t>4.8</a:t>
                      </a:r>
                      <a:r>
                        <a:rPr kumimoji="0" lang="ro-RO" sz="1000" b="1" i="0" u="none" strike="noStrike" kern="1200" cap="none" spc="0" normalizeH="0" baseline="0" dirty="0" smtClean="0">
                          <a:ln>
                            <a:noFill/>
                          </a:ln>
                          <a:solidFill>
                            <a:srgbClr val="002E8A"/>
                          </a:solidFill>
                          <a:effectLst/>
                          <a:uLnTx/>
                          <a:uFillTx/>
                          <a:latin typeface="Calibri" panose="020F0502020204030204" pitchFamily="34" charset="0"/>
                          <a:ea typeface="+mn-ea"/>
                          <a:cs typeface="+mn-cs"/>
                        </a:rPr>
                        <a:t>%</a:t>
                      </a:r>
                      <a:endParaRPr kumimoji="0" lang="ro-RO" sz="1000" b="1" i="0" u="none" strike="noStrike" kern="1200" cap="none" spc="0" normalizeH="0" baseline="0" dirty="0">
                        <a:ln>
                          <a:noFill/>
                        </a:ln>
                        <a:solidFill>
                          <a:srgbClr val="002E8A"/>
                        </a:solidFill>
                        <a:effectLst/>
                        <a:uLnTx/>
                        <a:uFillTx/>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algn="ctr" fontAlgn="ctr"/>
                      <a:r>
                        <a:rPr kumimoji="0" lang="en-US" sz="1000" b="1" i="0" u="none" strike="noStrike" kern="1200" cap="none" spc="0" normalizeH="0" baseline="0" dirty="0" smtClean="0">
                          <a:ln>
                            <a:noFill/>
                          </a:ln>
                          <a:solidFill>
                            <a:srgbClr val="002E8A"/>
                          </a:solidFill>
                          <a:effectLst/>
                          <a:uLnTx/>
                          <a:uFillTx/>
                          <a:latin typeface="Calibri" panose="020F0502020204030204" pitchFamily="34" charset="0"/>
                          <a:ea typeface="+mn-ea"/>
                          <a:cs typeface="+mn-cs"/>
                        </a:rPr>
                        <a:t>6 093</a:t>
                      </a:r>
                      <a:endParaRPr kumimoji="0" lang="ro-RO" sz="1000" b="1" i="0" u="none" strike="noStrike" kern="1200" cap="none" spc="0" normalizeH="0" baseline="0" dirty="0">
                        <a:ln>
                          <a:noFill/>
                        </a:ln>
                        <a:solidFill>
                          <a:srgbClr val="002E8A"/>
                        </a:solidFill>
                        <a:effectLst/>
                        <a:uLnTx/>
                        <a:uFillTx/>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algn="ctr" fontAlgn="ctr"/>
                      <a:r>
                        <a:rPr kumimoji="0" lang="en-US" sz="1000" b="1" i="0" u="none" strike="noStrike" kern="1200" cap="none" spc="0" normalizeH="0" baseline="0" dirty="0" smtClean="0">
                          <a:ln>
                            <a:noFill/>
                          </a:ln>
                          <a:solidFill>
                            <a:srgbClr val="002E8A"/>
                          </a:solidFill>
                          <a:effectLst/>
                          <a:uLnTx/>
                          <a:uFillTx/>
                          <a:latin typeface="Calibri" panose="020F0502020204030204" pitchFamily="34" charset="0"/>
                          <a:ea typeface="+mn-ea"/>
                          <a:cs typeface="+mn-cs"/>
                        </a:rPr>
                        <a:t>5 177</a:t>
                      </a:r>
                      <a:endParaRPr kumimoji="0" lang="ro-RO" sz="1000" b="1" i="0" u="none" strike="noStrike" kern="1200" cap="none" spc="0" normalizeH="0" baseline="0" dirty="0">
                        <a:ln>
                          <a:noFill/>
                        </a:ln>
                        <a:solidFill>
                          <a:srgbClr val="002E8A"/>
                        </a:solidFill>
                        <a:effectLst/>
                        <a:uLnTx/>
                        <a:uFillTx/>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algn="ctr" fontAlgn="ctr"/>
                      <a:r>
                        <a:rPr kumimoji="0" lang="ro-RO" sz="1000" b="1" i="0" u="none" strike="noStrike" kern="1200" cap="none" spc="0" normalizeH="0" baseline="0" dirty="0" smtClean="0">
                          <a:ln>
                            <a:noFill/>
                          </a:ln>
                          <a:solidFill>
                            <a:srgbClr val="002E8A"/>
                          </a:solidFill>
                          <a:effectLst/>
                          <a:uLnTx/>
                          <a:uFillTx/>
                          <a:latin typeface="Calibri" panose="020F0502020204030204" pitchFamily="34" charset="0"/>
                          <a:ea typeface="+mn-ea"/>
                          <a:cs typeface="+mn-cs"/>
                        </a:rPr>
                        <a:t>2</a:t>
                      </a:r>
                      <a:r>
                        <a:rPr kumimoji="0" lang="en-US" sz="1000" b="1" i="0" u="none" strike="noStrike" kern="1200" cap="none" spc="0" normalizeH="0" baseline="0" dirty="0" smtClean="0">
                          <a:ln>
                            <a:noFill/>
                          </a:ln>
                          <a:solidFill>
                            <a:srgbClr val="002E8A"/>
                          </a:solidFill>
                          <a:effectLst/>
                          <a:uLnTx/>
                          <a:uFillTx/>
                          <a:latin typeface="Calibri" panose="020F0502020204030204" pitchFamily="34" charset="0"/>
                          <a:ea typeface="+mn-ea"/>
                          <a:cs typeface="+mn-cs"/>
                        </a:rPr>
                        <a:t>2.9</a:t>
                      </a:r>
                      <a:r>
                        <a:rPr kumimoji="0" lang="ro-RO" sz="1000" b="1" i="0" u="none" strike="noStrike" kern="1200" cap="none" spc="0" normalizeH="0" baseline="0" dirty="0" smtClean="0">
                          <a:ln>
                            <a:noFill/>
                          </a:ln>
                          <a:solidFill>
                            <a:srgbClr val="002E8A"/>
                          </a:solidFill>
                          <a:effectLst/>
                          <a:uLnTx/>
                          <a:uFillTx/>
                          <a:latin typeface="Calibri" panose="020F0502020204030204" pitchFamily="34" charset="0"/>
                          <a:ea typeface="+mn-ea"/>
                          <a:cs typeface="+mn-cs"/>
                        </a:rPr>
                        <a:t>%</a:t>
                      </a:r>
                      <a:endParaRPr kumimoji="0" lang="ro-RO" sz="1000" b="1" i="0" u="none" strike="noStrike" kern="1200" cap="none" spc="0" normalizeH="0" baseline="0" dirty="0">
                        <a:ln>
                          <a:noFill/>
                        </a:ln>
                        <a:solidFill>
                          <a:srgbClr val="002E8A"/>
                        </a:solidFill>
                        <a:effectLst/>
                        <a:uLnTx/>
                        <a:uFillTx/>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r>
              <a:tr h="38552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ro-RO"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PO pentru Pescuit și Afaceri Maritime </a:t>
                      </a:r>
                      <a:r>
                        <a:rPr kumimoji="0" lang="en-US"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a:t>
                      </a:r>
                      <a:r>
                        <a:rPr kumimoji="0" lang="ro-RO"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POPAM</a:t>
                      </a:r>
                      <a:r>
                        <a:rPr kumimoji="0" lang="en-US"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a:t>
                      </a:r>
                    </a:p>
                  </a:txBody>
                  <a:tcPr marL="68586" marR="68586"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224</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168</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401</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332</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188</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98</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algn="ctr" fontAlgn="ctr"/>
                      <a:r>
                        <a:rPr kumimoji="0" lang="ro-RO" sz="1000" b="1" kern="1200" dirty="0" smtClean="0">
                          <a:solidFill>
                            <a:srgbClr val="002E8A"/>
                          </a:solidFill>
                          <a:latin typeface="Calibri" panose="020F0502020204030204" pitchFamily="34" charset="0"/>
                          <a:ea typeface="+mn-ea"/>
                          <a:cs typeface="+mn-cs"/>
                        </a:rPr>
                        <a:t>58</a:t>
                      </a:r>
                      <a:r>
                        <a:rPr kumimoji="0" lang="en-US" sz="1000" b="1" kern="1200" dirty="0" smtClean="0">
                          <a:solidFill>
                            <a:srgbClr val="002E8A"/>
                          </a:solidFill>
                          <a:latin typeface="Calibri" panose="020F0502020204030204" pitchFamily="34" charset="0"/>
                          <a:ea typeface="+mn-ea"/>
                          <a:cs typeface="+mn-cs"/>
                        </a:rPr>
                        <a:t>.</a:t>
                      </a:r>
                      <a:r>
                        <a:rPr kumimoji="0" lang="ro-RO" sz="1000" b="1" kern="1200" dirty="0" smtClean="0">
                          <a:solidFill>
                            <a:srgbClr val="002E8A"/>
                          </a:solidFill>
                          <a:latin typeface="Calibri" panose="020F0502020204030204" pitchFamily="34" charset="0"/>
                          <a:ea typeface="+mn-ea"/>
                          <a:cs typeface="+mn-cs"/>
                        </a:rPr>
                        <a:t>0</a:t>
                      </a:r>
                      <a:r>
                        <a:rPr kumimoji="0" lang="ro-RO" sz="1000" b="1" kern="1200" dirty="0">
                          <a:solidFill>
                            <a:srgbClr val="002E8A"/>
                          </a:solidFill>
                          <a:latin typeface="Calibri" panose="020F0502020204030204" pitchFamily="34" charset="0"/>
                          <a:ea typeface="+mn-ea"/>
                          <a:cs typeface="+mn-cs"/>
                        </a:rPr>
                        <a:t>%</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61</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46</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1" kern="1200" dirty="0" smtClean="0">
                          <a:solidFill>
                            <a:srgbClr val="002E8A"/>
                          </a:solidFill>
                          <a:latin typeface="Calibri" panose="020F0502020204030204" pitchFamily="34" charset="0"/>
                          <a:ea typeface="+mn-ea"/>
                          <a:cs typeface="+mn-cs"/>
                        </a:rPr>
                        <a:t>27</a:t>
                      </a:r>
                      <a:r>
                        <a:rPr kumimoji="0" lang="en-US" sz="1000" b="1" kern="1200" dirty="0" smtClean="0">
                          <a:solidFill>
                            <a:srgbClr val="002E8A"/>
                          </a:solidFill>
                          <a:latin typeface="Calibri" panose="020F0502020204030204" pitchFamily="34" charset="0"/>
                          <a:ea typeface="+mn-ea"/>
                          <a:cs typeface="+mn-cs"/>
                        </a:rPr>
                        <a:t>.</a:t>
                      </a:r>
                      <a:r>
                        <a:rPr kumimoji="0" lang="ro-RO" sz="1000" b="1" kern="1200" dirty="0" smtClean="0">
                          <a:solidFill>
                            <a:srgbClr val="002E8A"/>
                          </a:solidFill>
                          <a:latin typeface="Calibri" panose="020F0502020204030204" pitchFamily="34" charset="0"/>
                          <a:ea typeface="+mn-ea"/>
                          <a:cs typeface="+mn-cs"/>
                        </a:rPr>
                        <a:t>6</a:t>
                      </a:r>
                      <a:r>
                        <a:rPr kumimoji="0" lang="ro-RO" sz="1000" b="1" kern="1200" dirty="0">
                          <a:solidFill>
                            <a:srgbClr val="002E8A"/>
                          </a:solidFill>
                          <a:latin typeface="Calibri" panose="020F0502020204030204" pitchFamily="34" charset="0"/>
                          <a:ea typeface="+mn-ea"/>
                          <a:cs typeface="+mn-cs"/>
                        </a:rPr>
                        <a:t>%</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r>
              <a:tr h="38552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ro-RO" sz="1000" b="1" i="0" u="none" strike="noStrike" kern="1200" cap="none" spc="0" normalizeH="0" baseline="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Programul Național Dezvoltare Rurala </a:t>
                      </a:r>
                      <a:r>
                        <a:rPr kumimoji="0" lang="en-US" sz="1000" b="1" i="0" u="none" strike="noStrike" kern="1200" cap="none" spc="0" normalizeH="0" baseline="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a:t>
                      </a:r>
                      <a:r>
                        <a:rPr kumimoji="0" lang="ro-RO" sz="1000" b="1" i="0" u="none" strike="noStrike" kern="1200" cap="none" spc="0" normalizeH="0" baseline="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PNDR</a:t>
                      </a:r>
                      <a:r>
                        <a:rPr kumimoji="0" lang="en-US" sz="1000" b="1" i="0" u="none" strike="noStrike" kern="1200" cap="none" spc="0" normalizeH="0" baseline="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a:t>
                      </a:r>
                      <a:endParaRPr kumimoji="0" lang="en-US" sz="1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endParaRPr>
                    </a:p>
                  </a:txBody>
                  <a:tcPr marL="68586" marR="68586"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9</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442</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8</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128</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9</a:t>
                      </a:r>
                      <a:r>
                        <a:rPr kumimoji="0" lang="en-US" sz="1000" b="0" i="0" u="none" strike="noStrike" kern="1200" dirty="0" smtClean="0">
                          <a:solidFill>
                            <a:srgbClr val="002E8A"/>
                          </a:solidFill>
                          <a:effectLst/>
                          <a:latin typeface="Calibri" panose="020F0502020204030204" pitchFamily="34" charset="0"/>
                          <a:ea typeface="+mn-ea"/>
                          <a:cs typeface="+mn-cs"/>
                        </a:rPr>
                        <a:t> </a:t>
                      </a:r>
                      <a:r>
                        <a:rPr kumimoji="0" lang="ro-RO" sz="1000" b="0" i="0" u="none" strike="noStrike" kern="1200" dirty="0" smtClean="0">
                          <a:solidFill>
                            <a:srgbClr val="002E8A"/>
                          </a:solidFill>
                          <a:effectLst/>
                          <a:latin typeface="Calibri" panose="020F0502020204030204" pitchFamily="34" charset="0"/>
                          <a:ea typeface="+mn-ea"/>
                          <a:cs typeface="+mn-cs"/>
                        </a:rPr>
                        <a:t>503</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56</a:t>
                      </a:r>
                      <a:r>
                        <a:rPr kumimoji="0" lang="en-US" sz="1000" b="0" i="0" u="none" strike="noStrike" kern="1200" dirty="0" smtClean="0">
                          <a:solidFill>
                            <a:srgbClr val="002E8A"/>
                          </a:solidFill>
                          <a:effectLst/>
                          <a:latin typeface="Calibri" panose="020F0502020204030204" pitchFamily="34" charset="0"/>
                          <a:ea typeface="+mn-ea"/>
                          <a:cs typeface="+mn-cs"/>
                        </a:rPr>
                        <a:t> 605</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4</a:t>
                      </a:r>
                      <a:r>
                        <a:rPr kumimoji="0" lang="en-US" sz="1000" b="0" i="0" u="none" strike="noStrike" kern="1200" dirty="0" smtClean="0">
                          <a:solidFill>
                            <a:srgbClr val="002E8A"/>
                          </a:solidFill>
                          <a:effectLst/>
                          <a:latin typeface="Calibri" panose="020F0502020204030204" pitchFamily="34" charset="0"/>
                          <a:ea typeface="+mn-ea"/>
                          <a:cs typeface="+mn-cs"/>
                        </a:rPr>
                        <a:t> 880</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 </a:t>
                      </a:r>
                      <a:r>
                        <a:rPr kumimoji="0" lang="en-US" sz="1000" b="0" i="0" u="none" strike="noStrike" kern="1200" dirty="0" smtClean="0">
                          <a:solidFill>
                            <a:srgbClr val="002E8A"/>
                          </a:solidFill>
                          <a:effectLst/>
                          <a:latin typeface="Calibri" panose="020F0502020204030204" pitchFamily="34" charset="0"/>
                          <a:ea typeface="+mn-ea"/>
                          <a:cs typeface="+mn-cs"/>
                        </a:rPr>
                        <a:t>NA</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algn="ctr" fontAlgn="ctr"/>
                      <a:r>
                        <a:rPr kumimoji="0" lang="en-US" sz="1000" b="0" kern="1200" dirty="0" smtClean="0">
                          <a:solidFill>
                            <a:srgbClr val="002E8A"/>
                          </a:solidFill>
                          <a:latin typeface="Calibri" panose="020F0502020204030204" pitchFamily="34" charset="0"/>
                          <a:ea typeface="+mn-ea"/>
                          <a:cs typeface="+mn-cs"/>
                        </a:rPr>
                        <a:t>NA</a:t>
                      </a:r>
                      <a:r>
                        <a:rPr kumimoji="0" lang="ro-RO" sz="1000" b="1" kern="1200" dirty="0">
                          <a:solidFill>
                            <a:srgbClr val="002E8A"/>
                          </a:solidFill>
                          <a:latin typeface="Calibri" panose="020F0502020204030204" pitchFamily="34" charset="0"/>
                          <a:ea typeface="+mn-ea"/>
                          <a:cs typeface="+mn-cs"/>
                        </a:rPr>
                        <a:t> </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4</a:t>
                      </a:r>
                      <a:r>
                        <a:rPr kumimoji="0" lang="en-US" sz="1000" b="0" i="0" u="none" strike="noStrike" kern="1200" dirty="0" smtClean="0">
                          <a:solidFill>
                            <a:srgbClr val="002E8A"/>
                          </a:solidFill>
                          <a:effectLst/>
                          <a:latin typeface="Calibri" panose="020F0502020204030204" pitchFamily="34" charset="0"/>
                          <a:ea typeface="+mn-ea"/>
                          <a:cs typeface="+mn-cs"/>
                        </a:rPr>
                        <a:t> 995</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4</a:t>
                      </a:r>
                      <a:r>
                        <a:rPr kumimoji="0" lang="en-US" sz="1000" b="0" i="0" u="none" strike="noStrike" kern="1200" dirty="0" smtClean="0">
                          <a:solidFill>
                            <a:srgbClr val="002E8A"/>
                          </a:solidFill>
                          <a:effectLst/>
                          <a:latin typeface="Calibri" panose="020F0502020204030204" pitchFamily="34" charset="0"/>
                          <a:ea typeface="+mn-ea"/>
                          <a:cs typeface="+mn-cs"/>
                        </a:rPr>
                        <a:t> 371</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1" kern="1200" dirty="0" smtClean="0">
                          <a:solidFill>
                            <a:srgbClr val="002E8A"/>
                          </a:solidFill>
                          <a:latin typeface="Calibri" panose="020F0502020204030204" pitchFamily="34" charset="0"/>
                          <a:ea typeface="+mn-ea"/>
                          <a:cs typeface="+mn-cs"/>
                        </a:rPr>
                        <a:t>53</a:t>
                      </a:r>
                      <a:r>
                        <a:rPr kumimoji="0" lang="en-US" sz="1000" b="1" kern="1200" dirty="0" smtClean="0">
                          <a:solidFill>
                            <a:srgbClr val="002E8A"/>
                          </a:solidFill>
                          <a:latin typeface="Calibri" panose="020F0502020204030204" pitchFamily="34" charset="0"/>
                          <a:ea typeface="+mn-ea"/>
                          <a:cs typeface="+mn-cs"/>
                        </a:rPr>
                        <a:t>.8</a:t>
                      </a:r>
                      <a:r>
                        <a:rPr kumimoji="0" lang="ro-RO" sz="1000" b="1" kern="1200" dirty="0" smtClean="0">
                          <a:solidFill>
                            <a:srgbClr val="002E8A"/>
                          </a:solidFill>
                          <a:latin typeface="Calibri" panose="020F0502020204030204" pitchFamily="34" charset="0"/>
                          <a:ea typeface="+mn-ea"/>
                          <a:cs typeface="+mn-cs"/>
                        </a:rPr>
                        <a:t>%</a:t>
                      </a:r>
                      <a:endParaRPr kumimoji="0" lang="ro-RO" sz="1000" b="1" kern="1200" dirty="0">
                        <a:solidFill>
                          <a:srgbClr val="002E8A"/>
                        </a:solidFill>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r>
              <a:tr h="379811">
                <a:tc>
                  <a:txBody>
                    <a:bodyPr/>
                    <a:lstStyle/>
                    <a:p>
                      <a:pPr algn="ctr"/>
                      <a:r>
                        <a:rPr kumimoji="0" lang="ro-RO"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Programe CTE</a:t>
                      </a:r>
                      <a:r>
                        <a:rPr kumimoji="0" lang="it-IT"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a:t>
                      </a:r>
                      <a:endParaRPr kumimoji="0" lang="ro-RO" sz="1000" b="1" i="0" u="none" strike="noStrike" kern="1200" cap="none" spc="0" normalizeH="0" baseline="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endParaRP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578</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480</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en-US" sz="1000" b="0" i="0" u="none" strike="noStrike" kern="1200" dirty="0" smtClean="0">
                          <a:solidFill>
                            <a:srgbClr val="002E8A"/>
                          </a:solidFill>
                          <a:effectLst/>
                          <a:latin typeface="Calibri" panose="020F0502020204030204" pitchFamily="34" charset="0"/>
                          <a:ea typeface="+mn-ea"/>
                          <a:cs typeface="+mn-cs"/>
                        </a:rPr>
                        <a:t>2 213</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342</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lnSpc>
                          <a:spcPct val="115000"/>
                        </a:lnSpc>
                        <a:spcAft>
                          <a:spcPts val="0"/>
                        </a:spcAft>
                      </a:pPr>
                      <a:r>
                        <a:rPr kumimoji="0" lang="en-US" sz="1000" b="0" i="0" u="none" strike="noStrike" kern="1200" dirty="0" smtClean="0">
                          <a:solidFill>
                            <a:srgbClr val="002E8A"/>
                          </a:solidFill>
                          <a:effectLst/>
                          <a:latin typeface="Calibri" panose="020F0502020204030204" pitchFamily="34" charset="0"/>
                          <a:ea typeface="+mn-ea"/>
                          <a:cs typeface="+mn-cs"/>
                        </a:rPr>
                        <a:t>514</a:t>
                      </a:r>
                      <a:endParaRPr kumimoji="0" lang="ro-RO" sz="1000" b="0" i="0" u="none" strike="noStrike" kern="1200" dirty="0">
                        <a:solidFill>
                          <a:srgbClr val="002E8A"/>
                        </a:solidFill>
                        <a:effectLst/>
                        <a:latin typeface="Calibri" panose="020F0502020204030204" pitchFamily="34" charset="0"/>
                        <a:ea typeface="+mn-ea"/>
                        <a:cs typeface="+mn-cs"/>
                      </a:endParaRPr>
                    </a:p>
                  </a:txBody>
                  <a:tcPr marL="68586" marR="68586"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42</a:t>
                      </a:r>
                      <a:r>
                        <a:rPr kumimoji="0" lang="en-US" sz="1000" b="0" i="0" u="none" strike="noStrike" kern="1200" dirty="0" smtClean="0">
                          <a:solidFill>
                            <a:srgbClr val="002E8A"/>
                          </a:solidFill>
                          <a:effectLst/>
                          <a:latin typeface="Calibri" panose="020F0502020204030204" pitchFamily="34" charset="0"/>
                          <a:ea typeface="+mn-ea"/>
                          <a:cs typeface="+mn-cs"/>
                        </a:rPr>
                        <a:t>4</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algn="ctr" fontAlgn="ctr"/>
                      <a:r>
                        <a:rPr kumimoji="0" lang="en-US" sz="1000" b="1" kern="1200" dirty="0" smtClean="0">
                          <a:solidFill>
                            <a:srgbClr val="002E8A"/>
                          </a:solidFill>
                          <a:latin typeface="Calibri" panose="020F0502020204030204" pitchFamily="34" charset="0"/>
                          <a:ea typeface="+mn-ea"/>
                          <a:cs typeface="+mn-cs"/>
                        </a:rPr>
                        <a:t>88.4</a:t>
                      </a:r>
                      <a:r>
                        <a:rPr kumimoji="0" lang="ro-RO" sz="1000" b="1" kern="1200" dirty="0" smtClean="0">
                          <a:solidFill>
                            <a:srgbClr val="002E8A"/>
                          </a:solidFill>
                          <a:latin typeface="Calibri" panose="020F0502020204030204" pitchFamily="34" charset="0"/>
                          <a:ea typeface="+mn-ea"/>
                          <a:cs typeface="+mn-cs"/>
                        </a:rPr>
                        <a:t>%</a:t>
                      </a:r>
                      <a:endParaRPr kumimoji="0" lang="ro-RO" sz="1000" b="1" kern="1200" dirty="0">
                        <a:solidFill>
                          <a:srgbClr val="002E8A"/>
                        </a:solidFill>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120</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0" i="0" u="none" strike="noStrike" kern="1200" dirty="0" smtClean="0">
                          <a:solidFill>
                            <a:srgbClr val="002E8A"/>
                          </a:solidFill>
                          <a:effectLst/>
                          <a:latin typeface="Calibri" panose="020F0502020204030204" pitchFamily="34" charset="0"/>
                          <a:ea typeface="+mn-ea"/>
                          <a:cs typeface="+mn-cs"/>
                        </a:rPr>
                        <a:t>99</a:t>
                      </a:r>
                      <a:endParaRPr kumimoji="0" lang="ro-RO" sz="100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00" b="1" kern="1200" dirty="0" smtClean="0">
                          <a:solidFill>
                            <a:srgbClr val="002E8A"/>
                          </a:solidFill>
                          <a:latin typeface="Calibri" panose="020F0502020204030204" pitchFamily="34" charset="0"/>
                          <a:ea typeface="+mn-ea"/>
                          <a:cs typeface="+mn-cs"/>
                        </a:rPr>
                        <a:t>20</a:t>
                      </a:r>
                      <a:r>
                        <a:rPr kumimoji="0" lang="en-US" sz="1000" b="1" kern="1200" dirty="0" smtClean="0">
                          <a:solidFill>
                            <a:srgbClr val="002E8A"/>
                          </a:solidFill>
                          <a:latin typeface="Calibri" panose="020F0502020204030204" pitchFamily="34" charset="0"/>
                          <a:ea typeface="+mn-ea"/>
                          <a:cs typeface="+mn-cs"/>
                        </a:rPr>
                        <a:t>.</a:t>
                      </a:r>
                      <a:r>
                        <a:rPr kumimoji="0" lang="ro-RO" sz="1000" b="1" kern="1200" dirty="0" smtClean="0">
                          <a:solidFill>
                            <a:srgbClr val="002E8A"/>
                          </a:solidFill>
                          <a:latin typeface="Calibri" panose="020F0502020204030204" pitchFamily="34" charset="0"/>
                          <a:ea typeface="+mn-ea"/>
                          <a:cs typeface="+mn-cs"/>
                        </a:rPr>
                        <a:t>7</a:t>
                      </a:r>
                      <a:r>
                        <a:rPr kumimoji="0" lang="ro-RO" sz="1000" b="1" kern="1200" dirty="0">
                          <a:solidFill>
                            <a:srgbClr val="002E8A"/>
                          </a:solidFill>
                          <a:latin typeface="Calibri" panose="020F0502020204030204" pitchFamily="34" charset="0"/>
                          <a:ea typeface="+mn-ea"/>
                          <a:cs typeface="+mn-cs"/>
                        </a:rPr>
                        <a:t>%</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r>
              <a:tr h="38552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ro-RO" sz="1000" b="1" i="0" u="none" strike="noStrike" kern="1200" cap="none" spc="0" normalizeH="0" baseline="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PO Ajutorarea Persoanelor Dezavantajate </a:t>
                      </a:r>
                      <a:r>
                        <a:rPr kumimoji="0" lang="en-US" sz="1000" b="1" i="0" u="none" strike="noStrike" kern="1200" cap="none" spc="0" normalizeH="0" baseline="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a:t>
                      </a:r>
                      <a:r>
                        <a:rPr kumimoji="0" lang="ro-RO"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POAD</a:t>
                      </a:r>
                      <a:r>
                        <a:rPr kumimoji="0" lang="en-US" sz="10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a:t>
                      </a:r>
                      <a:endParaRPr kumimoji="0" lang="ro-RO" sz="1000" b="1" i="0" u="none" strike="noStrike" kern="1200" cap="none" spc="0" normalizeH="0" baseline="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endParaRP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519</a:t>
                      </a:r>
                    </a:p>
                  </a:txBody>
                  <a:tcPr marL="9525" marR="9525" marT="9525" marB="0"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441</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462</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11</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462</a:t>
                      </a:r>
                    </a:p>
                  </a:txBody>
                  <a:tcPr marL="9525" marR="9525" marT="9525"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0" i="0" u="none" strike="noStrike" kern="1200" dirty="0">
                          <a:solidFill>
                            <a:srgbClr val="002E8A"/>
                          </a:solidFill>
                          <a:effectLst/>
                          <a:latin typeface="Calibri" panose="020F0502020204030204" pitchFamily="34" charset="0"/>
                          <a:ea typeface="+mn-ea"/>
                          <a:cs typeface="+mn-cs"/>
                        </a:rPr>
                        <a:t>393</a:t>
                      </a:r>
                    </a:p>
                  </a:txBody>
                  <a:tcPr marL="9525" marR="9525" marT="9525" marB="0"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1" kern="1200" dirty="0" smtClean="0">
                          <a:solidFill>
                            <a:srgbClr val="002E8A"/>
                          </a:solidFill>
                          <a:latin typeface="Calibri" panose="020F0502020204030204" pitchFamily="34" charset="0"/>
                          <a:ea typeface="+mn-ea"/>
                          <a:cs typeface="+mn-cs"/>
                        </a:rPr>
                        <a:t>89</a:t>
                      </a:r>
                      <a:r>
                        <a:rPr kumimoji="0" lang="en-US" sz="1000" b="1" kern="1200" dirty="0" smtClean="0">
                          <a:solidFill>
                            <a:srgbClr val="002E8A"/>
                          </a:solidFill>
                          <a:latin typeface="Calibri" panose="020F0502020204030204" pitchFamily="34" charset="0"/>
                          <a:ea typeface="+mn-ea"/>
                          <a:cs typeface="+mn-cs"/>
                        </a:rPr>
                        <a:t>.</a:t>
                      </a:r>
                      <a:r>
                        <a:rPr kumimoji="0" lang="ro-RO" sz="1000" b="1" kern="1200" dirty="0" smtClean="0">
                          <a:solidFill>
                            <a:srgbClr val="002E8A"/>
                          </a:solidFill>
                          <a:latin typeface="Calibri" panose="020F0502020204030204" pitchFamily="34" charset="0"/>
                          <a:ea typeface="+mn-ea"/>
                          <a:cs typeface="+mn-cs"/>
                        </a:rPr>
                        <a:t>0</a:t>
                      </a:r>
                      <a:r>
                        <a:rPr kumimoji="0" lang="ro-RO" sz="1000" b="1" kern="1200" dirty="0">
                          <a:solidFill>
                            <a:srgbClr val="002E8A"/>
                          </a:solidFill>
                          <a:latin typeface="Calibri" panose="020F0502020204030204" pitchFamily="34" charset="0"/>
                          <a:ea typeface="+mn-ea"/>
                          <a:cs typeface="+mn-cs"/>
                        </a:rPr>
                        <a:t>%</a:t>
                      </a:r>
                    </a:p>
                  </a:txBody>
                  <a:tcPr marL="9525" marR="9525" marT="9525"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0" i="0" u="none" strike="noStrike" kern="1200">
                          <a:solidFill>
                            <a:srgbClr val="002E8A"/>
                          </a:solidFill>
                          <a:effectLst/>
                          <a:latin typeface="Calibri" panose="020F0502020204030204" pitchFamily="34" charset="0"/>
                          <a:ea typeface="+mn-ea"/>
                          <a:cs typeface="+mn-cs"/>
                        </a:rPr>
                        <a:t>163</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0" i="0" u="none" strike="noStrike" kern="1200">
                          <a:solidFill>
                            <a:srgbClr val="002E8A"/>
                          </a:solidFill>
                          <a:effectLst/>
                          <a:latin typeface="Calibri" panose="020F0502020204030204" pitchFamily="34" charset="0"/>
                          <a:ea typeface="+mn-ea"/>
                          <a:cs typeface="+mn-cs"/>
                        </a:rPr>
                        <a:t>138</a:t>
                      </a:r>
                    </a:p>
                  </a:txBody>
                  <a:tcPr marL="9525" marR="9525" marT="9525" marB="0"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00" b="1" kern="1200" dirty="0" smtClean="0">
                          <a:solidFill>
                            <a:srgbClr val="002E8A"/>
                          </a:solidFill>
                          <a:latin typeface="Calibri" panose="020F0502020204030204" pitchFamily="34" charset="0"/>
                          <a:ea typeface="+mn-ea"/>
                          <a:cs typeface="+mn-cs"/>
                        </a:rPr>
                        <a:t>31</a:t>
                      </a:r>
                      <a:r>
                        <a:rPr kumimoji="0" lang="en-US" sz="1000" b="1" kern="1200" dirty="0" smtClean="0">
                          <a:solidFill>
                            <a:srgbClr val="002E8A"/>
                          </a:solidFill>
                          <a:latin typeface="Calibri" panose="020F0502020204030204" pitchFamily="34" charset="0"/>
                          <a:ea typeface="+mn-ea"/>
                          <a:cs typeface="+mn-cs"/>
                        </a:rPr>
                        <a:t>.</a:t>
                      </a:r>
                      <a:r>
                        <a:rPr kumimoji="0" lang="ro-RO" sz="1000" b="1" kern="1200" dirty="0" smtClean="0">
                          <a:solidFill>
                            <a:srgbClr val="002E8A"/>
                          </a:solidFill>
                          <a:latin typeface="Calibri" panose="020F0502020204030204" pitchFamily="34" charset="0"/>
                          <a:ea typeface="+mn-ea"/>
                          <a:cs typeface="+mn-cs"/>
                        </a:rPr>
                        <a:t>4</a:t>
                      </a:r>
                      <a:r>
                        <a:rPr kumimoji="0" lang="ro-RO" sz="1000" b="1" kern="1200" dirty="0">
                          <a:solidFill>
                            <a:srgbClr val="002E8A"/>
                          </a:solidFill>
                          <a:latin typeface="Calibri" panose="020F0502020204030204" pitchFamily="34" charset="0"/>
                          <a:ea typeface="+mn-ea"/>
                          <a:cs typeface="+mn-cs"/>
                        </a:rPr>
                        <a:t>%</a:t>
                      </a:r>
                    </a:p>
                  </a:txBody>
                  <a:tcPr marL="9525" marR="9525" marT="9525" marB="0"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0D8E8"/>
                    </a:solidFill>
                  </a:tcPr>
                </a:tc>
              </a:tr>
            </a:tbl>
          </a:graphicData>
        </a:graphic>
      </p:graphicFrame>
      <p:sp>
        <p:nvSpPr>
          <p:cNvPr id="7" name="TextBox 6"/>
          <p:cNvSpPr txBox="1"/>
          <p:nvPr/>
        </p:nvSpPr>
        <p:spPr>
          <a:xfrm>
            <a:off x="4283968" y="6411724"/>
            <a:ext cx="4752528" cy="446276"/>
          </a:xfrm>
          <a:prstGeom prst="rect">
            <a:avLst/>
          </a:prstGeom>
          <a:noFill/>
        </p:spPr>
        <p:txBody>
          <a:bodyPr wrap="square" rtlCol="0">
            <a:spAutoFit/>
          </a:bodyPr>
          <a:lstStyle/>
          <a:p>
            <a:pPr>
              <a:lnSpc>
                <a:spcPct val="115000"/>
              </a:lnSpc>
              <a:spcAft>
                <a:spcPts val="1000"/>
              </a:spcAft>
            </a:pPr>
            <a:r>
              <a:rPr lang="en-GB" sz="1000" dirty="0">
                <a:solidFill>
                  <a:srgbClr val="002E8A"/>
                </a:solidFill>
                <a:latin typeface="Calibri"/>
                <a:ea typeface="Calibri"/>
                <a:cs typeface="Arial"/>
              </a:rPr>
              <a:t>* </a:t>
            </a:r>
            <a:r>
              <a:rPr lang="en-GB" sz="1000" dirty="0" smtClean="0">
                <a:solidFill>
                  <a:srgbClr val="002E8A"/>
                </a:solidFill>
                <a:latin typeface="Calibri"/>
                <a:ea typeface="Calibri"/>
                <a:cs typeface="Arial"/>
              </a:rPr>
              <a:t>include: </a:t>
            </a:r>
            <a:r>
              <a:rPr lang="ro-RO" sz="1000" dirty="0" smtClean="0">
                <a:solidFill>
                  <a:srgbClr val="002E8A"/>
                </a:solidFill>
                <a:latin typeface="Calibri"/>
                <a:ea typeface="Calibri"/>
                <a:cs typeface="Arial"/>
              </a:rPr>
              <a:t>Programul </a:t>
            </a:r>
            <a:r>
              <a:rPr lang="en-GB" sz="1000" dirty="0" err="1" smtClean="0">
                <a:solidFill>
                  <a:srgbClr val="002E8A"/>
                </a:solidFill>
                <a:latin typeface="Calibri"/>
                <a:ea typeface="Calibri"/>
                <a:cs typeface="Arial"/>
              </a:rPr>
              <a:t>Interreg</a:t>
            </a:r>
            <a:r>
              <a:rPr lang="en-GB" sz="1000" dirty="0" smtClean="0">
                <a:solidFill>
                  <a:srgbClr val="002E8A"/>
                </a:solidFill>
                <a:latin typeface="Calibri"/>
                <a:ea typeface="Calibri"/>
                <a:cs typeface="Arial"/>
              </a:rPr>
              <a:t> </a:t>
            </a:r>
            <a:r>
              <a:rPr lang="en-GB" sz="1000" dirty="0">
                <a:solidFill>
                  <a:srgbClr val="002E8A"/>
                </a:solidFill>
                <a:latin typeface="Calibri"/>
                <a:ea typeface="Calibri"/>
                <a:cs typeface="Arial"/>
              </a:rPr>
              <a:t>V-A </a:t>
            </a:r>
            <a:r>
              <a:rPr lang="en-GB" sz="1000" dirty="0" smtClean="0">
                <a:solidFill>
                  <a:srgbClr val="002E8A"/>
                </a:solidFill>
                <a:latin typeface="Calibri"/>
                <a:ea typeface="Calibri"/>
                <a:cs typeface="Arial"/>
              </a:rPr>
              <a:t>Romania-</a:t>
            </a:r>
            <a:r>
              <a:rPr lang="ro-RO" sz="1000" dirty="0" smtClean="0">
                <a:solidFill>
                  <a:srgbClr val="002E8A"/>
                </a:solidFill>
                <a:latin typeface="Calibri"/>
                <a:ea typeface="Calibri"/>
                <a:cs typeface="Arial"/>
              </a:rPr>
              <a:t>Ungaria</a:t>
            </a:r>
            <a:r>
              <a:rPr lang="en-GB" sz="1000" dirty="0" smtClean="0">
                <a:solidFill>
                  <a:srgbClr val="002E8A"/>
                </a:solidFill>
                <a:latin typeface="Calibri"/>
                <a:ea typeface="Calibri"/>
                <a:cs typeface="Arial"/>
              </a:rPr>
              <a:t>,</a:t>
            </a:r>
            <a:r>
              <a:rPr lang="en-GB" sz="1000" dirty="0" smtClean="0">
                <a:solidFill>
                  <a:srgbClr val="002E8A"/>
                </a:solidFill>
                <a:latin typeface="Calibri"/>
                <a:ea typeface="Calibri"/>
                <a:cs typeface="Times New Roman"/>
              </a:rPr>
              <a:t> </a:t>
            </a:r>
            <a:r>
              <a:rPr lang="ro-RO" sz="1000" dirty="0" smtClean="0">
                <a:solidFill>
                  <a:srgbClr val="002E8A"/>
                </a:solidFill>
                <a:latin typeface="Calibri"/>
                <a:ea typeface="Calibri"/>
                <a:cs typeface="Times New Roman"/>
              </a:rPr>
              <a:t>Programul </a:t>
            </a:r>
            <a:r>
              <a:rPr lang="ro-RO" sz="1000" dirty="0" err="1" smtClean="0">
                <a:solidFill>
                  <a:srgbClr val="002E8A"/>
                </a:solidFill>
                <a:latin typeface="Calibri"/>
                <a:ea typeface="Calibri"/>
                <a:cs typeface="Times New Roman"/>
              </a:rPr>
              <a:t>Interreg</a:t>
            </a:r>
            <a:r>
              <a:rPr lang="ro-RO" sz="1000" dirty="0" smtClean="0">
                <a:solidFill>
                  <a:srgbClr val="002E8A"/>
                </a:solidFill>
                <a:latin typeface="Calibri"/>
                <a:ea typeface="Calibri"/>
                <a:cs typeface="Times New Roman"/>
              </a:rPr>
              <a:t> </a:t>
            </a:r>
            <a:r>
              <a:rPr lang="ro-RO" sz="1000" dirty="0">
                <a:solidFill>
                  <a:srgbClr val="002E8A"/>
                </a:solidFill>
                <a:latin typeface="Calibri"/>
                <a:ea typeface="Calibri"/>
                <a:cs typeface="Times New Roman"/>
              </a:rPr>
              <a:t>V-A Romania – Bulgaria, </a:t>
            </a:r>
            <a:r>
              <a:rPr lang="ro-RO" sz="1000" dirty="0" smtClean="0">
                <a:solidFill>
                  <a:srgbClr val="002E8A"/>
                </a:solidFill>
                <a:latin typeface="Calibri"/>
                <a:ea typeface="Calibri"/>
                <a:cs typeface="Times New Roman"/>
              </a:rPr>
              <a:t>Programul </a:t>
            </a:r>
            <a:r>
              <a:rPr lang="ro-RO" sz="1000" dirty="0" err="1" smtClean="0">
                <a:solidFill>
                  <a:srgbClr val="002E8A"/>
                </a:solidFill>
                <a:latin typeface="Calibri"/>
                <a:ea typeface="Calibri"/>
                <a:cs typeface="Times New Roman"/>
              </a:rPr>
              <a:t>Interreg</a:t>
            </a:r>
            <a:r>
              <a:rPr lang="it-IT" sz="1000" dirty="0" smtClean="0">
                <a:solidFill>
                  <a:srgbClr val="002E8A"/>
                </a:solidFill>
                <a:latin typeface="Calibri"/>
                <a:ea typeface="Calibri"/>
                <a:cs typeface="Arial"/>
              </a:rPr>
              <a:t> </a:t>
            </a:r>
            <a:r>
              <a:rPr lang="it-IT" sz="1000" dirty="0">
                <a:solidFill>
                  <a:srgbClr val="002E8A"/>
                </a:solidFill>
                <a:latin typeface="Calibri"/>
                <a:ea typeface="Calibri"/>
                <a:cs typeface="Arial"/>
              </a:rPr>
              <a:t>IPA CBC Romania – Serbia </a:t>
            </a:r>
            <a:endParaRPr lang="ro-RO" sz="1000" dirty="0">
              <a:solidFill>
                <a:srgbClr val="002E8A"/>
              </a:solidFill>
              <a:latin typeface="Calibri"/>
              <a:ea typeface="Calibri"/>
              <a:cs typeface="Times New Roman"/>
            </a:endParaRPr>
          </a:p>
        </p:txBody>
      </p:sp>
    </p:spTree>
    <p:extLst>
      <p:ext uri="{BB962C8B-B14F-4D97-AF65-F5344CB8AC3E}">
        <p14:creationId xmlns:p14="http://schemas.microsoft.com/office/powerpoint/2010/main" val="27239851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87138" y="6021288"/>
            <a:ext cx="760812" cy="769082"/>
          </a:xfrm>
          <a:prstGeom prst="rect">
            <a:avLst/>
          </a:prstGeom>
        </p:spPr>
      </p:pic>
      <p:sp>
        <p:nvSpPr>
          <p:cNvPr id="3" name="Title 2"/>
          <p:cNvSpPr>
            <a:spLocks noGrp="1"/>
          </p:cNvSpPr>
          <p:nvPr>
            <p:ph type="title"/>
          </p:nvPr>
        </p:nvSpPr>
        <p:spPr>
          <a:xfrm>
            <a:off x="555021" y="130622"/>
            <a:ext cx="8213074" cy="418058"/>
          </a:xfrm>
        </p:spPr>
        <p:txBody>
          <a:bodyPr>
            <a:normAutofit fontScale="90000"/>
          </a:bodyPr>
          <a:lstStyle/>
          <a:p>
            <a:pPr algn="ctr"/>
            <a:r>
              <a:rPr lang="ro-RO" sz="2400" i="1" dirty="0" smtClean="0">
                <a:solidFill>
                  <a:srgbClr val="002E8A"/>
                </a:solidFill>
                <a:effectLst>
                  <a:outerShdw blurRad="38100" dist="38100" dir="2700000" algn="tl">
                    <a:srgbClr val="000000">
                      <a:alpha val="43137"/>
                    </a:srgbClr>
                  </a:outerShdw>
                </a:effectLst>
                <a:latin typeface="Trebuchet MS" panose="020B0603020202020204" pitchFamily="34" charset="0"/>
              </a:rPr>
              <a:t>Stadiul implementării </a:t>
            </a:r>
            <a:r>
              <a:rPr lang="en-US" sz="2400" i="1" dirty="0" smtClean="0">
                <a:solidFill>
                  <a:srgbClr val="002E8A"/>
                </a:solidFill>
                <a:effectLst>
                  <a:outerShdw blurRad="38100" dist="38100" dir="2700000" algn="tl">
                    <a:srgbClr val="000000">
                      <a:alpha val="43137"/>
                    </a:srgbClr>
                  </a:outerShdw>
                </a:effectLst>
                <a:latin typeface="Trebuchet MS" panose="020B0603020202020204" pitchFamily="34" charset="0"/>
              </a:rPr>
              <a:t>(II)</a:t>
            </a:r>
            <a:endParaRPr lang="ro-RO" sz="1000" dirty="0">
              <a:solidFill>
                <a:srgbClr val="002E8A"/>
              </a:solidFill>
              <a:effectLst>
                <a:outerShdw blurRad="38100" dist="38100" dir="2700000" algn="tl">
                  <a:srgbClr val="000000">
                    <a:alpha val="43137"/>
                  </a:srgbClr>
                </a:outerShdw>
              </a:effectLst>
              <a:latin typeface="Calibri" panose="020F050202020403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723251121"/>
              </p:ext>
            </p:extLst>
          </p:nvPr>
        </p:nvGraphicFramePr>
        <p:xfrm>
          <a:off x="107504" y="692696"/>
          <a:ext cx="8712968" cy="5371713"/>
        </p:xfrm>
        <a:graphic>
          <a:graphicData uri="http://schemas.openxmlformats.org/drawingml/2006/table">
            <a:tbl>
              <a:tblPr firstRow="1" bandRow="1"/>
              <a:tblGrid>
                <a:gridCol w="1728192"/>
                <a:gridCol w="761678"/>
                <a:gridCol w="1166823"/>
                <a:gridCol w="987311"/>
                <a:gridCol w="1077067"/>
                <a:gridCol w="997299"/>
                <a:gridCol w="997299"/>
                <a:gridCol w="997299"/>
              </a:tblGrid>
              <a:tr h="385572">
                <a:tc rowSpan="2">
                  <a:txBody>
                    <a:bodyPr/>
                    <a:lstStyle>
                      <a:lvl1pPr marL="0" algn="l" rtl="0" eaLnBrk="1" latinLnBrk="0" hangingPunct="1">
                        <a:defRPr kumimoji="0" b="1" kern="1200">
                          <a:solidFill>
                            <a:schemeClr val="lt1"/>
                          </a:solidFill>
                          <a:latin typeface="Calibri"/>
                        </a:defRPr>
                      </a:lvl1pPr>
                      <a:lvl2pPr marL="457200" algn="l" rtl="0" eaLnBrk="1" latinLnBrk="0" hangingPunct="1">
                        <a:defRPr kumimoji="0" b="1" kern="1200">
                          <a:solidFill>
                            <a:schemeClr val="lt1"/>
                          </a:solidFill>
                          <a:latin typeface="Calibri"/>
                        </a:defRPr>
                      </a:lvl2pPr>
                      <a:lvl3pPr marL="914400" algn="l" rtl="0" eaLnBrk="1" latinLnBrk="0" hangingPunct="1">
                        <a:defRPr kumimoji="0" b="1" kern="1200">
                          <a:solidFill>
                            <a:schemeClr val="lt1"/>
                          </a:solidFill>
                          <a:latin typeface="Calibri"/>
                        </a:defRPr>
                      </a:lvl3pPr>
                      <a:lvl4pPr marL="1371600" algn="l" rtl="0" eaLnBrk="1" latinLnBrk="0" hangingPunct="1">
                        <a:defRPr kumimoji="0" b="1" kern="1200">
                          <a:solidFill>
                            <a:schemeClr val="lt1"/>
                          </a:solidFill>
                          <a:latin typeface="Calibri"/>
                        </a:defRPr>
                      </a:lvl4pPr>
                      <a:lvl5pPr marL="1828800" algn="l" rtl="0" eaLnBrk="1" latinLnBrk="0" hangingPunct="1">
                        <a:defRPr kumimoji="0" b="1" kern="1200">
                          <a:solidFill>
                            <a:schemeClr val="lt1"/>
                          </a:solidFill>
                          <a:latin typeface="Calibri"/>
                        </a:defRPr>
                      </a:lvl5pPr>
                      <a:lvl6pPr marL="2286000" algn="l" rtl="0" eaLnBrk="1" latinLnBrk="0" hangingPunct="1">
                        <a:defRPr kumimoji="0" b="1" kern="1200">
                          <a:solidFill>
                            <a:schemeClr val="lt1"/>
                          </a:solidFill>
                          <a:latin typeface="Calibri"/>
                        </a:defRPr>
                      </a:lvl6pPr>
                      <a:lvl7pPr marL="2743200" algn="l" rtl="0" eaLnBrk="1" latinLnBrk="0" hangingPunct="1">
                        <a:defRPr kumimoji="0" b="1" kern="1200">
                          <a:solidFill>
                            <a:schemeClr val="lt1"/>
                          </a:solidFill>
                          <a:latin typeface="Calibri"/>
                        </a:defRPr>
                      </a:lvl7pPr>
                      <a:lvl8pPr marL="3200400" algn="l" rtl="0" eaLnBrk="1" latinLnBrk="0" hangingPunct="1">
                        <a:defRPr kumimoji="0" b="1" kern="1200">
                          <a:solidFill>
                            <a:schemeClr val="lt1"/>
                          </a:solidFill>
                          <a:latin typeface="Calibri"/>
                        </a:defRPr>
                      </a:lvl8pPr>
                      <a:lvl9pPr marL="3657600" algn="l" rtl="0" eaLnBrk="1" latinLnBrk="0" hangingPunct="1">
                        <a:defRPr kumimoji="0" b="1" kern="1200">
                          <a:solidFill>
                            <a:schemeClr val="lt1"/>
                          </a:solidFill>
                          <a:latin typeface="Calibri"/>
                        </a:defRPr>
                      </a:lvl9pPr>
                    </a:lstStyle>
                    <a:p>
                      <a:pPr algn="ctr">
                        <a:lnSpc>
                          <a:spcPct val="115000"/>
                        </a:lnSpc>
                        <a:spcAft>
                          <a:spcPts val="0"/>
                        </a:spcAft>
                      </a:pPr>
                      <a:r>
                        <a:rPr lang="ro-RO" sz="1050" b="1" noProof="0" dirty="0" smtClean="0">
                          <a:effectLst>
                            <a:outerShdw blurRad="38100" dist="38100" dir="2700000" algn="tl">
                              <a:srgbClr val="000000">
                                <a:alpha val="43137"/>
                              </a:srgbClr>
                            </a:outerShdw>
                          </a:effectLst>
                          <a:latin typeface="Calibri" panose="020F0502020204030204" pitchFamily="34" charset="0"/>
                          <a:ea typeface="Calibri"/>
                          <a:cs typeface="Times New Roman"/>
                        </a:rPr>
                        <a:t>Programe</a:t>
                      </a:r>
                      <a:endParaRPr lang="en-US" sz="1050" b="1" noProof="0" dirty="0" smtClean="0">
                        <a:effectLst>
                          <a:outerShdw blurRad="38100" dist="38100" dir="2700000" algn="tl">
                            <a:srgbClr val="000000">
                              <a:alpha val="43137"/>
                            </a:srgbClr>
                          </a:outerShdw>
                        </a:effectLst>
                        <a:latin typeface="Calibri" panose="020F0502020204030204" pitchFamily="34" charset="0"/>
                        <a:ea typeface="Calibri"/>
                        <a:cs typeface="Times New Roman"/>
                      </a:endParaRPr>
                    </a:p>
                    <a:p>
                      <a:pPr algn="ctr">
                        <a:lnSpc>
                          <a:spcPct val="115000"/>
                        </a:lnSpc>
                        <a:spcAft>
                          <a:spcPts val="0"/>
                        </a:spcAft>
                      </a:pPr>
                      <a:r>
                        <a:rPr lang="en-US" sz="1050" b="1" noProof="0" dirty="0" smtClean="0">
                          <a:effectLst>
                            <a:outerShdw blurRad="38100" dist="38100" dir="2700000" algn="tl">
                              <a:srgbClr val="000000">
                                <a:alpha val="43137"/>
                              </a:srgbClr>
                            </a:outerShdw>
                          </a:effectLst>
                          <a:latin typeface="Calibri" panose="020F0502020204030204" pitchFamily="34" charset="0"/>
                          <a:ea typeface="Calibri"/>
                          <a:cs typeface="Times New Roman"/>
                        </a:rPr>
                        <a:t>2014-2020</a:t>
                      </a:r>
                    </a:p>
                    <a:p>
                      <a:pPr algn="ctr">
                        <a:lnSpc>
                          <a:spcPct val="115000"/>
                        </a:lnSpc>
                        <a:spcAft>
                          <a:spcPts val="0"/>
                        </a:spcAft>
                      </a:pPr>
                      <a:endParaRPr lang="en-US" sz="1050" noProof="0" dirty="0">
                        <a:effectLst>
                          <a:outerShdw blurRad="38100" dist="38100" dir="2700000" algn="tl">
                            <a:srgbClr val="000000">
                              <a:alpha val="43137"/>
                            </a:srgbClr>
                          </a:outerShdw>
                        </a:effectLst>
                        <a:latin typeface="Calibri" panose="020F0502020204030204" pitchFamily="34" charset="0"/>
                        <a:ea typeface="Calibri"/>
                        <a:cs typeface="Times New Roman"/>
                      </a:endParaRPr>
                    </a:p>
                  </a:txBody>
                  <a:tcPr marL="68586" marR="68586" marT="0" marB="0"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rowSpan="2">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kumimoji="0" lang="ro-RO" sz="1050" b="1" kern="1200" noProof="0" dirty="0" smtClean="0">
                          <a:solidFill>
                            <a:schemeClr val="lt1"/>
                          </a:solidFill>
                          <a:effectLst>
                            <a:outerShdw blurRad="38100" dist="38100" dir="2700000" algn="tl">
                              <a:srgbClr val="000000">
                                <a:alpha val="43137"/>
                              </a:srgbClr>
                            </a:outerShdw>
                          </a:effectLst>
                          <a:latin typeface="Calibri" panose="020F0502020204030204" pitchFamily="34" charset="0"/>
                          <a:ea typeface="Calibri"/>
                          <a:cs typeface="Times New Roman"/>
                        </a:rPr>
                        <a:t>Alocare UE</a:t>
                      </a:r>
                    </a:p>
                    <a:p>
                      <a:pPr marL="0" marR="0" indent="0" algn="ctr" defTabSz="914400" rtl="0" eaLnBrk="1" fontAlgn="auto" latinLnBrk="0" hangingPunct="1">
                        <a:lnSpc>
                          <a:spcPct val="115000"/>
                        </a:lnSpc>
                        <a:spcBef>
                          <a:spcPts val="0"/>
                        </a:spcBef>
                        <a:spcAft>
                          <a:spcPts val="0"/>
                        </a:spcAft>
                        <a:buClrTx/>
                        <a:buSzTx/>
                        <a:buFontTx/>
                        <a:buNone/>
                        <a:tabLst/>
                        <a:defRPr/>
                      </a:pPr>
                      <a:r>
                        <a:rPr kumimoji="0" lang="ro-RO" sz="1050" b="1" kern="1200" dirty="0" smtClean="0">
                          <a:solidFill>
                            <a:schemeClr val="lt1"/>
                          </a:solidFill>
                          <a:effectLst>
                            <a:outerShdw blurRad="38100" dist="38100" dir="2700000" algn="tl">
                              <a:srgbClr val="000000">
                                <a:alpha val="43137"/>
                              </a:srgbClr>
                            </a:outerShdw>
                          </a:effectLst>
                          <a:latin typeface="Calibri" panose="020F0502020204030204" pitchFamily="34" charset="0"/>
                          <a:ea typeface="Calibri"/>
                          <a:cs typeface="Times New Roman"/>
                        </a:rPr>
                        <a:t>(mil. euro)</a:t>
                      </a:r>
                    </a:p>
                  </a:txBody>
                  <a:tcPr marL="68586" marR="68586" marT="0"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050" b="1" kern="1200" noProof="0" dirty="0" smtClean="0">
                          <a:solidFill>
                            <a:schemeClr val="lt1"/>
                          </a:solidFill>
                          <a:effectLst/>
                          <a:latin typeface="Calibri" panose="020F0502020204030204" pitchFamily="34" charset="0"/>
                          <a:ea typeface="Calibri"/>
                          <a:cs typeface="Times New Roman"/>
                        </a:rPr>
                        <a:t>Sume solicitate CE până la data de    1 noiembrie </a:t>
                      </a:r>
                      <a:r>
                        <a:rPr kumimoji="0" lang="en-US" sz="1050" b="1" kern="1200" baseline="0" noProof="0" dirty="0" smtClean="0">
                          <a:solidFill>
                            <a:schemeClr val="lt1"/>
                          </a:solidFill>
                          <a:effectLst/>
                          <a:latin typeface="Calibri" panose="020F0502020204030204" pitchFamily="34" charset="0"/>
                          <a:ea typeface="Calibri"/>
                          <a:cs typeface="Times New Roman"/>
                        </a:rPr>
                        <a:t> 2019</a:t>
                      </a:r>
                      <a:endParaRPr kumimoji="0" lang="ro-RO" sz="1050" b="1" kern="1200" noProof="0" dirty="0" smtClean="0">
                        <a:solidFill>
                          <a:schemeClr val="lt1"/>
                        </a:solidFill>
                        <a:effectLst/>
                        <a:latin typeface="Calibri" panose="020F0502020204030204" pitchFamily="34" charset="0"/>
                        <a:ea typeface="Calibri"/>
                        <a:cs typeface="Times New Roman"/>
                      </a:endParaRPr>
                    </a:p>
                  </a:txBody>
                  <a:tcPr marL="68586" marR="68586"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hMerge="1">
                  <a:txBody>
                    <a:bodyPr/>
                    <a:lstStyle/>
                    <a:p>
                      <a:endParaRPr lang="ro-RO"/>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050" b="1" kern="1200" noProof="0" dirty="0" smtClean="0">
                          <a:solidFill>
                            <a:schemeClr val="lt1"/>
                          </a:solidFill>
                          <a:effectLst/>
                          <a:latin typeface="Calibri" panose="020F0502020204030204" pitchFamily="34" charset="0"/>
                          <a:ea typeface="Calibri"/>
                          <a:cs typeface="Times New Roman"/>
                        </a:rPr>
                        <a:t>Rambursări</a:t>
                      </a:r>
                      <a:r>
                        <a:rPr kumimoji="0" lang="ro-RO" sz="1050" b="1" kern="1200" baseline="0" noProof="0" dirty="0" smtClean="0">
                          <a:solidFill>
                            <a:schemeClr val="lt1"/>
                          </a:solidFill>
                          <a:effectLst/>
                          <a:latin typeface="Calibri" panose="020F0502020204030204" pitchFamily="34" charset="0"/>
                          <a:ea typeface="Calibri"/>
                          <a:cs typeface="Times New Roman"/>
                        </a:rPr>
                        <a:t>  de la CE  </a:t>
                      </a:r>
                      <a:r>
                        <a:rPr kumimoji="0" lang="ro-RO" sz="1050" b="1" kern="1200" noProof="0" dirty="0" smtClean="0">
                          <a:solidFill>
                            <a:schemeClr val="lt1"/>
                          </a:solidFill>
                          <a:effectLst/>
                          <a:latin typeface="Calibri" panose="020F0502020204030204" pitchFamily="34" charset="0"/>
                          <a:ea typeface="Calibri"/>
                          <a:cs typeface="Times New Roman"/>
                        </a:rPr>
                        <a:t>până la data de    1 noiembrie </a:t>
                      </a:r>
                      <a:r>
                        <a:rPr kumimoji="0" lang="en-US" sz="1050" b="1" kern="1200" baseline="0" noProof="0" dirty="0" smtClean="0">
                          <a:solidFill>
                            <a:schemeClr val="lt1"/>
                          </a:solidFill>
                          <a:effectLst/>
                          <a:latin typeface="Calibri" panose="020F0502020204030204" pitchFamily="34" charset="0"/>
                          <a:ea typeface="Calibri"/>
                          <a:cs typeface="Times New Roman"/>
                        </a:rPr>
                        <a:t> 2019</a:t>
                      </a:r>
                      <a:endParaRPr kumimoji="0" lang="ro-RO" sz="1050" b="1" kern="1200" noProof="0" dirty="0" smtClean="0">
                        <a:solidFill>
                          <a:schemeClr val="lt1"/>
                        </a:solidFill>
                        <a:effectLst/>
                        <a:latin typeface="Calibri" panose="020F0502020204030204" pitchFamily="34" charset="0"/>
                        <a:ea typeface="Calibri"/>
                        <a:cs typeface="Times New Roman"/>
                      </a:endParaRPr>
                    </a:p>
                  </a:txBody>
                  <a:tcPr marL="68586" marR="68586"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hMerge="1">
                  <a:txBody>
                    <a:bodyPr/>
                    <a:lstStyle/>
                    <a:p>
                      <a:endParaRPr lang="ro-RO"/>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050" b="1" kern="1200" dirty="0" smtClean="0">
                          <a:solidFill>
                            <a:schemeClr val="lt1"/>
                          </a:solidFill>
                          <a:effectLst/>
                          <a:latin typeface="Calibri" panose="020F0502020204030204" pitchFamily="34" charset="0"/>
                          <a:ea typeface="Calibri"/>
                          <a:cs typeface="Times New Roman"/>
                        </a:rPr>
                        <a:t>Total sume primite de la CE</a:t>
                      </a:r>
                      <a:endParaRPr kumimoji="0" lang="en-US" sz="1050" b="1" kern="1200" dirty="0" smtClean="0">
                        <a:solidFill>
                          <a:schemeClr val="lt1"/>
                        </a:solidFill>
                        <a:effectLst/>
                        <a:latin typeface="Calibri" panose="020F0502020204030204" pitchFamily="34" charset="0"/>
                        <a:ea typeface="Calibri"/>
                        <a:cs typeface="Times New Roman"/>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kern="1200" dirty="0" smtClean="0">
                          <a:solidFill>
                            <a:schemeClr val="lt1"/>
                          </a:solidFill>
                          <a:effectLst/>
                          <a:latin typeface="Calibri" panose="020F0502020204030204" pitchFamily="34" charset="0"/>
                          <a:ea typeface="Calibri"/>
                          <a:cs typeface="Times New Roman"/>
                        </a:rPr>
                        <a:t>(</a:t>
                      </a:r>
                      <a:r>
                        <a:rPr kumimoji="0" lang="ro-RO" sz="1050" b="1" kern="1200" dirty="0" smtClean="0">
                          <a:solidFill>
                            <a:schemeClr val="lt1"/>
                          </a:solidFill>
                          <a:effectLst/>
                          <a:latin typeface="Calibri" panose="020F0502020204030204" pitchFamily="34" charset="0"/>
                          <a:ea typeface="Calibri"/>
                          <a:cs typeface="Times New Roman"/>
                        </a:rPr>
                        <a:t>include </a:t>
                      </a:r>
                      <a:r>
                        <a:rPr kumimoji="0" lang="ro-RO" sz="1050" b="1" kern="1200" dirty="0" err="1" smtClean="0">
                          <a:solidFill>
                            <a:schemeClr val="lt1"/>
                          </a:solidFill>
                          <a:effectLst/>
                          <a:latin typeface="Calibri" panose="020F0502020204030204" pitchFamily="34" charset="0"/>
                          <a:ea typeface="Calibri"/>
                          <a:cs typeface="Times New Roman"/>
                        </a:rPr>
                        <a:t>prefinanțări</a:t>
                      </a:r>
                      <a:r>
                        <a:rPr kumimoji="0" lang="en-US" sz="1050" b="1" kern="1200" noProof="0" dirty="0" smtClean="0">
                          <a:solidFill>
                            <a:schemeClr val="lt1"/>
                          </a:solidFill>
                          <a:effectLst/>
                          <a:latin typeface="Calibri" panose="020F0502020204030204" pitchFamily="34" charset="0"/>
                          <a:ea typeface="Calibri"/>
                          <a:cs typeface="Times New Roman"/>
                        </a:rPr>
                        <a:t>)</a:t>
                      </a:r>
                      <a:r>
                        <a:rPr kumimoji="0" lang="ro-RO" sz="1050" b="1" kern="1200" baseline="0" noProof="0" dirty="0" smtClean="0">
                          <a:solidFill>
                            <a:schemeClr val="lt1"/>
                          </a:solidFill>
                          <a:effectLst/>
                          <a:latin typeface="Calibri" panose="020F0502020204030204" pitchFamily="34" charset="0"/>
                          <a:ea typeface="Calibri"/>
                          <a:cs typeface="Times New Roman"/>
                        </a:rPr>
                        <a:t> CE  </a:t>
                      </a:r>
                      <a:r>
                        <a:rPr kumimoji="0" lang="ro-RO" sz="1050" b="1" kern="1200" noProof="0" dirty="0" smtClean="0">
                          <a:solidFill>
                            <a:schemeClr val="lt1"/>
                          </a:solidFill>
                          <a:effectLst/>
                          <a:latin typeface="Calibri" panose="020F0502020204030204" pitchFamily="34" charset="0"/>
                          <a:ea typeface="Calibri"/>
                          <a:cs typeface="Times New Roman"/>
                        </a:rPr>
                        <a:t>până la data de</a:t>
                      </a:r>
                      <a:r>
                        <a:rPr kumimoji="0" lang="ro-RO" sz="1050" b="1" kern="1200" baseline="0" noProof="0" dirty="0" smtClean="0">
                          <a:solidFill>
                            <a:schemeClr val="lt1"/>
                          </a:solidFill>
                          <a:effectLst/>
                          <a:latin typeface="Calibri" panose="020F0502020204030204" pitchFamily="34" charset="0"/>
                          <a:ea typeface="Calibri"/>
                          <a:cs typeface="Times New Roman"/>
                        </a:rPr>
                        <a:t> </a:t>
                      </a:r>
                      <a:r>
                        <a:rPr kumimoji="0" lang="ro-RO" sz="1050" b="1" kern="1200" noProof="0" dirty="0" smtClean="0">
                          <a:solidFill>
                            <a:schemeClr val="lt1"/>
                          </a:solidFill>
                          <a:effectLst/>
                          <a:latin typeface="Calibri" panose="020F0502020204030204" pitchFamily="34" charset="0"/>
                          <a:ea typeface="Calibri"/>
                          <a:cs typeface="Times New Roman"/>
                        </a:rPr>
                        <a:t>1 noiembrie </a:t>
                      </a:r>
                      <a:r>
                        <a:rPr kumimoji="0" lang="en-US" sz="1050" b="1" kern="1200" baseline="0" noProof="0" dirty="0" smtClean="0">
                          <a:solidFill>
                            <a:schemeClr val="lt1"/>
                          </a:solidFill>
                          <a:effectLst/>
                          <a:latin typeface="Calibri" panose="020F0502020204030204" pitchFamily="34" charset="0"/>
                          <a:ea typeface="Calibri"/>
                          <a:cs typeface="Times New Roman"/>
                        </a:rPr>
                        <a:t> 2019</a:t>
                      </a:r>
                      <a:endParaRPr kumimoji="0" lang="ro-RO" sz="1050" b="1" kern="1200" dirty="0" smtClean="0">
                        <a:solidFill>
                          <a:schemeClr val="lt1"/>
                        </a:solidFill>
                        <a:effectLst/>
                        <a:latin typeface="Calibri" panose="020F0502020204030204" pitchFamily="34" charset="0"/>
                        <a:ea typeface="Calibri"/>
                        <a:cs typeface="Times New Roman"/>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o-RO" sz="1050" b="1" kern="1200" noProof="0" dirty="0" smtClean="0">
                        <a:solidFill>
                          <a:schemeClr val="lt1"/>
                        </a:solidFill>
                        <a:effectLst/>
                        <a:latin typeface="Calibri" panose="020F0502020204030204" pitchFamily="34" charset="0"/>
                        <a:ea typeface="Calibri"/>
                        <a:cs typeface="Times New Roman"/>
                      </a:endParaRPr>
                    </a:p>
                  </a:txBody>
                  <a:tcPr marL="68586" marR="68586"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o-RO" sz="1000" b="1" kern="1200" noProof="0" dirty="0" smtClean="0">
                        <a:solidFill>
                          <a:schemeClr val="lt1"/>
                        </a:solidFill>
                        <a:effectLst/>
                        <a:latin typeface="Calibri" panose="020F0502020204030204" pitchFamily="34" charset="0"/>
                        <a:ea typeface="Calibri"/>
                        <a:cs typeface="Times New Roman"/>
                      </a:endParaRPr>
                    </a:p>
                  </a:txBody>
                  <a:tcPr marL="68586" marR="68586"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r>
              <a:tr h="550309">
                <a:tc vMerge="1">
                  <a:txBody>
                    <a:bodyPr/>
                    <a:lstStyle/>
                    <a:p>
                      <a:endParaRPr lang="ro-RO"/>
                    </a:p>
                  </a:txBody>
                  <a:tcPr/>
                </a:tc>
                <a:tc vMerge="1">
                  <a:txBody>
                    <a:bodyPr/>
                    <a:lstStyle/>
                    <a:p>
                      <a:endParaRPr lang="ro-RO"/>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o-RO" sz="1050" b="1" kern="1200" dirty="0" smtClean="0">
                          <a:solidFill>
                            <a:schemeClr val="lt1"/>
                          </a:solidFill>
                          <a:effectLst>
                            <a:outerShdw blurRad="38100" dist="38100" dir="2700000" algn="tl">
                              <a:srgbClr val="000000">
                                <a:alpha val="43137"/>
                              </a:srgbClr>
                            </a:outerShdw>
                          </a:effectLst>
                          <a:latin typeface="Calibri" panose="020F0502020204030204" pitchFamily="34" charset="0"/>
                          <a:ea typeface="+mn-ea"/>
                          <a:cs typeface="+mn-cs"/>
                        </a:rPr>
                        <a:t>Contribuție UE</a:t>
                      </a:r>
                      <a:endParaRPr lang="en-US" sz="1050" b="1" kern="1200" dirty="0" smtClean="0">
                        <a:solidFill>
                          <a:schemeClr val="lt1"/>
                        </a:solidFill>
                        <a:effectLst>
                          <a:outerShdw blurRad="38100" dist="38100" dir="2700000" algn="tl">
                            <a:srgbClr val="000000">
                              <a:alpha val="43137"/>
                            </a:srgbClr>
                          </a:outerShdw>
                        </a:effectLst>
                        <a:latin typeface="Calibri" panose="020F0502020204030204" pitchFamily="34" charset="0"/>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1050" b="1" kern="1200" dirty="0" smtClean="0">
                          <a:solidFill>
                            <a:schemeClr val="lt1"/>
                          </a:solidFill>
                          <a:effectLst>
                            <a:outerShdw blurRad="38100" dist="38100" dir="2700000" algn="tl">
                              <a:srgbClr val="000000">
                                <a:alpha val="43137"/>
                              </a:srgbClr>
                            </a:outerShdw>
                          </a:effectLst>
                          <a:latin typeface="Calibri" panose="020F0502020204030204" pitchFamily="34" charset="0"/>
                          <a:ea typeface="+mn-ea"/>
                          <a:cs typeface="+mn-cs"/>
                        </a:rPr>
                        <a:t>(mil. euro)</a:t>
                      </a:r>
                      <a:endParaRPr lang="ro-RO" sz="1050" b="1" kern="1200" dirty="0" smtClean="0">
                        <a:solidFill>
                          <a:schemeClr val="lt1"/>
                        </a:solidFill>
                        <a:effectLst>
                          <a:outerShdw blurRad="38100" dist="38100" dir="2700000" algn="tl">
                            <a:srgbClr val="000000">
                              <a:alpha val="43137"/>
                            </a:srgbClr>
                          </a:outerShdw>
                        </a:effectLst>
                        <a:latin typeface="Calibri" panose="020F0502020204030204" pitchFamily="34" charset="0"/>
                        <a:ea typeface="+mn-ea"/>
                        <a:cs typeface="+mn-cs"/>
                      </a:endParaRPr>
                    </a:p>
                  </a:txBody>
                  <a:tcPr marL="68249" marR="68249" marT="0" marB="0" anchor="ctr">
                    <a:lnL w="381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algn="ctr" defTabSz="914400" rtl="0" eaLnBrk="1" latinLnBrk="0" hangingPunct="1">
                        <a:spcAft>
                          <a:spcPts val="0"/>
                        </a:spcAft>
                      </a:pPr>
                      <a:r>
                        <a:rPr lang="en-US" sz="1050" b="1" kern="1200" baseline="0" dirty="0" smtClean="0">
                          <a:solidFill>
                            <a:schemeClr val="lt1"/>
                          </a:solidFill>
                          <a:effectLst>
                            <a:outerShdw blurRad="38100" dist="38100" dir="2700000" algn="tl">
                              <a:srgbClr val="000000">
                                <a:alpha val="43137"/>
                              </a:srgbClr>
                            </a:outerShdw>
                          </a:effectLst>
                          <a:latin typeface="Calibri" panose="020F0502020204030204" pitchFamily="34" charset="0"/>
                          <a:ea typeface="+mn-ea"/>
                          <a:cs typeface="+mn-cs"/>
                        </a:rPr>
                        <a:t>(%)</a:t>
                      </a:r>
                      <a:endParaRPr lang="ro-RO" sz="1050" b="1" kern="1200" dirty="0">
                        <a:solidFill>
                          <a:schemeClr val="lt1"/>
                        </a:solidFill>
                        <a:effectLst>
                          <a:outerShdw blurRad="38100" dist="38100" dir="2700000" algn="tl">
                            <a:srgbClr val="000000">
                              <a:alpha val="43137"/>
                            </a:srgbClr>
                          </a:outerShdw>
                        </a:effectLst>
                        <a:latin typeface="Calibri" panose="020F0502020204030204" pitchFamily="34" charset="0"/>
                        <a:ea typeface="+mn-ea"/>
                        <a:cs typeface="+mn-cs"/>
                      </a:endParaRPr>
                    </a:p>
                  </a:txBody>
                  <a:tcPr marL="68249" marR="68249"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o-RO" sz="1050" b="1" kern="1200" dirty="0" smtClean="0">
                          <a:solidFill>
                            <a:schemeClr val="lt1"/>
                          </a:solidFill>
                          <a:effectLst>
                            <a:outerShdw blurRad="38100" dist="38100" dir="2700000" algn="tl">
                              <a:srgbClr val="000000">
                                <a:alpha val="43137"/>
                              </a:srgbClr>
                            </a:outerShdw>
                          </a:effectLst>
                          <a:latin typeface="Calibri" panose="020F0502020204030204" pitchFamily="34" charset="0"/>
                          <a:ea typeface="+mn-ea"/>
                          <a:cs typeface="+mn-cs"/>
                        </a:rPr>
                        <a:t>Contribuție UE</a:t>
                      </a:r>
                      <a:endParaRPr lang="en-US" sz="1050" b="1" kern="1200" dirty="0" smtClean="0">
                        <a:solidFill>
                          <a:schemeClr val="lt1"/>
                        </a:solidFill>
                        <a:effectLst>
                          <a:outerShdw blurRad="38100" dist="38100" dir="2700000" algn="tl">
                            <a:srgbClr val="000000">
                              <a:alpha val="43137"/>
                            </a:srgbClr>
                          </a:outerShdw>
                        </a:effectLst>
                        <a:latin typeface="Calibri" panose="020F0502020204030204" pitchFamily="34" charset="0"/>
                        <a:ea typeface="+mn-ea"/>
                        <a:cs typeface="+mn-cs"/>
                      </a:endParaRPr>
                    </a:p>
                    <a:p>
                      <a:pPr marL="0" marR="0" indent="0" algn="ctr" defTabSz="914400" rtl="0" eaLnBrk="1" fontAlgn="ctr" latinLnBrk="0" hangingPunct="1">
                        <a:lnSpc>
                          <a:spcPct val="100000"/>
                        </a:lnSpc>
                        <a:spcBef>
                          <a:spcPts val="0"/>
                        </a:spcBef>
                        <a:spcAft>
                          <a:spcPts val="0"/>
                        </a:spcAft>
                        <a:buClrTx/>
                        <a:buSzTx/>
                        <a:buFontTx/>
                        <a:buNone/>
                        <a:tabLst/>
                        <a:defRPr/>
                      </a:pPr>
                      <a:r>
                        <a:rPr lang="ro-RO" sz="105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(mil. euro)</a:t>
                      </a:r>
                    </a:p>
                  </a:txBody>
                  <a:tcPr marL="0" marR="0" marT="0"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algn="ctr" fontAlgn="ctr"/>
                      <a:r>
                        <a:rPr lang="vi-VN" sz="105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a:t>
                      </a:r>
                      <a:endParaRPr lang="vi-VN" sz="1050" b="1" kern="1200" dirty="0">
                        <a:solidFill>
                          <a:schemeClr val="bg1"/>
                        </a:solidFill>
                        <a:effectLst>
                          <a:outerShdw blurRad="38100" dist="38100" dir="2700000" algn="tl">
                            <a:srgbClr val="000000">
                              <a:alpha val="43137"/>
                            </a:srgbClr>
                          </a:outerShdw>
                        </a:effectLst>
                        <a:latin typeface="Calibri" panose="020F0502020204030204" pitchFamily="34" charset="0"/>
                        <a:ea typeface="+mn-ea"/>
                        <a:cs typeface="+mn-cs"/>
                      </a:endParaRP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o-RO" sz="1050" b="1" kern="1200" dirty="0" smtClean="0">
                          <a:solidFill>
                            <a:schemeClr val="lt1"/>
                          </a:solidFill>
                          <a:effectLst>
                            <a:outerShdw blurRad="38100" dist="38100" dir="2700000" algn="tl">
                              <a:srgbClr val="000000">
                                <a:alpha val="43137"/>
                              </a:srgbClr>
                            </a:outerShdw>
                          </a:effectLst>
                          <a:latin typeface="Calibri" panose="020F0502020204030204" pitchFamily="34" charset="0"/>
                          <a:ea typeface="+mn-ea"/>
                          <a:cs typeface="+mn-cs"/>
                        </a:rPr>
                        <a:t>Contribuție UE</a:t>
                      </a:r>
                      <a:endParaRPr lang="en-US" sz="1050" b="1" kern="1200" dirty="0" smtClean="0">
                        <a:solidFill>
                          <a:schemeClr val="lt1"/>
                        </a:solidFill>
                        <a:effectLst>
                          <a:outerShdw blurRad="38100" dist="38100" dir="2700000" algn="tl">
                            <a:srgbClr val="000000">
                              <a:alpha val="43137"/>
                            </a:srgbClr>
                          </a:outerShdw>
                        </a:effectLst>
                        <a:latin typeface="Calibri" panose="020F0502020204030204" pitchFamily="34" charset="0"/>
                        <a:ea typeface="+mn-ea"/>
                        <a:cs typeface="+mn-cs"/>
                      </a:endParaRPr>
                    </a:p>
                    <a:p>
                      <a:pPr marL="0" marR="0" indent="0" algn="ctr" defTabSz="914400" rtl="0" eaLnBrk="1" fontAlgn="ctr" latinLnBrk="0" hangingPunct="1">
                        <a:lnSpc>
                          <a:spcPct val="100000"/>
                        </a:lnSpc>
                        <a:spcBef>
                          <a:spcPts val="0"/>
                        </a:spcBef>
                        <a:spcAft>
                          <a:spcPts val="0"/>
                        </a:spcAft>
                        <a:buClrTx/>
                        <a:buSzTx/>
                        <a:buFontTx/>
                        <a:buNone/>
                        <a:tabLst/>
                        <a:defRPr/>
                      </a:pPr>
                      <a:r>
                        <a:rPr lang="ro-RO" sz="105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(mil. euro)</a:t>
                      </a: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algn="ctr" fontAlgn="ctr"/>
                      <a:r>
                        <a:rPr lang="vi-VN" sz="105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a:t>
                      </a:r>
                      <a:endParaRPr lang="vi-VN" sz="1050" b="1" kern="1200" dirty="0">
                        <a:solidFill>
                          <a:schemeClr val="bg1"/>
                        </a:solidFill>
                        <a:effectLst>
                          <a:outerShdw blurRad="38100" dist="38100" dir="2700000" algn="tl">
                            <a:srgbClr val="000000">
                              <a:alpha val="43137"/>
                            </a:srgbClr>
                          </a:outerShdw>
                        </a:effectLst>
                        <a:latin typeface="Calibri" panose="020F0502020204030204" pitchFamily="34" charset="0"/>
                        <a:ea typeface="+mn-ea"/>
                        <a:cs typeface="+mn-cs"/>
                      </a:endParaRPr>
                    </a:p>
                  </a:txBody>
                  <a:tcPr marL="0" marR="0" marT="0" marB="0" anchor="ctr">
                    <a:lnL w="127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r>
              <a:tr h="288635">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marL="0" lvl="0" algn="ctr" defTabSz="914400" rtl="0" eaLnBrk="1" fontAlgn="ctr" latinLnBrk="0" hangingPunct="1"/>
                      <a:r>
                        <a:rPr lang="ro-RO" sz="105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PO Infrastructură Mare </a:t>
                      </a:r>
                      <a:r>
                        <a:rPr lang="en-US" sz="105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a:t>
                      </a:r>
                      <a:r>
                        <a:rPr lang="ro-RO" sz="105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POIM</a:t>
                      </a:r>
                      <a:r>
                        <a:rPr lang="en-US" sz="105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a:t>
                      </a:r>
                      <a:endParaRPr lang="vi-VN" sz="1050" b="1" kern="1200" dirty="0">
                        <a:solidFill>
                          <a:schemeClr val="bg1"/>
                        </a:solidFill>
                        <a:effectLst>
                          <a:outerShdw blurRad="38100" dist="38100" dir="2700000" algn="tl">
                            <a:srgbClr val="000000">
                              <a:alpha val="43137"/>
                            </a:srgbClr>
                          </a:outerShdw>
                        </a:effectLst>
                        <a:latin typeface="Calibri" panose="020F0502020204030204" pitchFamily="34" charset="0"/>
                        <a:ea typeface="+mn-ea"/>
                        <a:cs typeface="+mn-cs"/>
                      </a:endParaRP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p>
                      <a:pPr marL="0" algn="ctr" rtl="0" eaLnBrk="1" fontAlgn="ctr" latinLnBrk="0" hangingPunct="1"/>
                      <a:r>
                        <a:rPr kumimoji="0" lang="ro-RO" sz="1050" b="0" i="0" u="none" strike="noStrike" kern="1200" dirty="0" smtClean="0">
                          <a:solidFill>
                            <a:srgbClr val="002E8A"/>
                          </a:solidFill>
                          <a:effectLst/>
                          <a:latin typeface="Calibri" panose="020F0502020204030204" pitchFamily="34" charset="0"/>
                          <a:ea typeface="+mn-ea"/>
                          <a:cs typeface="+mn-cs"/>
                        </a:rPr>
                        <a:t>9</a:t>
                      </a:r>
                      <a:r>
                        <a:rPr kumimoji="0" lang="en-US" sz="1050" b="0" i="0" u="none" strike="noStrike" kern="1200" baseline="0" dirty="0" smtClean="0">
                          <a:solidFill>
                            <a:srgbClr val="002E8A"/>
                          </a:solidFill>
                          <a:effectLst/>
                          <a:latin typeface="Calibri" panose="020F0502020204030204" pitchFamily="34" charset="0"/>
                          <a:ea typeface="+mn-ea"/>
                          <a:cs typeface="+mn-cs"/>
                        </a:rPr>
                        <a:t> </a:t>
                      </a:r>
                      <a:r>
                        <a:rPr kumimoji="0" lang="ro-RO" sz="1050" b="0" i="0" u="none" strike="noStrike" kern="1200" dirty="0" smtClean="0">
                          <a:solidFill>
                            <a:srgbClr val="002E8A"/>
                          </a:solidFill>
                          <a:effectLst/>
                          <a:latin typeface="Calibri" panose="020F0502020204030204" pitchFamily="34" charset="0"/>
                          <a:ea typeface="+mn-ea"/>
                          <a:cs typeface="+mn-cs"/>
                        </a:rPr>
                        <a:t>21</a:t>
                      </a:r>
                      <a:r>
                        <a:rPr kumimoji="0" lang="en-US" sz="1050" b="0" i="0" u="none" strike="noStrike" kern="1200" dirty="0" smtClean="0">
                          <a:solidFill>
                            <a:srgbClr val="002E8A"/>
                          </a:solidFill>
                          <a:effectLst/>
                          <a:latin typeface="Calibri" panose="020F0502020204030204" pitchFamily="34" charset="0"/>
                          <a:ea typeface="+mn-ea"/>
                          <a:cs typeface="+mn-cs"/>
                        </a:rPr>
                        <a:t>8</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50" b="0" i="0" u="none" strike="noStrike" kern="1200" dirty="0" smtClean="0">
                          <a:solidFill>
                            <a:srgbClr val="002E8A"/>
                          </a:solidFill>
                          <a:effectLst/>
                          <a:latin typeface="Calibri" panose="020F0502020204030204" pitchFamily="34" charset="0"/>
                          <a:ea typeface="+mn-ea"/>
                          <a:cs typeface="+mn-cs"/>
                        </a:rPr>
                        <a:t>2</a:t>
                      </a:r>
                      <a:r>
                        <a:rPr kumimoji="0" lang="en-US" sz="1050" b="0" i="0" u="none" strike="noStrike" kern="1200" dirty="0" smtClean="0">
                          <a:solidFill>
                            <a:srgbClr val="002E8A"/>
                          </a:solidFill>
                          <a:effectLst/>
                          <a:latin typeface="Calibri" panose="020F0502020204030204" pitchFamily="34" charset="0"/>
                          <a:ea typeface="+mn-ea"/>
                          <a:cs typeface="+mn-cs"/>
                        </a:rPr>
                        <a:t> </a:t>
                      </a:r>
                      <a:r>
                        <a:rPr kumimoji="0" lang="ro-RO" sz="1050" b="0" i="0" u="none" strike="noStrike" kern="1200" dirty="0" smtClean="0">
                          <a:solidFill>
                            <a:srgbClr val="002E8A"/>
                          </a:solidFill>
                          <a:effectLst/>
                          <a:latin typeface="Calibri" panose="020F0502020204030204" pitchFamily="34" charset="0"/>
                          <a:ea typeface="+mn-ea"/>
                          <a:cs typeface="+mn-cs"/>
                        </a:rPr>
                        <a:t>068</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22</a:t>
                      </a:r>
                      <a:r>
                        <a:rPr kumimoji="0" lang="en-US" sz="1050" b="1" kern="1200" dirty="0" smtClean="0">
                          <a:solidFill>
                            <a:srgbClr val="002E8A"/>
                          </a:solidFill>
                          <a:latin typeface="Calibri" panose="020F0502020204030204" pitchFamily="34" charset="0"/>
                          <a:ea typeface="+mn-ea"/>
                          <a:cs typeface="+mn-cs"/>
                        </a:rPr>
                        <a:t>.</a:t>
                      </a:r>
                      <a:r>
                        <a:rPr kumimoji="0" lang="ro-RO" sz="1050" b="1" kern="1200" dirty="0" smtClean="0">
                          <a:solidFill>
                            <a:srgbClr val="002E8A"/>
                          </a:solidFill>
                          <a:latin typeface="Calibri" panose="020F0502020204030204" pitchFamily="34" charset="0"/>
                          <a:ea typeface="+mn-ea"/>
                          <a:cs typeface="+mn-cs"/>
                        </a:rPr>
                        <a:t>4</a:t>
                      </a:r>
                      <a:r>
                        <a:rPr kumimoji="0" lang="en-US" sz="1050" b="1" kern="1200" dirty="0" smtClean="0">
                          <a:solidFill>
                            <a:srgbClr val="002E8A"/>
                          </a:solidFill>
                          <a:latin typeface="Calibri" panose="020F0502020204030204" pitchFamily="34" charset="0"/>
                          <a:ea typeface="+mn-ea"/>
                          <a:cs typeface="+mn-cs"/>
                        </a:rPr>
                        <a:t>3</a:t>
                      </a:r>
                      <a:r>
                        <a:rPr kumimoji="0" lang="ro-RO" sz="1050" b="1" kern="1200" dirty="0" smtClean="0">
                          <a:solidFill>
                            <a:srgbClr val="002E8A"/>
                          </a:solidFill>
                          <a:latin typeface="Calibri" panose="020F0502020204030204" pitchFamily="34" charset="0"/>
                          <a:ea typeface="+mn-ea"/>
                          <a:cs typeface="+mn-cs"/>
                        </a:rPr>
                        <a:t>%</a:t>
                      </a:r>
                      <a:endParaRPr kumimoji="0" lang="ro-RO" sz="1050" b="1" kern="1200" dirty="0">
                        <a:solidFill>
                          <a:srgbClr val="002E8A"/>
                        </a:solidFill>
                        <a:latin typeface="Calibri" panose="020F0502020204030204" pitchFamily="34" charset="0"/>
                        <a:ea typeface="+mn-ea"/>
                        <a:cs typeface="+mn-cs"/>
                      </a:endParaRPr>
                    </a:p>
                  </a:txBody>
                  <a:tcPr marL="9525" marR="9525" marT="9525"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50" b="0" i="0" u="none" strike="noStrike" kern="1200" dirty="0" smtClean="0">
                          <a:solidFill>
                            <a:srgbClr val="002E8A"/>
                          </a:solidFill>
                          <a:effectLst/>
                          <a:latin typeface="Calibri" panose="020F0502020204030204" pitchFamily="34" charset="0"/>
                          <a:ea typeface="+mn-ea"/>
                          <a:cs typeface="+mn-cs"/>
                        </a:rPr>
                        <a:t>1</a:t>
                      </a:r>
                      <a:r>
                        <a:rPr kumimoji="0" lang="en-US" sz="1050" b="0" i="0" u="none" strike="noStrike" kern="1200" dirty="0" smtClean="0">
                          <a:solidFill>
                            <a:srgbClr val="002E8A"/>
                          </a:solidFill>
                          <a:effectLst/>
                          <a:latin typeface="Calibri" panose="020F0502020204030204" pitchFamily="34" charset="0"/>
                          <a:ea typeface="+mn-ea"/>
                          <a:cs typeface="+mn-cs"/>
                        </a:rPr>
                        <a:t> </a:t>
                      </a:r>
                      <a:r>
                        <a:rPr kumimoji="0" lang="ro-RO" sz="1050" b="0" i="0" u="none" strike="noStrike" kern="1200" dirty="0" smtClean="0">
                          <a:solidFill>
                            <a:srgbClr val="002E8A"/>
                          </a:solidFill>
                          <a:effectLst/>
                          <a:latin typeface="Calibri" panose="020F0502020204030204" pitchFamily="34" charset="0"/>
                          <a:ea typeface="+mn-ea"/>
                          <a:cs typeface="+mn-cs"/>
                        </a:rPr>
                        <a:t>780</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19</a:t>
                      </a:r>
                      <a:r>
                        <a:rPr kumimoji="0" lang="en-US" sz="1050" b="1" kern="1200" dirty="0" smtClean="0">
                          <a:solidFill>
                            <a:srgbClr val="002E8A"/>
                          </a:solidFill>
                          <a:latin typeface="Calibri" panose="020F0502020204030204" pitchFamily="34" charset="0"/>
                          <a:ea typeface="+mn-ea"/>
                          <a:cs typeface="+mn-cs"/>
                        </a:rPr>
                        <a:t>.</a:t>
                      </a:r>
                      <a:r>
                        <a:rPr kumimoji="0" lang="ro-RO" sz="1050" b="1" kern="1200" dirty="0" smtClean="0">
                          <a:solidFill>
                            <a:srgbClr val="002E8A"/>
                          </a:solidFill>
                          <a:latin typeface="Calibri" panose="020F0502020204030204" pitchFamily="34" charset="0"/>
                          <a:ea typeface="+mn-ea"/>
                          <a:cs typeface="+mn-cs"/>
                        </a:rPr>
                        <a:t>31</a:t>
                      </a:r>
                      <a:r>
                        <a:rPr kumimoji="0" lang="ro-RO" sz="1050" b="1" kern="1200" dirty="0">
                          <a:solidFill>
                            <a:srgbClr val="002E8A"/>
                          </a:solidFill>
                          <a:latin typeface="Calibri" panose="020F0502020204030204" pitchFamily="34" charset="0"/>
                          <a:ea typeface="+mn-ea"/>
                          <a:cs typeface="+mn-cs"/>
                        </a:rPr>
                        <a:t>%</a:t>
                      </a:r>
                    </a:p>
                  </a:txBody>
                  <a:tcPr marL="9525" marR="9525" marT="9525"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50" b="0" i="0" u="none" strike="noStrike" kern="1200" dirty="0" smtClean="0">
                          <a:solidFill>
                            <a:srgbClr val="002E8A"/>
                          </a:solidFill>
                          <a:effectLst/>
                          <a:latin typeface="Calibri" panose="020F0502020204030204" pitchFamily="34" charset="0"/>
                          <a:ea typeface="+mn-ea"/>
                          <a:cs typeface="+mn-cs"/>
                        </a:rPr>
                        <a:t>2</a:t>
                      </a:r>
                      <a:r>
                        <a:rPr kumimoji="0" lang="en-US" sz="1050" b="0" i="0" u="none" strike="noStrike" kern="1200" dirty="0" smtClean="0">
                          <a:solidFill>
                            <a:srgbClr val="002E8A"/>
                          </a:solidFill>
                          <a:effectLst/>
                          <a:latin typeface="Calibri" panose="020F0502020204030204" pitchFamily="34" charset="0"/>
                          <a:ea typeface="+mn-ea"/>
                          <a:cs typeface="+mn-cs"/>
                        </a:rPr>
                        <a:t> </a:t>
                      </a:r>
                      <a:r>
                        <a:rPr kumimoji="0" lang="ro-RO" sz="1050" b="0" i="0" u="none" strike="noStrike" kern="1200" dirty="0" smtClean="0">
                          <a:solidFill>
                            <a:srgbClr val="002E8A"/>
                          </a:solidFill>
                          <a:effectLst/>
                          <a:latin typeface="Calibri" panose="020F0502020204030204" pitchFamily="34" charset="0"/>
                          <a:ea typeface="+mn-ea"/>
                          <a:cs typeface="+mn-cs"/>
                        </a:rPr>
                        <a:t>445</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26</a:t>
                      </a:r>
                      <a:r>
                        <a:rPr kumimoji="0" lang="en-US" sz="1050" b="1" kern="1200" dirty="0" smtClean="0">
                          <a:solidFill>
                            <a:srgbClr val="002E8A"/>
                          </a:solidFill>
                          <a:latin typeface="Calibri" panose="020F0502020204030204" pitchFamily="34" charset="0"/>
                          <a:ea typeface="+mn-ea"/>
                          <a:cs typeface="+mn-cs"/>
                        </a:rPr>
                        <a:t>.</a:t>
                      </a:r>
                      <a:r>
                        <a:rPr kumimoji="0" lang="ro-RO" sz="1050" b="1" kern="1200" dirty="0" smtClean="0">
                          <a:solidFill>
                            <a:srgbClr val="002E8A"/>
                          </a:solidFill>
                          <a:latin typeface="Calibri" panose="020F0502020204030204" pitchFamily="34" charset="0"/>
                          <a:ea typeface="+mn-ea"/>
                          <a:cs typeface="+mn-cs"/>
                        </a:rPr>
                        <a:t>52</a:t>
                      </a:r>
                      <a:r>
                        <a:rPr kumimoji="0" lang="ro-RO" sz="1050" b="1" kern="1200" dirty="0">
                          <a:solidFill>
                            <a:srgbClr val="002E8A"/>
                          </a:solidFill>
                          <a:latin typeface="Calibri" panose="020F0502020204030204" pitchFamily="34" charset="0"/>
                          <a:ea typeface="+mn-ea"/>
                          <a:cs typeface="+mn-cs"/>
                        </a:rPr>
                        <a:t>%</a:t>
                      </a:r>
                    </a:p>
                  </a:txBody>
                  <a:tcPr marL="9525" marR="9525" marT="9525" marB="0"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r>
              <a:tr h="216024">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lvl="0" algn="ctr" fontAlgn="ctr"/>
                      <a:r>
                        <a:rPr lang="ro-RO" sz="105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PO Competitivitate</a:t>
                      </a:r>
                      <a:endParaRPr lang="en-US" sz="105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endParaRPr>
                    </a:p>
                    <a:p>
                      <a:pPr lvl="0" algn="ctr" fontAlgn="ctr"/>
                      <a:r>
                        <a:rPr lang="ro-RO" sz="105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(POC)</a:t>
                      </a:r>
                      <a:endParaRPr lang="ro-RO" sz="1050" b="1" kern="1200" dirty="0">
                        <a:solidFill>
                          <a:schemeClr val="bg1"/>
                        </a:solidFill>
                        <a:effectLst>
                          <a:outerShdw blurRad="38100" dist="38100" dir="2700000" algn="tl">
                            <a:srgbClr val="000000">
                              <a:alpha val="43137"/>
                            </a:srgbClr>
                          </a:outerShdw>
                        </a:effectLst>
                        <a:latin typeface="Calibri" panose="020F0502020204030204" pitchFamily="34" charset="0"/>
                        <a:ea typeface="+mn-ea"/>
                        <a:cs typeface="+mn-cs"/>
                      </a:endParaRP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p>
                      <a:pPr marL="0" algn="ctr" rtl="0" eaLnBrk="1" fontAlgn="ctr" latinLnBrk="0" hangingPunct="1"/>
                      <a:r>
                        <a:rPr kumimoji="0" lang="ro-RO" sz="1050" b="0" i="0" u="none" strike="noStrike" kern="1200" dirty="0" smtClean="0">
                          <a:solidFill>
                            <a:srgbClr val="002E8A"/>
                          </a:solidFill>
                          <a:effectLst/>
                          <a:latin typeface="Calibri" panose="020F0502020204030204" pitchFamily="34" charset="0"/>
                          <a:ea typeface="+mn-ea"/>
                          <a:cs typeface="+mn-cs"/>
                        </a:rPr>
                        <a:t>1</a:t>
                      </a:r>
                      <a:r>
                        <a:rPr kumimoji="0" lang="en-US" sz="1050" b="0" i="0" u="none" strike="noStrike" kern="1200" dirty="0" smtClean="0">
                          <a:solidFill>
                            <a:srgbClr val="002E8A"/>
                          </a:solidFill>
                          <a:effectLst/>
                          <a:latin typeface="Calibri" panose="020F0502020204030204" pitchFamily="34" charset="0"/>
                          <a:ea typeface="+mn-ea"/>
                          <a:cs typeface="+mn-cs"/>
                        </a:rPr>
                        <a:t> </a:t>
                      </a:r>
                      <a:r>
                        <a:rPr kumimoji="0" lang="ro-RO" sz="1050" b="0" i="0" u="none" strike="noStrike" kern="1200" dirty="0" smtClean="0">
                          <a:solidFill>
                            <a:srgbClr val="002E8A"/>
                          </a:solidFill>
                          <a:effectLst/>
                          <a:latin typeface="Calibri" panose="020F0502020204030204" pitchFamily="34" charset="0"/>
                          <a:ea typeface="+mn-ea"/>
                          <a:cs typeface="+mn-cs"/>
                        </a:rPr>
                        <a:t>330</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50" b="0" i="0" u="none" strike="noStrike" kern="1200" dirty="0">
                          <a:solidFill>
                            <a:srgbClr val="002E8A"/>
                          </a:solidFill>
                          <a:effectLst/>
                          <a:latin typeface="Calibri" panose="020F0502020204030204" pitchFamily="34" charset="0"/>
                          <a:ea typeface="+mn-ea"/>
                          <a:cs typeface="+mn-cs"/>
                        </a:rPr>
                        <a:t>292</a:t>
                      </a:r>
                    </a:p>
                  </a:txBody>
                  <a:tcPr marL="9525" marR="9525" marT="9525"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21</a:t>
                      </a:r>
                      <a:r>
                        <a:rPr kumimoji="0" lang="en-US" sz="1050" b="1" kern="1200" dirty="0" smtClean="0">
                          <a:solidFill>
                            <a:srgbClr val="002E8A"/>
                          </a:solidFill>
                          <a:latin typeface="Calibri" panose="020F0502020204030204" pitchFamily="34" charset="0"/>
                          <a:ea typeface="+mn-ea"/>
                          <a:cs typeface="+mn-cs"/>
                        </a:rPr>
                        <a:t>.</a:t>
                      </a:r>
                      <a:r>
                        <a:rPr kumimoji="0" lang="ro-RO" sz="1050" b="1" kern="1200" dirty="0" smtClean="0">
                          <a:solidFill>
                            <a:srgbClr val="002E8A"/>
                          </a:solidFill>
                          <a:latin typeface="Calibri" panose="020F0502020204030204" pitchFamily="34" charset="0"/>
                          <a:ea typeface="+mn-ea"/>
                          <a:cs typeface="+mn-cs"/>
                        </a:rPr>
                        <a:t>9</a:t>
                      </a:r>
                      <a:r>
                        <a:rPr kumimoji="0" lang="en-US" sz="1050" b="1" kern="1200" dirty="0" smtClean="0">
                          <a:solidFill>
                            <a:srgbClr val="002E8A"/>
                          </a:solidFill>
                          <a:latin typeface="Calibri" panose="020F0502020204030204" pitchFamily="34" charset="0"/>
                          <a:ea typeface="+mn-ea"/>
                          <a:cs typeface="+mn-cs"/>
                        </a:rPr>
                        <a:t>8</a:t>
                      </a:r>
                      <a:r>
                        <a:rPr kumimoji="0" lang="ro-RO" sz="1050" b="1" kern="1200" dirty="0" smtClean="0">
                          <a:solidFill>
                            <a:srgbClr val="002E8A"/>
                          </a:solidFill>
                          <a:latin typeface="Calibri" panose="020F0502020204030204" pitchFamily="34" charset="0"/>
                          <a:ea typeface="+mn-ea"/>
                          <a:cs typeface="+mn-cs"/>
                        </a:rPr>
                        <a:t>%</a:t>
                      </a:r>
                      <a:endParaRPr kumimoji="0" lang="ro-RO" sz="1050" b="1" kern="1200" dirty="0">
                        <a:solidFill>
                          <a:srgbClr val="002E8A"/>
                        </a:solidFill>
                        <a:latin typeface="Calibri" panose="020F0502020204030204" pitchFamily="34" charset="0"/>
                        <a:ea typeface="+mn-ea"/>
                        <a:cs typeface="+mn-cs"/>
                      </a:endParaRPr>
                    </a:p>
                  </a:txBody>
                  <a:tcPr marL="9525" marR="9525" marT="9525"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50" b="0" i="0" u="none" strike="noStrike" kern="1200" dirty="0">
                          <a:solidFill>
                            <a:srgbClr val="002E8A"/>
                          </a:solidFill>
                          <a:effectLst/>
                          <a:latin typeface="Calibri" panose="020F0502020204030204" pitchFamily="34" charset="0"/>
                          <a:ea typeface="+mn-ea"/>
                          <a:cs typeface="+mn-cs"/>
                        </a:rPr>
                        <a:t>240</a:t>
                      </a:r>
                    </a:p>
                  </a:txBody>
                  <a:tcPr marL="9525" marR="9525" marT="9525"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18</a:t>
                      </a:r>
                      <a:r>
                        <a:rPr kumimoji="0" lang="en-US" sz="1050" b="1" kern="1200" dirty="0" smtClean="0">
                          <a:solidFill>
                            <a:srgbClr val="002E8A"/>
                          </a:solidFill>
                          <a:latin typeface="Calibri" panose="020F0502020204030204" pitchFamily="34" charset="0"/>
                          <a:ea typeface="+mn-ea"/>
                          <a:cs typeface="+mn-cs"/>
                        </a:rPr>
                        <a:t>.</a:t>
                      </a:r>
                      <a:r>
                        <a:rPr kumimoji="0" lang="ro-RO" sz="1050" b="1" kern="1200" dirty="0" smtClean="0">
                          <a:solidFill>
                            <a:srgbClr val="002E8A"/>
                          </a:solidFill>
                          <a:latin typeface="Calibri" panose="020F0502020204030204" pitchFamily="34" charset="0"/>
                          <a:ea typeface="+mn-ea"/>
                          <a:cs typeface="+mn-cs"/>
                        </a:rPr>
                        <a:t>08</a:t>
                      </a:r>
                      <a:r>
                        <a:rPr kumimoji="0" lang="ro-RO" sz="1050" b="1" kern="1200" dirty="0">
                          <a:solidFill>
                            <a:srgbClr val="002E8A"/>
                          </a:solidFill>
                          <a:latin typeface="Calibri" panose="020F0502020204030204" pitchFamily="34" charset="0"/>
                          <a:ea typeface="+mn-ea"/>
                          <a:cs typeface="+mn-cs"/>
                        </a:rPr>
                        <a:t>%</a:t>
                      </a:r>
                    </a:p>
                  </a:txBody>
                  <a:tcPr marL="9525" marR="9525" marT="9525"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50" b="0" i="0" u="none" strike="noStrike" kern="1200" dirty="0">
                          <a:solidFill>
                            <a:srgbClr val="002E8A"/>
                          </a:solidFill>
                          <a:effectLst/>
                          <a:latin typeface="Calibri" panose="020F0502020204030204" pitchFamily="34" charset="0"/>
                          <a:ea typeface="+mn-ea"/>
                          <a:cs typeface="+mn-cs"/>
                        </a:rPr>
                        <a:t>334</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25</a:t>
                      </a:r>
                      <a:r>
                        <a:rPr kumimoji="0" lang="en-US" sz="1050" b="1" kern="1200" dirty="0" smtClean="0">
                          <a:solidFill>
                            <a:srgbClr val="002E8A"/>
                          </a:solidFill>
                          <a:latin typeface="Calibri" panose="020F0502020204030204" pitchFamily="34" charset="0"/>
                          <a:ea typeface="+mn-ea"/>
                          <a:cs typeface="+mn-cs"/>
                        </a:rPr>
                        <a:t>.</a:t>
                      </a:r>
                      <a:r>
                        <a:rPr kumimoji="0" lang="ro-RO" sz="1050" b="1" kern="1200" dirty="0" smtClean="0">
                          <a:solidFill>
                            <a:srgbClr val="002E8A"/>
                          </a:solidFill>
                          <a:latin typeface="Calibri" panose="020F0502020204030204" pitchFamily="34" charset="0"/>
                          <a:ea typeface="+mn-ea"/>
                          <a:cs typeface="+mn-cs"/>
                        </a:rPr>
                        <a:t>13</a:t>
                      </a:r>
                      <a:r>
                        <a:rPr kumimoji="0" lang="ro-RO" sz="1050" b="1" kern="1200" dirty="0">
                          <a:solidFill>
                            <a:srgbClr val="002E8A"/>
                          </a:solidFill>
                          <a:latin typeface="Calibri" panose="020F0502020204030204" pitchFamily="34" charset="0"/>
                          <a:ea typeface="+mn-ea"/>
                          <a:cs typeface="+mn-cs"/>
                        </a:rPr>
                        <a:t>%</a:t>
                      </a:r>
                    </a:p>
                  </a:txBody>
                  <a:tcPr marL="9525" marR="9525" marT="9525" marB="0"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r>
              <a:tr h="216024">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marL="0" lvl="0" algn="ctr" defTabSz="914400" rtl="0" eaLnBrk="1" fontAlgn="ctr" latinLnBrk="0" hangingPunct="1"/>
                      <a:r>
                        <a:rPr lang="ro-RO" sz="105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PO Asistență</a:t>
                      </a:r>
                      <a:r>
                        <a:rPr lang="ro-RO" sz="1050" b="1" kern="1200" baseline="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 tehnică</a:t>
                      </a:r>
                      <a:endParaRPr lang="en-US" sz="105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endParaRPr>
                    </a:p>
                    <a:p>
                      <a:pPr marL="0" lvl="0" algn="ctr" defTabSz="914400" rtl="0" eaLnBrk="1" fontAlgn="ctr" latinLnBrk="0" hangingPunct="1"/>
                      <a:r>
                        <a:rPr lang="vi-VN" sz="105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a:t>
                      </a:r>
                      <a:r>
                        <a:rPr lang="ro-RO" sz="105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POAT</a:t>
                      </a:r>
                      <a:r>
                        <a:rPr lang="vi-VN" sz="1050" b="1" kern="1200" dirty="0" smtClean="0">
                          <a:solidFill>
                            <a:schemeClr val="bg1"/>
                          </a:solidFill>
                          <a:effectLst>
                            <a:outerShdw blurRad="38100" dist="38100" dir="2700000" algn="tl">
                              <a:srgbClr val="000000">
                                <a:alpha val="43137"/>
                              </a:srgbClr>
                            </a:outerShdw>
                          </a:effectLst>
                          <a:latin typeface="Calibri" panose="020F0502020204030204" pitchFamily="34" charset="0"/>
                          <a:ea typeface="+mn-ea"/>
                          <a:cs typeface="+mn-cs"/>
                        </a:rPr>
                        <a:t>)</a:t>
                      </a:r>
                      <a:endParaRPr lang="vi-VN" sz="1050" b="1" kern="1200" dirty="0">
                        <a:solidFill>
                          <a:schemeClr val="bg1"/>
                        </a:solidFill>
                        <a:effectLst>
                          <a:outerShdw blurRad="38100" dist="38100" dir="2700000" algn="tl">
                            <a:srgbClr val="000000">
                              <a:alpha val="43137"/>
                            </a:srgbClr>
                          </a:outerShdw>
                        </a:effectLst>
                        <a:latin typeface="Calibri" panose="020F0502020204030204" pitchFamily="34" charset="0"/>
                        <a:ea typeface="+mn-ea"/>
                        <a:cs typeface="+mn-cs"/>
                      </a:endParaRP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p>
                      <a:pPr marL="0" algn="ctr" rtl="0" eaLnBrk="1" fontAlgn="ctr" latinLnBrk="0" hangingPunct="1"/>
                      <a:r>
                        <a:rPr kumimoji="0" lang="ro-RO" sz="1050" b="0" i="0" u="none" strike="noStrike" kern="1200" dirty="0">
                          <a:solidFill>
                            <a:srgbClr val="002E8A"/>
                          </a:solidFill>
                          <a:effectLst/>
                          <a:latin typeface="Calibri" panose="020F0502020204030204" pitchFamily="34" charset="0"/>
                          <a:ea typeface="+mn-ea"/>
                          <a:cs typeface="+mn-cs"/>
                        </a:rPr>
                        <a:t>253</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50" b="0" i="0" u="none" strike="noStrike" kern="1200" dirty="0">
                          <a:solidFill>
                            <a:srgbClr val="002E8A"/>
                          </a:solidFill>
                          <a:effectLst/>
                          <a:latin typeface="Calibri" panose="020F0502020204030204" pitchFamily="34" charset="0"/>
                          <a:ea typeface="+mn-ea"/>
                          <a:cs typeface="+mn-cs"/>
                        </a:rPr>
                        <a:t>128</a:t>
                      </a:r>
                    </a:p>
                  </a:txBody>
                  <a:tcPr marL="9525" marR="9525" marT="9525"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50</a:t>
                      </a:r>
                      <a:r>
                        <a:rPr kumimoji="0" lang="en-US" sz="1050" b="1" kern="1200" smtClean="0">
                          <a:solidFill>
                            <a:srgbClr val="002E8A"/>
                          </a:solidFill>
                          <a:latin typeface="Calibri" panose="020F0502020204030204" pitchFamily="34" charset="0"/>
                          <a:ea typeface="+mn-ea"/>
                          <a:cs typeface="+mn-cs"/>
                        </a:rPr>
                        <a:t>.67</a:t>
                      </a:r>
                      <a:r>
                        <a:rPr kumimoji="0" lang="ro-RO" sz="1050" b="1" kern="1200" smtClean="0">
                          <a:solidFill>
                            <a:srgbClr val="002E8A"/>
                          </a:solidFill>
                          <a:latin typeface="Calibri" panose="020F0502020204030204" pitchFamily="34" charset="0"/>
                          <a:ea typeface="+mn-ea"/>
                          <a:cs typeface="+mn-cs"/>
                        </a:rPr>
                        <a:t>%</a:t>
                      </a:r>
                      <a:endParaRPr kumimoji="0" lang="ro-RO" sz="1050" b="1" kern="1200" dirty="0">
                        <a:solidFill>
                          <a:srgbClr val="002E8A"/>
                        </a:solidFill>
                        <a:latin typeface="Calibri" panose="020F0502020204030204" pitchFamily="34" charset="0"/>
                        <a:ea typeface="+mn-ea"/>
                        <a:cs typeface="+mn-cs"/>
                      </a:endParaRPr>
                    </a:p>
                  </a:txBody>
                  <a:tcPr marL="9525" marR="9525" marT="9525"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50" b="0" i="0" u="none" strike="noStrike" kern="1200" dirty="0">
                          <a:solidFill>
                            <a:srgbClr val="002E8A"/>
                          </a:solidFill>
                          <a:effectLst/>
                          <a:latin typeface="Calibri" panose="020F0502020204030204" pitchFamily="34" charset="0"/>
                          <a:ea typeface="+mn-ea"/>
                          <a:cs typeface="+mn-cs"/>
                        </a:rPr>
                        <a:t>109</a:t>
                      </a:r>
                    </a:p>
                  </a:txBody>
                  <a:tcPr marL="9525" marR="9525" marT="9525"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43</a:t>
                      </a:r>
                      <a:r>
                        <a:rPr kumimoji="0" lang="en-US" sz="1050" b="1" kern="1200" dirty="0" smtClean="0">
                          <a:solidFill>
                            <a:srgbClr val="002E8A"/>
                          </a:solidFill>
                          <a:latin typeface="Calibri" panose="020F0502020204030204" pitchFamily="34" charset="0"/>
                          <a:ea typeface="+mn-ea"/>
                          <a:cs typeface="+mn-cs"/>
                        </a:rPr>
                        <a:t>.</a:t>
                      </a:r>
                      <a:r>
                        <a:rPr kumimoji="0" lang="ro-RO" sz="1050" b="1" kern="1200" dirty="0" smtClean="0">
                          <a:solidFill>
                            <a:srgbClr val="002E8A"/>
                          </a:solidFill>
                          <a:latin typeface="Calibri" panose="020F0502020204030204" pitchFamily="34" charset="0"/>
                          <a:ea typeface="+mn-ea"/>
                          <a:cs typeface="+mn-cs"/>
                        </a:rPr>
                        <a:t>20</a:t>
                      </a:r>
                      <a:r>
                        <a:rPr kumimoji="0" lang="ro-RO" sz="1050" b="1" kern="1200" dirty="0">
                          <a:solidFill>
                            <a:srgbClr val="002E8A"/>
                          </a:solidFill>
                          <a:latin typeface="Calibri" panose="020F0502020204030204" pitchFamily="34" charset="0"/>
                          <a:ea typeface="+mn-ea"/>
                          <a:cs typeface="+mn-cs"/>
                        </a:rPr>
                        <a:t>%</a:t>
                      </a:r>
                    </a:p>
                  </a:txBody>
                  <a:tcPr marL="9525" marR="9525" marT="9525"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50" b="0" i="0" u="none" strike="noStrike" kern="1200" dirty="0">
                          <a:solidFill>
                            <a:srgbClr val="002E8A"/>
                          </a:solidFill>
                          <a:effectLst/>
                          <a:latin typeface="Calibri" panose="020F0502020204030204" pitchFamily="34" charset="0"/>
                          <a:ea typeface="+mn-ea"/>
                          <a:cs typeface="+mn-cs"/>
                        </a:rPr>
                        <a:t>131</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52</a:t>
                      </a:r>
                      <a:r>
                        <a:rPr kumimoji="0" lang="en-US" sz="1050" b="1" kern="1200" dirty="0" smtClean="0">
                          <a:solidFill>
                            <a:srgbClr val="002E8A"/>
                          </a:solidFill>
                          <a:latin typeface="Calibri" panose="020F0502020204030204" pitchFamily="34" charset="0"/>
                          <a:ea typeface="+mn-ea"/>
                          <a:cs typeface="+mn-cs"/>
                        </a:rPr>
                        <a:t>.</a:t>
                      </a:r>
                      <a:r>
                        <a:rPr kumimoji="0" lang="ro-RO" sz="1050" b="1" kern="1200" dirty="0" smtClean="0">
                          <a:solidFill>
                            <a:srgbClr val="002E8A"/>
                          </a:solidFill>
                          <a:latin typeface="Calibri" panose="020F0502020204030204" pitchFamily="34" charset="0"/>
                          <a:ea typeface="+mn-ea"/>
                          <a:cs typeface="+mn-cs"/>
                        </a:rPr>
                        <a:t>01</a:t>
                      </a:r>
                      <a:r>
                        <a:rPr kumimoji="0" lang="ro-RO" sz="1050" b="1" kern="1200" dirty="0">
                          <a:solidFill>
                            <a:srgbClr val="002E8A"/>
                          </a:solidFill>
                          <a:latin typeface="Calibri" panose="020F0502020204030204" pitchFamily="34" charset="0"/>
                          <a:ea typeface="+mn-ea"/>
                          <a:cs typeface="+mn-cs"/>
                        </a:rPr>
                        <a:t>%</a:t>
                      </a:r>
                    </a:p>
                  </a:txBody>
                  <a:tcPr marL="9525" marR="9525" marT="9525" marB="0"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r>
              <a:tr h="28803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ro-RO" sz="105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PO Capital Uman</a:t>
                      </a:r>
                      <a:endParaRPr kumimoji="0" lang="en-US" sz="105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0" lang="ro-RO" sz="105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(POCU)</a:t>
                      </a: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p>
                      <a:pPr marL="0" algn="ctr" rtl="0" eaLnBrk="1" fontAlgn="ctr" latinLnBrk="0" hangingPunct="1"/>
                      <a:r>
                        <a:rPr kumimoji="0" lang="ro-RO" sz="1050" b="0" i="0" u="none" strike="noStrike" kern="1200" dirty="0" smtClean="0">
                          <a:solidFill>
                            <a:srgbClr val="002E8A"/>
                          </a:solidFill>
                          <a:effectLst/>
                          <a:latin typeface="Calibri" panose="020F0502020204030204" pitchFamily="34" charset="0"/>
                          <a:ea typeface="+mn-ea"/>
                          <a:cs typeface="+mn-cs"/>
                        </a:rPr>
                        <a:t>4</a:t>
                      </a:r>
                      <a:r>
                        <a:rPr kumimoji="0" lang="en-US" sz="1050" b="0" i="0" u="none" strike="noStrike" kern="1200" baseline="0" dirty="0" smtClean="0">
                          <a:solidFill>
                            <a:srgbClr val="002E8A"/>
                          </a:solidFill>
                          <a:effectLst/>
                          <a:latin typeface="Calibri" panose="020F0502020204030204" pitchFamily="34" charset="0"/>
                          <a:ea typeface="+mn-ea"/>
                          <a:cs typeface="+mn-cs"/>
                        </a:rPr>
                        <a:t> </a:t>
                      </a:r>
                      <a:r>
                        <a:rPr kumimoji="0" lang="ro-RO" sz="1050" b="0" i="0" u="none" strike="noStrike" kern="1200" dirty="0" smtClean="0">
                          <a:solidFill>
                            <a:srgbClr val="002E8A"/>
                          </a:solidFill>
                          <a:effectLst/>
                          <a:latin typeface="Calibri" panose="020F0502020204030204" pitchFamily="34" charset="0"/>
                          <a:ea typeface="+mn-ea"/>
                          <a:cs typeface="+mn-cs"/>
                        </a:rPr>
                        <a:t>372</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50" b="0" i="0" u="none" strike="noStrike" kern="1200" dirty="0">
                          <a:solidFill>
                            <a:srgbClr val="002E8A"/>
                          </a:solidFill>
                          <a:effectLst/>
                          <a:latin typeface="Calibri" panose="020F0502020204030204" pitchFamily="34" charset="0"/>
                          <a:ea typeface="+mn-ea"/>
                          <a:cs typeface="+mn-cs"/>
                        </a:rPr>
                        <a:t>928</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21</a:t>
                      </a:r>
                      <a:r>
                        <a:rPr kumimoji="0" lang="en-US" sz="1050" b="1" kern="1200" dirty="0" smtClean="0">
                          <a:solidFill>
                            <a:srgbClr val="002E8A"/>
                          </a:solidFill>
                          <a:latin typeface="Calibri" panose="020F0502020204030204" pitchFamily="34" charset="0"/>
                          <a:ea typeface="+mn-ea"/>
                          <a:cs typeface="+mn-cs"/>
                        </a:rPr>
                        <a:t>.</a:t>
                      </a:r>
                      <a:r>
                        <a:rPr kumimoji="0" lang="ro-RO" sz="1050" b="1" kern="1200" dirty="0" smtClean="0">
                          <a:solidFill>
                            <a:srgbClr val="002E8A"/>
                          </a:solidFill>
                          <a:latin typeface="Calibri" panose="020F0502020204030204" pitchFamily="34" charset="0"/>
                          <a:ea typeface="+mn-ea"/>
                          <a:cs typeface="+mn-cs"/>
                        </a:rPr>
                        <a:t>2</a:t>
                      </a:r>
                      <a:r>
                        <a:rPr kumimoji="0" lang="en-US" sz="1050" b="1" kern="1200" dirty="0" smtClean="0">
                          <a:solidFill>
                            <a:srgbClr val="002E8A"/>
                          </a:solidFill>
                          <a:latin typeface="Calibri" panose="020F0502020204030204" pitchFamily="34" charset="0"/>
                          <a:ea typeface="+mn-ea"/>
                          <a:cs typeface="+mn-cs"/>
                        </a:rPr>
                        <a:t>2</a:t>
                      </a:r>
                      <a:r>
                        <a:rPr kumimoji="0" lang="ro-RO" sz="1050" b="1" kern="1200" dirty="0" smtClean="0">
                          <a:solidFill>
                            <a:srgbClr val="002E8A"/>
                          </a:solidFill>
                          <a:latin typeface="Calibri" panose="020F0502020204030204" pitchFamily="34" charset="0"/>
                          <a:ea typeface="+mn-ea"/>
                          <a:cs typeface="+mn-cs"/>
                        </a:rPr>
                        <a:t>%</a:t>
                      </a:r>
                      <a:endParaRPr kumimoji="0" lang="ro-RO" sz="1050" b="1" kern="1200" dirty="0">
                        <a:solidFill>
                          <a:srgbClr val="002E8A"/>
                        </a:solidFill>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50" b="0" i="0" u="none" strike="noStrike" kern="1200" dirty="0">
                          <a:solidFill>
                            <a:srgbClr val="002E8A"/>
                          </a:solidFill>
                          <a:effectLst/>
                          <a:latin typeface="Calibri" panose="020F0502020204030204" pitchFamily="34" charset="0"/>
                          <a:ea typeface="+mn-ea"/>
                          <a:cs typeface="+mn-cs"/>
                        </a:rPr>
                        <a:t>777</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17</a:t>
                      </a:r>
                      <a:r>
                        <a:rPr kumimoji="0" lang="en-US" sz="1050" b="1" kern="1200" dirty="0" smtClean="0">
                          <a:solidFill>
                            <a:srgbClr val="002E8A"/>
                          </a:solidFill>
                          <a:latin typeface="Calibri" panose="020F0502020204030204" pitchFamily="34" charset="0"/>
                          <a:ea typeface="+mn-ea"/>
                          <a:cs typeface="+mn-cs"/>
                        </a:rPr>
                        <a:t>.</a:t>
                      </a:r>
                      <a:r>
                        <a:rPr kumimoji="0" lang="ro-RO" sz="1050" b="1" kern="1200" dirty="0" smtClean="0">
                          <a:solidFill>
                            <a:srgbClr val="002E8A"/>
                          </a:solidFill>
                          <a:latin typeface="Calibri" panose="020F0502020204030204" pitchFamily="34" charset="0"/>
                          <a:ea typeface="+mn-ea"/>
                          <a:cs typeface="+mn-cs"/>
                        </a:rPr>
                        <a:t>77</a:t>
                      </a:r>
                      <a:r>
                        <a:rPr kumimoji="0" lang="ro-RO" sz="1050" b="1" kern="1200" dirty="0">
                          <a:solidFill>
                            <a:srgbClr val="002E8A"/>
                          </a:solidFill>
                          <a:latin typeface="Calibri" panose="020F0502020204030204" pitchFamily="34" charset="0"/>
                          <a:ea typeface="+mn-ea"/>
                          <a:cs typeface="+mn-cs"/>
                        </a:rPr>
                        <a:t>%</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50" b="0" i="0" u="none" strike="noStrike" kern="1200" dirty="0" smtClean="0">
                          <a:solidFill>
                            <a:srgbClr val="002E8A"/>
                          </a:solidFill>
                          <a:effectLst/>
                          <a:latin typeface="Calibri" panose="020F0502020204030204" pitchFamily="34" charset="0"/>
                          <a:ea typeface="+mn-ea"/>
                          <a:cs typeface="+mn-cs"/>
                        </a:rPr>
                        <a:t>1</a:t>
                      </a:r>
                      <a:r>
                        <a:rPr kumimoji="0" lang="en-US" sz="1050" b="0" i="0" u="none" strike="noStrike" kern="1200" dirty="0" smtClean="0">
                          <a:solidFill>
                            <a:srgbClr val="002E8A"/>
                          </a:solidFill>
                          <a:effectLst/>
                          <a:latin typeface="Calibri" panose="020F0502020204030204" pitchFamily="34" charset="0"/>
                          <a:ea typeface="+mn-ea"/>
                          <a:cs typeface="+mn-cs"/>
                        </a:rPr>
                        <a:t> </a:t>
                      </a:r>
                      <a:r>
                        <a:rPr kumimoji="0" lang="ro-RO" sz="1050" b="0" i="0" u="none" strike="noStrike" kern="1200" dirty="0" smtClean="0">
                          <a:solidFill>
                            <a:srgbClr val="002E8A"/>
                          </a:solidFill>
                          <a:effectLst/>
                          <a:latin typeface="Calibri" panose="020F0502020204030204" pitchFamily="34" charset="0"/>
                          <a:ea typeface="+mn-ea"/>
                          <a:cs typeface="+mn-cs"/>
                        </a:rPr>
                        <a:t>061</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24</a:t>
                      </a:r>
                      <a:r>
                        <a:rPr kumimoji="0" lang="en-US" sz="1050" b="1" kern="1200" dirty="0" smtClean="0">
                          <a:solidFill>
                            <a:srgbClr val="002E8A"/>
                          </a:solidFill>
                          <a:latin typeface="Calibri" panose="020F0502020204030204" pitchFamily="34" charset="0"/>
                          <a:ea typeface="+mn-ea"/>
                          <a:cs typeface="+mn-cs"/>
                        </a:rPr>
                        <a:t>.</a:t>
                      </a:r>
                      <a:r>
                        <a:rPr kumimoji="0" lang="ro-RO" sz="1050" b="1" kern="1200" dirty="0" smtClean="0">
                          <a:solidFill>
                            <a:srgbClr val="002E8A"/>
                          </a:solidFill>
                          <a:latin typeface="Calibri" panose="020F0502020204030204" pitchFamily="34" charset="0"/>
                          <a:ea typeface="+mn-ea"/>
                          <a:cs typeface="+mn-cs"/>
                        </a:rPr>
                        <a:t>26</a:t>
                      </a:r>
                      <a:r>
                        <a:rPr kumimoji="0" lang="ro-RO" sz="1050" b="1" kern="1200" dirty="0">
                          <a:solidFill>
                            <a:srgbClr val="002E8A"/>
                          </a:solidFill>
                          <a:latin typeface="Calibri" panose="020F0502020204030204" pitchFamily="34" charset="0"/>
                          <a:ea typeface="+mn-ea"/>
                          <a:cs typeface="+mn-cs"/>
                        </a:rPr>
                        <a:t>%</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r>
              <a:tr h="258770">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ro-RO" sz="105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PO Regional  (POR)</a:t>
                      </a: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p>
                      <a:pPr marL="0" algn="ctr" rtl="0" eaLnBrk="1" fontAlgn="ctr" latinLnBrk="0" hangingPunct="1"/>
                      <a:r>
                        <a:rPr kumimoji="0" lang="ro-RO" sz="1050" b="0" i="0" u="none" strike="noStrike" kern="1200" dirty="0" smtClean="0">
                          <a:solidFill>
                            <a:srgbClr val="002E8A"/>
                          </a:solidFill>
                          <a:effectLst/>
                          <a:latin typeface="Calibri" panose="020F0502020204030204" pitchFamily="34" charset="0"/>
                          <a:ea typeface="+mn-ea"/>
                          <a:cs typeface="+mn-cs"/>
                        </a:rPr>
                        <a:t>6</a:t>
                      </a:r>
                      <a:r>
                        <a:rPr kumimoji="0" lang="en-US" sz="1050" b="0" i="0" u="none" strike="noStrike" kern="1200" dirty="0" smtClean="0">
                          <a:solidFill>
                            <a:srgbClr val="002E8A"/>
                          </a:solidFill>
                          <a:effectLst/>
                          <a:latin typeface="Calibri" panose="020F0502020204030204" pitchFamily="34" charset="0"/>
                          <a:ea typeface="+mn-ea"/>
                          <a:cs typeface="+mn-cs"/>
                        </a:rPr>
                        <a:t> </a:t>
                      </a:r>
                      <a:r>
                        <a:rPr kumimoji="0" lang="ro-RO" sz="1050" b="0" i="0" u="none" strike="noStrike" kern="1200" dirty="0" smtClean="0">
                          <a:solidFill>
                            <a:srgbClr val="002E8A"/>
                          </a:solidFill>
                          <a:effectLst/>
                          <a:latin typeface="Calibri" panose="020F0502020204030204" pitchFamily="34" charset="0"/>
                          <a:ea typeface="+mn-ea"/>
                          <a:cs typeface="+mn-cs"/>
                        </a:rPr>
                        <a:t>860</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50" b="0" i="0" u="none" strike="noStrike" kern="1200" dirty="0" smtClean="0">
                          <a:solidFill>
                            <a:srgbClr val="002E8A"/>
                          </a:solidFill>
                          <a:effectLst/>
                          <a:latin typeface="Calibri" panose="020F0502020204030204" pitchFamily="34" charset="0"/>
                          <a:ea typeface="+mn-ea"/>
                          <a:cs typeface="+mn-cs"/>
                        </a:rPr>
                        <a:t>1</a:t>
                      </a:r>
                      <a:r>
                        <a:rPr kumimoji="0" lang="en-US" sz="1050" b="0" i="0" u="none" strike="noStrike" kern="1200" dirty="0" smtClean="0">
                          <a:solidFill>
                            <a:srgbClr val="002E8A"/>
                          </a:solidFill>
                          <a:effectLst/>
                          <a:latin typeface="Calibri" panose="020F0502020204030204" pitchFamily="34" charset="0"/>
                          <a:ea typeface="+mn-ea"/>
                          <a:cs typeface="+mn-cs"/>
                        </a:rPr>
                        <a:t> </a:t>
                      </a:r>
                      <a:r>
                        <a:rPr kumimoji="0" lang="ro-RO" sz="1050" b="0" i="0" u="none" strike="noStrike" kern="1200" dirty="0" smtClean="0">
                          <a:solidFill>
                            <a:srgbClr val="002E8A"/>
                          </a:solidFill>
                          <a:effectLst/>
                          <a:latin typeface="Calibri" panose="020F0502020204030204" pitchFamily="34" charset="0"/>
                          <a:ea typeface="+mn-ea"/>
                          <a:cs typeface="+mn-cs"/>
                        </a:rPr>
                        <a:t>173</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17</a:t>
                      </a:r>
                      <a:r>
                        <a:rPr kumimoji="0" lang="en-US" sz="1050" b="1" kern="1200" dirty="0" smtClean="0">
                          <a:solidFill>
                            <a:srgbClr val="002E8A"/>
                          </a:solidFill>
                          <a:latin typeface="Calibri" panose="020F0502020204030204" pitchFamily="34" charset="0"/>
                          <a:ea typeface="+mn-ea"/>
                          <a:cs typeface="+mn-cs"/>
                        </a:rPr>
                        <a:t>.09</a:t>
                      </a:r>
                      <a:r>
                        <a:rPr kumimoji="0" lang="ro-RO" sz="1050" b="1" kern="1200" dirty="0" smtClean="0">
                          <a:solidFill>
                            <a:srgbClr val="002E8A"/>
                          </a:solidFill>
                          <a:latin typeface="Calibri" panose="020F0502020204030204" pitchFamily="34" charset="0"/>
                          <a:ea typeface="+mn-ea"/>
                          <a:cs typeface="+mn-cs"/>
                        </a:rPr>
                        <a:t>%</a:t>
                      </a:r>
                      <a:endParaRPr kumimoji="0" lang="ro-RO" sz="1050" b="1" kern="1200" dirty="0">
                        <a:solidFill>
                          <a:srgbClr val="002E8A"/>
                        </a:solidFill>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50" b="0" i="0" u="none" strike="noStrike" kern="1200" dirty="0">
                          <a:solidFill>
                            <a:srgbClr val="002E8A"/>
                          </a:solidFill>
                          <a:effectLst/>
                          <a:latin typeface="Calibri" panose="020F0502020204030204" pitchFamily="34" charset="0"/>
                          <a:ea typeface="+mn-ea"/>
                          <a:cs typeface="+mn-cs"/>
                        </a:rPr>
                        <a:t>981</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14</a:t>
                      </a:r>
                      <a:r>
                        <a:rPr kumimoji="0" lang="en-US" sz="1050" b="1" kern="1200" dirty="0" smtClean="0">
                          <a:solidFill>
                            <a:srgbClr val="002E8A"/>
                          </a:solidFill>
                          <a:latin typeface="Calibri" panose="020F0502020204030204" pitchFamily="34" charset="0"/>
                          <a:ea typeface="+mn-ea"/>
                          <a:cs typeface="+mn-cs"/>
                        </a:rPr>
                        <a:t>.</a:t>
                      </a:r>
                      <a:r>
                        <a:rPr kumimoji="0" lang="ro-RO" sz="1050" b="1" kern="1200" dirty="0" smtClean="0">
                          <a:solidFill>
                            <a:srgbClr val="002E8A"/>
                          </a:solidFill>
                          <a:latin typeface="Calibri" panose="020F0502020204030204" pitchFamily="34" charset="0"/>
                          <a:ea typeface="+mn-ea"/>
                          <a:cs typeface="+mn-cs"/>
                        </a:rPr>
                        <a:t>30</a:t>
                      </a:r>
                      <a:r>
                        <a:rPr kumimoji="0" lang="ro-RO" sz="1050" b="1" kern="1200" dirty="0">
                          <a:solidFill>
                            <a:srgbClr val="002E8A"/>
                          </a:solidFill>
                          <a:latin typeface="Calibri" panose="020F0502020204030204" pitchFamily="34" charset="0"/>
                          <a:ea typeface="+mn-ea"/>
                          <a:cs typeface="+mn-cs"/>
                        </a:rPr>
                        <a:t>%</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50" b="0" i="0" u="none" strike="noStrike" kern="1200" dirty="0" smtClean="0">
                          <a:solidFill>
                            <a:srgbClr val="002E8A"/>
                          </a:solidFill>
                          <a:effectLst/>
                          <a:latin typeface="Calibri" panose="020F0502020204030204" pitchFamily="34" charset="0"/>
                          <a:ea typeface="+mn-ea"/>
                          <a:cs typeface="+mn-cs"/>
                        </a:rPr>
                        <a:t>1</a:t>
                      </a:r>
                      <a:r>
                        <a:rPr kumimoji="0" lang="en-US" sz="1050" b="0" i="0" u="none" strike="noStrike" kern="1200" dirty="0" smtClean="0">
                          <a:solidFill>
                            <a:srgbClr val="002E8A"/>
                          </a:solidFill>
                          <a:effectLst/>
                          <a:latin typeface="Calibri" panose="020F0502020204030204" pitchFamily="34" charset="0"/>
                          <a:ea typeface="+mn-ea"/>
                          <a:cs typeface="+mn-cs"/>
                        </a:rPr>
                        <a:t> </a:t>
                      </a:r>
                      <a:r>
                        <a:rPr kumimoji="0" lang="ro-RO" sz="1050" b="0" i="0" u="none" strike="noStrike" kern="1200" dirty="0" smtClean="0">
                          <a:solidFill>
                            <a:srgbClr val="002E8A"/>
                          </a:solidFill>
                          <a:effectLst/>
                          <a:latin typeface="Calibri" panose="020F0502020204030204" pitchFamily="34" charset="0"/>
                          <a:ea typeface="+mn-ea"/>
                          <a:cs typeface="+mn-cs"/>
                        </a:rPr>
                        <a:t>596</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23</a:t>
                      </a:r>
                      <a:r>
                        <a:rPr kumimoji="0" lang="en-US" sz="1050" b="1" kern="1200" dirty="0" smtClean="0">
                          <a:solidFill>
                            <a:srgbClr val="002E8A"/>
                          </a:solidFill>
                          <a:latin typeface="Calibri" panose="020F0502020204030204" pitchFamily="34" charset="0"/>
                          <a:ea typeface="+mn-ea"/>
                          <a:cs typeface="+mn-cs"/>
                        </a:rPr>
                        <a:t>.</a:t>
                      </a:r>
                      <a:r>
                        <a:rPr kumimoji="0" lang="ro-RO" sz="1050" b="1" kern="1200" dirty="0" smtClean="0">
                          <a:solidFill>
                            <a:srgbClr val="002E8A"/>
                          </a:solidFill>
                          <a:latin typeface="Calibri" panose="020F0502020204030204" pitchFamily="34" charset="0"/>
                          <a:ea typeface="+mn-ea"/>
                          <a:cs typeface="+mn-cs"/>
                        </a:rPr>
                        <a:t>26</a:t>
                      </a:r>
                      <a:r>
                        <a:rPr kumimoji="0" lang="ro-RO" sz="1050" b="1" kern="1200" dirty="0">
                          <a:solidFill>
                            <a:srgbClr val="002E8A"/>
                          </a:solidFill>
                          <a:latin typeface="Calibri" panose="020F0502020204030204" pitchFamily="34" charset="0"/>
                          <a:ea typeface="+mn-ea"/>
                          <a:cs typeface="+mn-cs"/>
                        </a:rPr>
                        <a:t>%</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r>
              <a:tr h="245286">
                <a:tc>
                  <a:txBody>
                    <a:bodyPr/>
                    <a:lstStyle>
                      <a:lvl1pPr marL="0" algn="l" rtl="0" eaLnBrk="1" latinLnBrk="0" hangingPunct="1">
                        <a:defRPr kumimoji="0" kern="1200">
                          <a:solidFill>
                            <a:schemeClr val="dk1"/>
                          </a:solidFill>
                          <a:latin typeface="Calibri"/>
                        </a:defRPr>
                      </a:lvl1pPr>
                      <a:lvl2pPr marL="457200" algn="l" rtl="0" eaLnBrk="1" latinLnBrk="0" hangingPunct="1">
                        <a:defRPr kumimoji="0" kern="1200">
                          <a:solidFill>
                            <a:schemeClr val="dk1"/>
                          </a:solidFill>
                          <a:latin typeface="Calibri"/>
                        </a:defRPr>
                      </a:lvl2pPr>
                      <a:lvl3pPr marL="914400" algn="l" rtl="0" eaLnBrk="1" latinLnBrk="0" hangingPunct="1">
                        <a:defRPr kumimoji="0" kern="1200">
                          <a:solidFill>
                            <a:schemeClr val="dk1"/>
                          </a:solidFill>
                          <a:latin typeface="Calibri"/>
                        </a:defRPr>
                      </a:lvl3pPr>
                      <a:lvl4pPr marL="1371600" algn="l" rtl="0" eaLnBrk="1" latinLnBrk="0" hangingPunct="1">
                        <a:defRPr kumimoji="0" kern="1200">
                          <a:solidFill>
                            <a:schemeClr val="dk1"/>
                          </a:solidFill>
                          <a:latin typeface="Calibri"/>
                        </a:defRPr>
                      </a:lvl4pPr>
                      <a:lvl5pPr marL="1828800" algn="l" rtl="0" eaLnBrk="1" latinLnBrk="0" hangingPunct="1">
                        <a:defRPr kumimoji="0" kern="1200">
                          <a:solidFill>
                            <a:schemeClr val="dk1"/>
                          </a:solidFill>
                          <a:latin typeface="Calibri"/>
                        </a:defRPr>
                      </a:lvl5pPr>
                      <a:lvl6pPr marL="2286000" algn="l" rtl="0" eaLnBrk="1" latinLnBrk="0" hangingPunct="1">
                        <a:defRPr kumimoji="0" kern="1200">
                          <a:solidFill>
                            <a:schemeClr val="dk1"/>
                          </a:solidFill>
                          <a:latin typeface="Calibri"/>
                        </a:defRPr>
                      </a:lvl6pPr>
                      <a:lvl7pPr marL="2743200" algn="l" rtl="0" eaLnBrk="1" latinLnBrk="0" hangingPunct="1">
                        <a:defRPr kumimoji="0" kern="1200">
                          <a:solidFill>
                            <a:schemeClr val="dk1"/>
                          </a:solidFill>
                          <a:latin typeface="Calibri"/>
                        </a:defRPr>
                      </a:lvl7pPr>
                      <a:lvl8pPr marL="3200400" algn="l" rtl="0" eaLnBrk="1" latinLnBrk="0" hangingPunct="1">
                        <a:defRPr kumimoji="0" kern="1200">
                          <a:solidFill>
                            <a:schemeClr val="dk1"/>
                          </a:solidFill>
                          <a:latin typeface="Calibri"/>
                        </a:defRPr>
                      </a:lvl8pPr>
                      <a:lvl9pPr marL="3657600" algn="l" rtl="0" eaLnBrk="1" latinLnBrk="0" hangingPunct="1">
                        <a:defRPr kumimoji="0" kern="1200">
                          <a:solidFill>
                            <a:schemeClr val="dk1"/>
                          </a:solidFill>
                          <a:latin typeface="Calibri"/>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ro-RO" sz="105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PO Capacitate Administrativă</a:t>
                      </a:r>
                      <a:endParaRPr kumimoji="0" lang="en-US" sz="105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0" lang="vi-VN" sz="105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a:t>
                      </a:r>
                      <a:r>
                        <a:rPr kumimoji="0" lang="ro-RO" sz="105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POCA</a:t>
                      </a:r>
                      <a:r>
                        <a:rPr kumimoji="0" lang="vi-VN" sz="105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a:t>
                      </a:r>
                      <a:endParaRPr kumimoji="0" lang="vi-VN" sz="10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endParaRP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algn="ctr" rtl="0" eaLnBrk="1" fontAlgn="ctr" latinLnBrk="0" hangingPunct="1"/>
                      <a:r>
                        <a:rPr kumimoji="0" lang="ro-RO" sz="1050" b="0" i="0" u="none" strike="noStrike" kern="1200" dirty="0">
                          <a:solidFill>
                            <a:srgbClr val="002E8A"/>
                          </a:solidFill>
                          <a:effectLst/>
                          <a:latin typeface="Calibri" panose="020F0502020204030204" pitchFamily="34" charset="0"/>
                          <a:ea typeface="+mn-ea"/>
                          <a:cs typeface="+mn-cs"/>
                        </a:rPr>
                        <a:t>553</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en-US" sz="1050" b="0" i="0" u="none" strike="noStrike" kern="1200" dirty="0" smtClean="0">
                          <a:solidFill>
                            <a:srgbClr val="002E8A"/>
                          </a:solidFill>
                          <a:effectLst/>
                          <a:latin typeface="Calibri" panose="020F0502020204030204" pitchFamily="34" charset="0"/>
                          <a:ea typeface="+mn-ea"/>
                          <a:cs typeface="+mn-cs"/>
                        </a:rPr>
                        <a:t>99</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17</a:t>
                      </a:r>
                      <a:r>
                        <a:rPr kumimoji="0" lang="en-US" sz="1050" b="1" kern="1200" dirty="0" smtClean="0">
                          <a:solidFill>
                            <a:srgbClr val="002E8A"/>
                          </a:solidFill>
                          <a:latin typeface="Calibri" panose="020F0502020204030204" pitchFamily="34" charset="0"/>
                          <a:ea typeface="+mn-ea"/>
                          <a:cs typeface="+mn-cs"/>
                        </a:rPr>
                        <a:t>.95</a:t>
                      </a:r>
                      <a:r>
                        <a:rPr kumimoji="0" lang="ro-RO" sz="1050" b="1" kern="1200" dirty="0" smtClean="0">
                          <a:solidFill>
                            <a:srgbClr val="002E8A"/>
                          </a:solidFill>
                          <a:latin typeface="Calibri" panose="020F0502020204030204" pitchFamily="34" charset="0"/>
                          <a:ea typeface="+mn-ea"/>
                          <a:cs typeface="+mn-cs"/>
                        </a:rPr>
                        <a:t>%</a:t>
                      </a:r>
                      <a:endParaRPr kumimoji="0" lang="ro-RO" sz="1050" b="1" kern="1200" dirty="0">
                        <a:solidFill>
                          <a:srgbClr val="002E8A"/>
                        </a:solidFill>
                        <a:latin typeface="Calibri" panose="020F0502020204030204" pitchFamily="34" charset="0"/>
                        <a:ea typeface="+mn-ea"/>
                        <a:cs typeface="+mn-cs"/>
                      </a:endParaRPr>
                    </a:p>
                  </a:txBody>
                  <a:tcPr marL="9525" marR="9525" marT="9525"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50" b="0" i="0" u="none" strike="noStrike" kern="1200" dirty="0">
                          <a:solidFill>
                            <a:srgbClr val="002E8A"/>
                          </a:solidFill>
                          <a:effectLst/>
                          <a:latin typeface="Calibri" panose="020F0502020204030204" pitchFamily="34" charset="0"/>
                          <a:ea typeface="+mn-ea"/>
                          <a:cs typeface="+mn-cs"/>
                        </a:rPr>
                        <a:t>83</a:t>
                      </a:r>
                    </a:p>
                  </a:txBody>
                  <a:tcPr marL="9525" marR="9525" marT="9525"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14</a:t>
                      </a:r>
                      <a:r>
                        <a:rPr kumimoji="0" lang="en-US" sz="1050" b="1" kern="1200" dirty="0" smtClean="0">
                          <a:solidFill>
                            <a:srgbClr val="002E8A"/>
                          </a:solidFill>
                          <a:latin typeface="Calibri" panose="020F0502020204030204" pitchFamily="34" charset="0"/>
                          <a:ea typeface="+mn-ea"/>
                          <a:cs typeface="+mn-cs"/>
                        </a:rPr>
                        <a:t>.</a:t>
                      </a:r>
                      <a:r>
                        <a:rPr kumimoji="0" lang="ro-RO" sz="1050" b="1" kern="1200" dirty="0" smtClean="0">
                          <a:solidFill>
                            <a:srgbClr val="002E8A"/>
                          </a:solidFill>
                          <a:latin typeface="Calibri" panose="020F0502020204030204" pitchFamily="34" charset="0"/>
                          <a:ea typeface="+mn-ea"/>
                          <a:cs typeface="+mn-cs"/>
                        </a:rPr>
                        <a:t>99</a:t>
                      </a:r>
                      <a:r>
                        <a:rPr kumimoji="0" lang="ro-RO" sz="1050" b="1" kern="1200" dirty="0">
                          <a:solidFill>
                            <a:srgbClr val="002E8A"/>
                          </a:solidFill>
                          <a:latin typeface="Calibri" panose="020F0502020204030204" pitchFamily="34" charset="0"/>
                          <a:ea typeface="+mn-ea"/>
                          <a:cs typeface="+mn-cs"/>
                        </a:rPr>
                        <a:t>%</a:t>
                      </a:r>
                    </a:p>
                  </a:txBody>
                  <a:tcPr marL="9525" marR="9525" marT="9525"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50" b="0" i="0" u="none" strike="noStrike" kern="1200" dirty="0">
                          <a:solidFill>
                            <a:srgbClr val="002E8A"/>
                          </a:solidFill>
                          <a:effectLst/>
                          <a:latin typeface="Calibri" panose="020F0502020204030204" pitchFamily="34" charset="0"/>
                          <a:ea typeface="+mn-ea"/>
                          <a:cs typeface="+mn-cs"/>
                        </a:rPr>
                        <a:t>122</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22</a:t>
                      </a:r>
                      <a:r>
                        <a:rPr kumimoji="0" lang="en-US" sz="1050" b="1" kern="1200" dirty="0" smtClean="0">
                          <a:solidFill>
                            <a:srgbClr val="002E8A"/>
                          </a:solidFill>
                          <a:latin typeface="Calibri" panose="020F0502020204030204" pitchFamily="34" charset="0"/>
                          <a:ea typeface="+mn-ea"/>
                          <a:cs typeface="+mn-cs"/>
                        </a:rPr>
                        <a:t>.</a:t>
                      </a:r>
                      <a:r>
                        <a:rPr kumimoji="0" lang="ro-RO" sz="1050" b="1" kern="1200" dirty="0" smtClean="0">
                          <a:solidFill>
                            <a:srgbClr val="002E8A"/>
                          </a:solidFill>
                          <a:latin typeface="Calibri" panose="020F0502020204030204" pitchFamily="34" charset="0"/>
                          <a:ea typeface="+mn-ea"/>
                          <a:cs typeface="+mn-cs"/>
                        </a:rPr>
                        <a:t>01</a:t>
                      </a:r>
                      <a:r>
                        <a:rPr kumimoji="0" lang="ro-RO" sz="1050" b="1" kern="1200" dirty="0">
                          <a:solidFill>
                            <a:srgbClr val="002E8A"/>
                          </a:solidFill>
                          <a:latin typeface="Calibri" panose="020F0502020204030204" pitchFamily="34" charset="0"/>
                          <a:ea typeface="+mn-ea"/>
                          <a:cs typeface="+mn-cs"/>
                        </a:rPr>
                        <a:t>%</a:t>
                      </a:r>
                    </a:p>
                  </a:txBody>
                  <a:tcPr marL="9525" marR="9525" marT="9525" marB="0"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r>
              <a:tr h="28803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050" b="1" i="0" u="none" strike="noStrike" kern="1200" cap="none" spc="0" normalizeH="0" baseline="0" noProof="0" dirty="0" smtClean="0">
                          <a:ln>
                            <a:noFill/>
                          </a:ln>
                          <a:solidFill>
                            <a:srgbClr val="002E8A"/>
                          </a:solidFill>
                          <a:effectLst/>
                          <a:uLnTx/>
                          <a:uFillTx/>
                          <a:latin typeface="Calibri" panose="020F0502020204030204" pitchFamily="34" charset="0"/>
                          <a:ea typeface="+mn-ea"/>
                          <a:cs typeface="+mn-cs"/>
                        </a:rPr>
                        <a:t>TOTAL</a:t>
                      </a:r>
                      <a:endParaRPr kumimoji="0" lang="en-US" sz="1050" b="1" i="0" u="none" strike="noStrike" kern="1200" cap="none" spc="0" normalizeH="0" baseline="0" noProof="0" dirty="0" smtClean="0">
                        <a:ln>
                          <a:noFill/>
                        </a:ln>
                        <a:solidFill>
                          <a:srgbClr val="002E8A"/>
                        </a:solidFill>
                        <a:effectLst/>
                        <a:uLnTx/>
                        <a:uFillTx/>
                        <a:latin typeface="Calibri" panose="020F050202020403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err="1" smtClean="0">
                          <a:ln>
                            <a:noFill/>
                          </a:ln>
                          <a:solidFill>
                            <a:srgbClr val="002E8A"/>
                          </a:solidFill>
                          <a:effectLst/>
                          <a:uLnTx/>
                          <a:uFillTx/>
                          <a:latin typeface="Calibri" panose="020F0502020204030204" pitchFamily="34" charset="0"/>
                          <a:ea typeface="+mn-ea"/>
                          <a:cs typeface="+mn-cs"/>
                        </a:rPr>
                        <a:t>Politica</a:t>
                      </a:r>
                      <a:r>
                        <a:rPr kumimoji="0" lang="en-US" sz="1050" b="1" i="0" u="none" strike="noStrike" kern="1200" cap="none" spc="0" normalizeH="0" baseline="0" noProof="0" dirty="0" smtClean="0">
                          <a:ln>
                            <a:noFill/>
                          </a:ln>
                          <a:solidFill>
                            <a:srgbClr val="002E8A"/>
                          </a:solidFill>
                          <a:effectLst/>
                          <a:uLnTx/>
                          <a:uFillTx/>
                          <a:latin typeface="Calibri" panose="020F0502020204030204" pitchFamily="34" charset="0"/>
                          <a:ea typeface="+mn-ea"/>
                          <a:cs typeface="+mn-cs"/>
                        </a:rPr>
                        <a:t> de </a:t>
                      </a:r>
                      <a:r>
                        <a:rPr kumimoji="0" lang="en-US" sz="1050" b="1" i="0" u="none" strike="noStrike" kern="1200" cap="none" spc="0" normalizeH="0" baseline="0" noProof="0" dirty="0" err="1" smtClean="0">
                          <a:ln>
                            <a:noFill/>
                          </a:ln>
                          <a:solidFill>
                            <a:srgbClr val="002E8A"/>
                          </a:solidFill>
                          <a:effectLst/>
                          <a:uLnTx/>
                          <a:uFillTx/>
                          <a:latin typeface="Calibri" panose="020F0502020204030204" pitchFamily="34" charset="0"/>
                          <a:ea typeface="+mn-ea"/>
                          <a:cs typeface="+mn-cs"/>
                        </a:rPr>
                        <a:t>Coeziune</a:t>
                      </a:r>
                      <a:endParaRPr kumimoji="0" lang="ro-RO" sz="1050" b="1" i="0" u="none" strike="noStrike" kern="1200" cap="none" spc="0" normalizeH="0" baseline="0" noProof="0" dirty="0" smtClean="0">
                        <a:ln>
                          <a:noFill/>
                        </a:ln>
                        <a:solidFill>
                          <a:srgbClr val="002E8A"/>
                        </a:solidFill>
                        <a:effectLst/>
                        <a:uLnTx/>
                        <a:uFillTx/>
                        <a:latin typeface="Calibri" panose="020F0502020204030204" pitchFamily="34" charset="0"/>
                        <a:ea typeface="+mn-ea"/>
                        <a:cs typeface="+mn-cs"/>
                      </a:endParaRP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algn="ctr" fontAlgn="ctr"/>
                      <a:r>
                        <a:rPr kumimoji="0" lang="en-US" sz="1050" b="1" i="0" u="none" strike="noStrike" kern="1200" cap="none" spc="0" normalizeH="0" baseline="0" dirty="0" smtClean="0">
                          <a:ln>
                            <a:noFill/>
                          </a:ln>
                          <a:solidFill>
                            <a:srgbClr val="002E8A"/>
                          </a:solidFill>
                          <a:effectLst/>
                          <a:uLnTx/>
                          <a:uFillTx/>
                          <a:latin typeface="Calibri" panose="020F0502020204030204" pitchFamily="34" charset="0"/>
                          <a:ea typeface="+mn-ea"/>
                          <a:cs typeface="+mn-cs"/>
                        </a:rPr>
                        <a:t>22 586</a:t>
                      </a:r>
                      <a:endParaRPr kumimoji="0" lang="ro-RO" sz="1050" b="1" i="0" u="none" strike="noStrike" kern="1200" cap="none" spc="0" normalizeH="0" baseline="0" dirty="0">
                        <a:ln>
                          <a:noFill/>
                        </a:ln>
                        <a:solidFill>
                          <a:srgbClr val="002E8A"/>
                        </a:solidFill>
                        <a:effectLst/>
                        <a:uLnTx/>
                        <a:uFillTx/>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marL="0" algn="ctr" rtl="0" eaLnBrk="1" fontAlgn="ctr" latinLnBrk="0" hangingPunct="1"/>
                      <a:r>
                        <a:rPr kumimoji="0" lang="en-US" sz="1050" b="1" i="0" u="none" strike="noStrike" kern="1200" cap="none" spc="0" normalizeH="0" baseline="0" dirty="0" smtClean="0">
                          <a:ln>
                            <a:noFill/>
                          </a:ln>
                          <a:solidFill>
                            <a:srgbClr val="002E8A"/>
                          </a:solidFill>
                          <a:effectLst/>
                          <a:uLnTx/>
                          <a:uFillTx/>
                          <a:latin typeface="Calibri" panose="020F0502020204030204" pitchFamily="34" charset="0"/>
                          <a:ea typeface="+mn-ea"/>
                          <a:cs typeface="+mn-cs"/>
                        </a:rPr>
                        <a:t>4 688</a:t>
                      </a:r>
                      <a:endParaRPr kumimoji="0" lang="ro-RO" sz="1050" b="1" i="0" u="none" strike="noStrike" kern="1200" cap="none" spc="0" normalizeH="0" baseline="0" dirty="0">
                        <a:ln>
                          <a:noFill/>
                        </a:ln>
                        <a:solidFill>
                          <a:srgbClr val="002E8A"/>
                        </a:solidFill>
                        <a:effectLst/>
                        <a:uLnTx/>
                        <a:uFillTx/>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marL="0" algn="ctr" rtl="0" eaLnBrk="1" fontAlgn="ctr" latinLnBrk="0" hangingPunct="1"/>
                      <a:r>
                        <a:rPr kumimoji="0" lang="en-US" sz="1050" b="1" kern="1200" dirty="0" smtClean="0">
                          <a:solidFill>
                            <a:srgbClr val="002E8A"/>
                          </a:solidFill>
                          <a:latin typeface="Calibri" panose="020F0502020204030204" pitchFamily="34" charset="0"/>
                          <a:ea typeface="+mn-ea"/>
                          <a:cs typeface="+mn-cs"/>
                        </a:rPr>
                        <a:t>20.76</a:t>
                      </a:r>
                      <a:r>
                        <a:rPr kumimoji="0" lang="ro-RO" sz="1050" b="1" kern="1200" dirty="0" smtClean="0">
                          <a:solidFill>
                            <a:srgbClr val="002E8A"/>
                          </a:solidFill>
                          <a:latin typeface="Calibri" panose="020F0502020204030204" pitchFamily="34" charset="0"/>
                          <a:ea typeface="+mn-ea"/>
                          <a:cs typeface="+mn-cs"/>
                        </a:rPr>
                        <a:t>%</a:t>
                      </a:r>
                      <a:endParaRPr kumimoji="0" lang="ro-RO" sz="1050" b="1" kern="1200" dirty="0">
                        <a:solidFill>
                          <a:srgbClr val="002E8A"/>
                        </a:solidFill>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marL="0" algn="ctr" rtl="0" eaLnBrk="1" fontAlgn="ctr" latinLnBrk="0" hangingPunct="1"/>
                      <a:r>
                        <a:rPr kumimoji="0" lang="en-US" sz="1050" b="1" i="0" u="none" strike="noStrike" kern="1200" dirty="0" smtClean="0">
                          <a:solidFill>
                            <a:srgbClr val="002E8A"/>
                          </a:solidFill>
                          <a:effectLst/>
                          <a:latin typeface="Calibri" panose="020F0502020204030204" pitchFamily="34" charset="0"/>
                          <a:ea typeface="+mn-ea"/>
                          <a:cs typeface="+mn-cs"/>
                        </a:rPr>
                        <a:t>3 970</a:t>
                      </a:r>
                      <a:endParaRPr kumimoji="0" lang="ro-RO" sz="1050" b="1"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marL="0" algn="ctr" rtl="0" eaLnBrk="1" fontAlgn="ctr" latinLnBrk="0" hangingPunct="1"/>
                      <a:r>
                        <a:rPr kumimoji="0" lang="en-US" sz="1050" b="1" kern="1200" dirty="0" smtClean="0">
                          <a:solidFill>
                            <a:srgbClr val="002E8A"/>
                          </a:solidFill>
                          <a:latin typeface="Calibri" panose="020F0502020204030204" pitchFamily="34" charset="0"/>
                          <a:ea typeface="+mn-ea"/>
                          <a:cs typeface="+mn-cs"/>
                        </a:rPr>
                        <a:t>17.58</a:t>
                      </a:r>
                      <a:r>
                        <a:rPr kumimoji="0" lang="ro-RO" sz="1050" b="1" kern="1200" dirty="0" smtClean="0">
                          <a:solidFill>
                            <a:srgbClr val="002E8A"/>
                          </a:solidFill>
                          <a:latin typeface="Calibri" panose="020F0502020204030204" pitchFamily="34" charset="0"/>
                          <a:ea typeface="+mn-ea"/>
                          <a:cs typeface="+mn-cs"/>
                        </a:rPr>
                        <a:t>%</a:t>
                      </a:r>
                      <a:endParaRPr kumimoji="0" lang="ro-RO" sz="1050" b="1" kern="1200" dirty="0">
                        <a:solidFill>
                          <a:srgbClr val="002E8A"/>
                        </a:solidFill>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marL="0" algn="ctr" rtl="0" eaLnBrk="1" fontAlgn="ctr" latinLnBrk="0" hangingPunct="1"/>
                      <a:r>
                        <a:rPr kumimoji="0" lang="en-US" sz="1050" b="1" i="0" u="none" strike="noStrike" kern="1200" dirty="0" smtClean="0">
                          <a:solidFill>
                            <a:srgbClr val="002E8A"/>
                          </a:solidFill>
                          <a:effectLst/>
                          <a:latin typeface="Calibri" panose="020F0502020204030204" pitchFamily="34" charset="0"/>
                          <a:ea typeface="+mn-ea"/>
                          <a:cs typeface="+mn-cs"/>
                        </a:rPr>
                        <a:t>5 689</a:t>
                      </a:r>
                      <a:endParaRPr kumimoji="0" lang="ro-RO" sz="1050" b="1"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marL="0" algn="ctr" rtl="0" eaLnBrk="1" fontAlgn="ctr" latinLnBrk="0" hangingPunct="1"/>
                      <a:r>
                        <a:rPr kumimoji="0" lang="en-US" sz="1050" b="1" kern="1200" dirty="0" smtClean="0">
                          <a:solidFill>
                            <a:srgbClr val="002E8A"/>
                          </a:solidFill>
                          <a:latin typeface="Calibri" panose="020F0502020204030204" pitchFamily="34" charset="0"/>
                          <a:ea typeface="+mn-ea"/>
                          <a:cs typeface="+mn-cs"/>
                        </a:rPr>
                        <a:t>25.19%</a:t>
                      </a:r>
                      <a:endParaRPr kumimoji="0" lang="ro-RO" sz="1050" b="1" kern="1200" dirty="0">
                        <a:solidFill>
                          <a:srgbClr val="002E8A"/>
                        </a:solidFill>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r>
              <a:tr h="36004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ro-RO" sz="105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PO pentru Pescuit și Afaceri Maritime </a:t>
                      </a:r>
                      <a:r>
                        <a:rPr kumimoji="0" lang="en-US" sz="105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a:t>
                      </a:r>
                      <a:r>
                        <a:rPr kumimoji="0" lang="ro-RO" sz="105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POPAM</a:t>
                      </a:r>
                      <a:r>
                        <a:rPr kumimoji="0" lang="en-US" sz="105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a:t>
                      </a:r>
                    </a:p>
                  </a:txBody>
                  <a:tcPr marL="68586" marR="68586"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algn="ctr" rtl="0" eaLnBrk="1" fontAlgn="ctr" latinLnBrk="0" hangingPunct="1"/>
                      <a:r>
                        <a:rPr kumimoji="0" lang="ro-RO" sz="1050" b="0" i="0" u="none" strike="noStrike" kern="1200" dirty="0">
                          <a:solidFill>
                            <a:srgbClr val="002E8A"/>
                          </a:solidFill>
                          <a:effectLst/>
                          <a:latin typeface="Calibri" panose="020F0502020204030204" pitchFamily="34" charset="0"/>
                          <a:ea typeface="+mn-ea"/>
                          <a:cs typeface="+mn-cs"/>
                        </a:rPr>
                        <a:t>168</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50" b="0" i="0" u="none" strike="noStrike" kern="1200" dirty="0">
                          <a:solidFill>
                            <a:srgbClr val="002E8A"/>
                          </a:solidFill>
                          <a:effectLst/>
                          <a:latin typeface="Calibri" panose="020F0502020204030204" pitchFamily="34" charset="0"/>
                          <a:ea typeface="+mn-ea"/>
                          <a:cs typeface="+mn-cs"/>
                        </a:rPr>
                        <a:t>40</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23</a:t>
                      </a:r>
                      <a:r>
                        <a:rPr kumimoji="0" lang="en-US" sz="1050" b="1" kern="1200" dirty="0" smtClean="0">
                          <a:solidFill>
                            <a:srgbClr val="002E8A"/>
                          </a:solidFill>
                          <a:latin typeface="Calibri" panose="020F0502020204030204" pitchFamily="34" charset="0"/>
                          <a:ea typeface="+mn-ea"/>
                          <a:cs typeface="+mn-cs"/>
                        </a:rPr>
                        <a:t>.81</a:t>
                      </a:r>
                      <a:r>
                        <a:rPr kumimoji="0" lang="ro-RO" sz="1050" b="1" kern="1200" dirty="0" smtClean="0">
                          <a:solidFill>
                            <a:srgbClr val="002E8A"/>
                          </a:solidFill>
                          <a:latin typeface="Calibri" panose="020F0502020204030204" pitchFamily="34" charset="0"/>
                          <a:ea typeface="+mn-ea"/>
                          <a:cs typeface="+mn-cs"/>
                        </a:rPr>
                        <a:t>%</a:t>
                      </a:r>
                      <a:endParaRPr kumimoji="0" lang="ro-RO" sz="1050" b="1" kern="1200" dirty="0">
                        <a:solidFill>
                          <a:srgbClr val="002E8A"/>
                        </a:solidFill>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en-US" sz="1050" b="0" i="0" u="none" strike="noStrike" kern="1200" dirty="0" smtClean="0">
                          <a:solidFill>
                            <a:srgbClr val="002E8A"/>
                          </a:solidFill>
                          <a:effectLst/>
                          <a:latin typeface="Calibri" panose="020F0502020204030204" pitchFamily="34" charset="0"/>
                          <a:ea typeface="+mn-ea"/>
                          <a:cs typeface="+mn-cs"/>
                        </a:rPr>
                        <a:t>36</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en-US" sz="1050" b="1" kern="1200" dirty="0" smtClean="0">
                          <a:solidFill>
                            <a:srgbClr val="002E8A"/>
                          </a:solidFill>
                          <a:latin typeface="Calibri" panose="020F0502020204030204" pitchFamily="34" charset="0"/>
                          <a:ea typeface="+mn-ea"/>
                          <a:cs typeface="+mn-cs"/>
                        </a:rPr>
                        <a:t>21.42</a:t>
                      </a:r>
                      <a:r>
                        <a:rPr kumimoji="0" lang="ro-RO" sz="1050" b="1" kern="1200" dirty="0" smtClean="0">
                          <a:solidFill>
                            <a:srgbClr val="002E8A"/>
                          </a:solidFill>
                          <a:latin typeface="Calibri" panose="020F0502020204030204" pitchFamily="34" charset="0"/>
                          <a:ea typeface="+mn-ea"/>
                          <a:cs typeface="+mn-cs"/>
                        </a:rPr>
                        <a:t>%</a:t>
                      </a:r>
                      <a:endParaRPr kumimoji="0" lang="ro-RO" sz="1050" b="1" kern="1200" dirty="0">
                        <a:solidFill>
                          <a:srgbClr val="002E8A"/>
                        </a:solidFill>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50" b="0" i="0" u="none" strike="noStrike" kern="1200" dirty="0">
                          <a:solidFill>
                            <a:srgbClr val="002E8A"/>
                          </a:solidFill>
                          <a:effectLst/>
                          <a:latin typeface="Calibri" panose="020F0502020204030204" pitchFamily="34" charset="0"/>
                          <a:ea typeface="+mn-ea"/>
                          <a:cs typeface="+mn-cs"/>
                        </a:rPr>
                        <a:t>48</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28</a:t>
                      </a:r>
                      <a:r>
                        <a:rPr kumimoji="0" lang="en-US" sz="1050" b="1" kern="1200" dirty="0" smtClean="0">
                          <a:solidFill>
                            <a:srgbClr val="002E8A"/>
                          </a:solidFill>
                          <a:latin typeface="Calibri" panose="020F0502020204030204" pitchFamily="34" charset="0"/>
                          <a:ea typeface="+mn-ea"/>
                          <a:cs typeface="+mn-cs"/>
                        </a:rPr>
                        <a:t>.</a:t>
                      </a:r>
                      <a:r>
                        <a:rPr kumimoji="0" lang="ro-RO" sz="1050" b="1" kern="1200" dirty="0" smtClean="0">
                          <a:solidFill>
                            <a:srgbClr val="002E8A"/>
                          </a:solidFill>
                          <a:latin typeface="Calibri" panose="020F0502020204030204" pitchFamily="34" charset="0"/>
                          <a:ea typeface="+mn-ea"/>
                          <a:cs typeface="+mn-cs"/>
                        </a:rPr>
                        <a:t>73</a:t>
                      </a:r>
                      <a:r>
                        <a:rPr kumimoji="0" lang="ro-RO" sz="1050" b="1" kern="1200" dirty="0">
                          <a:solidFill>
                            <a:srgbClr val="002E8A"/>
                          </a:solidFill>
                          <a:latin typeface="Calibri" panose="020F0502020204030204" pitchFamily="34" charset="0"/>
                          <a:ea typeface="+mn-ea"/>
                          <a:cs typeface="+mn-cs"/>
                        </a:rPr>
                        <a:t>%</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r>
              <a:tr h="28803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ro-RO" sz="1050" b="1" i="0" u="none" strike="noStrike" kern="1200" cap="none" spc="0" normalizeH="0" baseline="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Programul Național Dezvoltare Rurala </a:t>
                      </a:r>
                      <a:r>
                        <a:rPr kumimoji="0" lang="en-US" sz="1050" b="1" i="0" u="none" strike="noStrike" kern="1200" cap="none" spc="0" normalizeH="0" baseline="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a:t>
                      </a:r>
                      <a:r>
                        <a:rPr kumimoji="0" lang="ro-RO" sz="1050" b="1" i="0" u="none" strike="noStrike" kern="1200" cap="none" spc="0" normalizeH="0" baseline="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PNDR</a:t>
                      </a:r>
                      <a:r>
                        <a:rPr kumimoji="0" lang="en-US" sz="1050" b="1" i="0" u="none" strike="noStrike" kern="1200" cap="none" spc="0" normalizeH="0" baseline="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a:t>
                      </a:r>
                      <a:endParaRPr kumimoji="0" lang="en-US" sz="105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endParaRPr>
                    </a:p>
                  </a:txBody>
                  <a:tcPr marL="68586" marR="68586"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algn="ctr" rtl="0" eaLnBrk="1" fontAlgn="ctr" latinLnBrk="0" hangingPunct="1"/>
                      <a:r>
                        <a:rPr kumimoji="0" lang="ro-RO" sz="1050" b="0" i="0" u="none" strike="noStrike" kern="1200" dirty="0" smtClean="0">
                          <a:solidFill>
                            <a:srgbClr val="002E8A"/>
                          </a:solidFill>
                          <a:effectLst/>
                          <a:latin typeface="Calibri" panose="020F0502020204030204" pitchFamily="34" charset="0"/>
                          <a:ea typeface="+mn-ea"/>
                          <a:cs typeface="+mn-cs"/>
                        </a:rPr>
                        <a:t>8</a:t>
                      </a:r>
                      <a:r>
                        <a:rPr kumimoji="0" lang="en-US" sz="1050" b="0" i="0" u="none" strike="noStrike" kern="1200" dirty="0" smtClean="0">
                          <a:solidFill>
                            <a:srgbClr val="002E8A"/>
                          </a:solidFill>
                          <a:effectLst/>
                          <a:latin typeface="Calibri" panose="020F0502020204030204" pitchFamily="34" charset="0"/>
                          <a:ea typeface="+mn-ea"/>
                          <a:cs typeface="+mn-cs"/>
                        </a:rPr>
                        <a:t> </a:t>
                      </a:r>
                      <a:r>
                        <a:rPr kumimoji="0" lang="ro-RO" sz="1050" b="0" i="0" u="none" strike="noStrike" kern="1200" dirty="0" smtClean="0">
                          <a:solidFill>
                            <a:srgbClr val="002E8A"/>
                          </a:solidFill>
                          <a:effectLst/>
                          <a:latin typeface="Calibri" panose="020F0502020204030204" pitchFamily="34" charset="0"/>
                          <a:ea typeface="+mn-ea"/>
                          <a:cs typeface="+mn-cs"/>
                        </a:rPr>
                        <a:t>128</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50" b="0" i="0" u="none" strike="noStrike" kern="1200" dirty="0" smtClean="0">
                          <a:solidFill>
                            <a:srgbClr val="002E8A"/>
                          </a:solidFill>
                          <a:effectLst/>
                          <a:latin typeface="Calibri" panose="020F0502020204030204" pitchFamily="34" charset="0"/>
                          <a:ea typeface="+mn-ea"/>
                          <a:cs typeface="+mn-cs"/>
                        </a:rPr>
                        <a:t>4</a:t>
                      </a:r>
                      <a:r>
                        <a:rPr kumimoji="0" lang="en-US" sz="1050" b="0" i="0" u="none" strike="noStrike" kern="1200" dirty="0" smtClean="0">
                          <a:solidFill>
                            <a:srgbClr val="002E8A"/>
                          </a:solidFill>
                          <a:effectLst/>
                          <a:latin typeface="Calibri" panose="020F0502020204030204" pitchFamily="34" charset="0"/>
                          <a:ea typeface="+mn-ea"/>
                          <a:cs typeface="+mn-cs"/>
                        </a:rPr>
                        <a:t> </a:t>
                      </a:r>
                      <a:r>
                        <a:rPr kumimoji="0" lang="ro-RO" sz="1050" b="0" i="0" u="none" strike="noStrike" kern="1200" dirty="0" smtClean="0">
                          <a:solidFill>
                            <a:srgbClr val="002E8A"/>
                          </a:solidFill>
                          <a:effectLst/>
                          <a:latin typeface="Calibri" panose="020F0502020204030204" pitchFamily="34" charset="0"/>
                          <a:ea typeface="+mn-ea"/>
                          <a:cs typeface="+mn-cs"/>
                        </a:rPr>
                        <a:t>226</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51</a:t>
                      </a:r>
                      <a:r>
                        <a:rPr kumimoji="0" lang="en-US" sz="1050" b="1" kern="1200" dirty="0" smtClean="0">
                          <a:solidFill>
                            <a:srgbClr val="002E8A"/>
                          </a:solidFill>
                          <a:latin typeface="Calibri" panose="020F0502020204030204" pitchFamily="34" charset="0"/>
                          <a:ea typeface="+mn-ea"/>
                          <a:cs typeface="+mn-cs"/>
                        </a:rPr>
                        <a:t>.</a:t>
                      </a:r>
                      <a:r>
                        <a:rPr kumimoji="0" lang="ro-RO" sz="1050" b="1" kern="1200" dirty="0" smtClean="0">
                          <a:solidFill>
                            <a:srgbClr val="002E8A"/>
                          </a:solidFill>
                          <a:latin typeface="Calibri" panose="020F0502020204030204" pitchFamily="34" charset="0"/>
                          <a:ea typeface="+mn-ea"/>
                          <a:cs typeface="+mn-cs"/>
                        </a:rPr>
                        <a:t>99</a:t>
                      </a:r>
                      <a:r>
                        <a:rPr kumimoji="0" lang="ro-RO" sz="1050" b="1" kern="1200" dirty="0">
                          <a:solidFill>
                            <a:srgbClr val="002E8A"/>
                          </a:solidFill>
                          <a:latin typeface="Calibri" panose="020F0502020204030204" pitchFamily="34" charset="0"/>
                          <a:ea typeface="+mn-ea"/>
                          <a:cs typeface="+mn-cs"/>
                        </a:rPr>
                        <a:t>%</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50" b="0" i="0" u="none" strike="noStrike" kern="1200" dirty="0" smtClean="0">
                          <a:solidFill>
                            <a:srgbClr val="002E8A"/>
                          </a:solidFill>
                          <a:effectLst/>
                          <a:latin typeface="Calibri" panose="020F0502020204030204" pitchFamily="34" charset="0"/>
                          <a:ea typeface="+mn-ea"/>
                          <a:cs typeface="+mn-cs"/>
                        </a:rPr>
                        <a:t>3</a:t>
                      </a:r>
                      <a:r>
                        <a:rPr kumimoji="0" lang="en-US" sz="1050" b="0" i="0" u="none" strike="noStrike" kern="1200" dirty="0" smtClean="0">
                          <a:solidFill>
                            <a:srgbClr val="002E8A"/>
                          </a:solidFill>
                          <a:effectLst/>
                          <a:latin typeface="Calibri" panose="020F0502020204030204" pitchFamily="34" charset="0"/>
                          <a:ea typeface="+mn-ea"/>
                          <a:cs typeface="+mn-cs"/>
                        </a:rPr>
                        <a:t> </a:t>
                      </a:r>
                      <a:r>
                        <a:rPr kumimoji="0" lang="ro-RO" sz="1050" b="0" i="0" u="none" strike="noStrike" kern="1200" dirty="0" smtClean="0">
                          <a:solidFill>
                            <a:srgbClr val="002E8A"/>
                          </a:solidFill>
                          <a:effectLst/>
                          <a:latin typeface="Calibri" panose="020F0502020204030204" pitchFamily="34" charset="0"/>
                          <a:ea typeface="+mn-ea"/>
                          <a:cs typeface="+mn-cs"/>
                        </a:rPr>
                        <a:t>924</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48</a:t>
                      </a:r>
                      <a:r>
                        <a:rPr kumimoji="0" lang="en-US" sz="1050" b="1" kern="1200" dirty="0" smtClean="0">
                          <a:solidFill>
                            <a:srgbClr val="002E8A"/>
                          </a:solidFill>
                          <a:latin typeface="Calibri" panose="020F0502020204030204" pitchFamily="34" charset="0"/>
                          <a:ea typeface="+mn-ea"/>
                          <a:cs typeface="+mn-cs"/>
                        </a:rPr>
                        <a:t>.</a:t>
                      </a:r>
                      <a:r>
                        <a:rPr kumimoji="0" lang="ro-RO" sz="1050" b="1" kern="1200" dirty="0" smtClean="0">
                          <a:solidFill>
                            <a:srgbClr val="002E8A"/>
                          </a:solidFill>
                          <a:latin typeface="Calibri" panose="020F0502020204030204" pitchFamily="34" charset="0"/>
                          <a:ea typeface="+mn-ea"/>
                          <a:cs typeface="+mn-cs"/>
                        </a:rPr>
                        <a:t>28</a:t>
                      </a:r>
                      <a:r>
                        <a:rPr kumimoji="0" lang="ro-RO" sz="1050" b="1" kern="1200" dirty="0">
                          <a:solidFill>
                            <a:srgbClr val="002E8A"/>
                          </a:solidFill>
                          <a:latin typeface="Calibri" panose="020F0502020204030204" pitchFamily="34" charset="0"/>
                          <a:ea typeface="+mn-ea"/>
                          <a:cs typeface="+mn-cs"/>
                        </a:rPr>
                        <a:t>%</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50" b="0" i="0" u="none" strike="noStrike" kern="1200" dirty="0" smtClean="0">
                          <a:solidFill>
                            <a:srgbClr val="002E8A"/>
                          </a:solidFill>
                          <a:effectLst/>
                          <a:latin typeface="Calibri" panose="020F0502020204030204" pitchFamily="34" charset="0"/>
                          <a:ea typeface="+mn-ea"/>
                          <a:cs typeface="+mn-cs"/>
                        </a:rPr>
                        <a:t>4</a:t>
                      </a:r>
                      <a:r>
                        <a:rPr kumimoji="0" lang="en-US" sz="1050" b="0" i="0" u="none" strike="noStrike" kern="1200" baseline="0" dirty="0" smtClean="0">
                          <a:solidFill>
                            <a:srgbClr val="002E8A"/>
                          </a:solidFill>
                          <a:effectLst/>
                          <a:latin typeface="Calibri" panose="020F0502020204030204" pitchFamily="34" charset="0"/>
                          <a:ea typeface="+mn-ea"/>
                          <a:cs typeface="+mn-cs"/>
                        </a:rPr>
                        <a:t> </a:t>
                      </a:r>
                      <a:r>
                        <a:rPr kumimoji="0" lang="ro-RO" sz="1050" b="0" i="0" u="none" strike="noStrike" kern="1200" dirty="0" smtClean="0">
                          <a:solidFill>
                            <a:srgbClr val="002E8A"/>
                          </a:solidFill>
                          <a:effectLst/>
                          <a:latin typeface="Calibri" panose="020F0502020204030204" pitchFamily="34" charset="0"/>
                          <a:ea typeface="+mn-ea"/>
                          <a:cs typeface="+mn-cs"/>
                        </a:rPr>
                        <a:t>249</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52</a:t>
                      </a:r>
                      <a:r>
                        <a:rPr kumimoji="0" lang="en-US" sz="1050" b="1" kern="1200" dirty="0" smtClean="0">
                          <a:solidFill>
                            <a:srgbClr val="002E8A"/>
                          </a:solidFill>
                          <a:latin typeface="Calibri" panose="020F0502020204030204" pitchFamily="34" charset="0"/>
                          <a:ea typeface="+mn-ea"/>
                          <a:cs typeface="+mn-cs"/>
                        </a:rPr>
                        <a:t>.</a:t>
                      </a:r>
                      <a:r>
                        <a:rPr kumimoji="0" lang="ro-RO" sz="1050" b="1" kern="1200" dirty="0" smtClean="0">
                          <a:solidFill>
                            <a:srgbClr val="002E8A"/>
                          </a:solidFill>
                          <a:latin typeface="Calibri" panose="020F0502020204030204" pitchFamily="34" charset="0"/>
                          <a:ea typeface="+mn-ea"/>
                          <a:cs typeface="+mn-cs"/>
                        </a:rPr>
                        <a:t>28</a:t>
                      </a:r>
                      <a:r>
                        <a:rPr kumimoji="0" lang="ro-RO" sz="1050" b="1" kern="1200" dirty="0">
                          <a:solidFill>
                            <a:srgbClr val="002E8A"/>
                          </a:solidFill>
                          <a:latin typeface="Calibri" panose="020F0502020204030204" pitchFamily="34" charset="0"/>
                          <a:ea typeface="+mn-ea"/>
                          <a:cs typeface="+mn-cs"/>
                        </a:rPr>
                        <a:t>%</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r>
              <a:tr h="288032">
                <a:tc>
                  <a:txBody>
                    <a:bodyPr/>
                    <a:lstStyle/>
                    <a:p>
                      <a:pPr algn="ctr"/>
                      <a:r>
                        <a:rPr kumimoji="0" lang="ro-RO" sz="105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Programe CTE</a:t>
                      </a:r>
                      <a:r>
                        <a:rPr kumimoji="0" lang="it-IT" sz="105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a:t>
                      </a:r>
                      <a:endParaRPr kumimoji="0" lang="ro-RO" sz="1050" b="1" i="0" u="none" strike="noStrike" kern="1200" cap="none" spc="0" normalizeH="0" baseline="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endParaRP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algn="ctr" rtl="0" eaLnBrk="1" fontAlgn="ctr" latinLnBrk="0" hangingPunct="1"/>
                      <a:r>
                        <a:rPr kumimoji="0" lang="ro-RO" sz="1050" b="0" i="0" u="none" strike="noStrike" kern="1200" dirty="0">
                          <a:solidFill>
                            <a:srgbClr val="002E8A"/>
                          </a:solidFill>
                          <a:effectLst/>
                          <a:latin typeface="Calibri" panose="020F0502020204030204" pitchFamily="34" charset="0"/>
                          <a:ea typeface="+mn-ea"/>
                          <a:cs typeface="+mn-cs"/>
                        </a:rPr>
                        <a:t>480</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en-US" sz="1050" b="0" i="0" u="none" strike="noStrike" kern="1200" dirty="0" smtClean="0">
                          <a:solidFill>
                            <a:srgbClr val="002E8A"/>
                          </a:solidFill>
                          <a:effectLst/>
                          <a:latin typeface="Calibri" panose="020F0502020204030204" pitchFamily="34" charset="0"/>
                          <a:ea typeface="+mn-ea"/>
                          <a:cs typeface="+mn-cs"/>
                        </a:rPr>
                        <a:t>86</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en-US" sz="1050" b="1" kern="1200" dirty="0" smtClean="0">
                          <a:solidFill>
                            <a:srgbClr val="002E8A"/>
                          </a:solidFill>
                          <a:latin typeface="Calibri" panose="020F0502020204030204" pitchFamily="34" charset="0"/>
                          <a:ea typeface="+mn-ea"/>
                          <a:cs typeface="+mn-cs"/>
                        </a:rPr>
                        <a:t>1</a:t>
                      </a:r>
                      <a:r>
                        <a:rPr kumimoji="0" lang="ro-RO" sz="1050" b="1" kern="1200" dirty="0" smtClean="0">
                          <a:solidFill>
                            <a:srgbClr val="002E8A"/>
                          </a:solidFill>
                          <a:latin typeface="Calibri" panose="020F0502020204030204" pitchFamily="34" charset="0"/>
                          <a:ea typeface="+mn-ea"/>
                          <a:cs typeface="+mn-cs"/>
                        </a:rPr>
                        <a:t>7</a:t>
                      </a:r>
                      <a:r>
                        <a:rPr kumimoji="0" lang="en-US" sz="1050" b="1" kern="1200" dirty="0" smtClean="0">
                          <a:solidFill>
                            <a:srgbClr val="002E8A"/>
                          </a:solidFill>
                          <a:latin typeface="Calibri" panose="020F0502020204030204" pitchFamily="34" charset="0"/>
                          <a:ea typeface="+mn-ea"/>
                          <a:cs typeface="+mn-cs"/>
                        </a:rPr>
                        <a:t>.</a:t>
                      </a:r>
                      <a:r>
                        <a:rPr kumimoji="0" lang="ro-RO" sz="1050" b="1" kern="1200" dirty="0" smtClean="0">
                          <a:solidFill>
                            <a:srgbClr val="002E8A"/>
                          </a:solidFill>
                          <a:latin typeface="Calibri" panose="020F0502020204030204" pitchFamily="34" charset="0"/>
                          <a:ea typeface="+mn-ea"/>
                          <a:cs typeface="+mn-cs"/>
                        </a:rPr>
                        <a:t>9</a:t>
                      </a:r>
                      <a:r>
                        <a:rPr kumimoji="0" lang="en-US" sz="1050" b="1" kern="1200" dirty="0" smtClean="0">
                          <a:solidFill>
                            <a:srgbClr val="002E8A"/>
                          </a:solidFill>
                          <a:latin typeface="Calibri" panose="020F0502020204030204" pitchFamily="34" charset="0"/>
                          <a:ea typeface="+mn-ea"/>
                          <a:cs typeface="+mn-cs"/>
                        </a:rPr>
                        <a:t>2</a:t>
                      </a:r>
                      <a:r>
                        <a:rPr kumimoji="0" lang="ro-RO" sz="1050" b="1" kern="1200" dirty="0" smtClean="0">
                          <a:solidFill>
                            <a:srgbClr val="002E8A"/>
                          </a:solidFill>
                          <a:latin typeface="Calibri" panose="020F0502020204030204" pitchFamily="34" charset="0"/>
                          <a:ea typeface="+mn-ea"/>
                          <a:cs typeface="+mn-cs"/>
                        </a:rPr>
                        <a:t>%</a:t>
                      </a:r>
                      <a:endParaRPr kumimoji="0" lang="ro-RO" sz="1050" b="1" kern="1200" dirty="0">
                        <a:solidFill>
                          <a:srgbClr val="002E8A"/>
                        </a:solidFill>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en-US" sz="1050" b="0" i="0" u="none" strike="noStrike" kern="1200" dirty="0" smtClean="0">
                          <a:solidFill>
                            <a:srgbClr val="002E8A"/>
                          </a:solidFill>
                          <a:effectLst/>
                          <a:latin typeface="Calibri" panose="020F0502020204030204" pitchFamily="34" charset="0"/>
                          <a:ea typeface="+mn-ea"/>
                          <a:cs typeface="+mn-cs"/>
                        </a:rPr>
                        <a:t>76</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en-US" sz="1050" b="1" kern="1200" dirty="0" smtClean="0">
                          <a:solidFill>
                            <a:srgbClr val="002E8A"/>
                          </a:solidFill>
                          <a:latin typeface="Calibri" panose="020F0502020204030204" pitchFamily="34" charset="0"/>
                          <a:ea typeface="+mn-ea"/>
                          <a:cs typeface="+mn-cs"/>
                        </a:rPr>
                        <a:t>15.86</a:t>
                      </a:r>
                      <a:r>
                        <a:rPr kumimoji="0" lang="ro-RO" sz="1050" b="1" kern="1200" dirty="0" smtClean="0">
                          <a:solidFill>
                            <a:srgbClr val="002E8A"/>
                          </a:solidFill>
                          <a:latin typeface="Calibri" panose="020F0502020204030204" pitchFamily="34" charset="0"/>
                          <a:ea typeface="+mn-ea"/>
                          <a:cs typeface="+mn-cs"/>
                        </a:rPr>
                        <a:t>%</a:t>
                      </a:r>
                      <a:endParaRPr kumimoji="0" lang="ro-RO" sz="1050" b="1" kern="1200" dirty="0">
                        <a:solidFill>
                          <a:srgbClr val="002E8A"/>
                        </a:solidFill>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en-US" sz="1050" b="0" i="0" u="none" strike="noStrike" kern="1200" dirty="0" smtClean="0">
                          <a:solidFill>
                            <a:srgbClr val="002E8A"/>
                          </a:solidFill>
                          <a:effectLst/>
                          <a:latin typeface="Calibri" panose="020F0502020204030204" pitchFamily="34" charset="0"/>
                          <a:ea typeface="+mn-ea"/>
                          <a:cs typeface="+mn-cs"/>
                        </a:rPr>
                        <a:t>115</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c>
                  <a:txBody>
                    <a:bodyPr/>
                    <a:lstStyle/>
                    <a:p>
                      <a:pPr marL="0" algn="ctr" rtl="0" eaLnBrk="1" fontAlgn="ctr" latinLnBrk="0" hangingPunct="1"/>
                      <a:r>
                        <a:rPr kumimoji="0" lang="en-US" sz="1050" b="1" kern="1200" dirty="0" smtClean="0">
                          <a:solidFill>
                            <a:srgbClr val="002E8A"/>
                          </a:solidFill>
                          <a:latin typeface="Calibri" panose="020F0502020204030204" pitchFamily="34" charset="0"/>
                          <a:ea typeface="+mn-ea"/>
                          <a:cs typeface="+mn-cs"/>
                        </a:rPr>
                        <a:t>24.05%</a:t>
                      </a:r>
                      <a:endParaRPr kumimoji="0" lang="ro-RO" sz="1050" b="1" kern="1200" dirty="0">
                        <a:solidFill>
                          <a:srgbClr val="002E8A"/>
                        </a:solidFill>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20000"/>
                      </a:srgbClr>
                    </a:solidFill>
                  </a:tcPr>
                </a:tc>
              </a:tr>
              <a:tr h="28803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ro-RO" sz="1050" b="1" i="0" u="none" strike="noStrike" kern="1200" cap="none" spc="0" normalizeH="0" baseline="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PO Ajutorarea Persoanelor Dezavantajate </a:t>
                      </a:r>
                      <a:r>
                        <a:rPr kumimoji="0" lang="en-US" sz="1050" b="1" i="0" u="none" strike="noStrike" kern="1200" cap="none" spc="0" normalizeH="0" baseline="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a:t>
                      </a:r>
                      <a:r>
                        <a:rPr kumimoji="0" lang="ro-RO" sz="105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POAD</a:t>
                      </a:r>
                      <a:r>
                        <a:rPr kumimoji="0" lang="en-US" sz="105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a:t>
                      </a:r>
                      <a:endParaRPr kumimoji="0" lang="ro-RO" sz="1050" b="1" i="0" u="none" strike="noStrike" kern="1200" cap="none" spc="0" normalizeH="0" baseline="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endParaRP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algn="ctr" rtl="0" eaLnBrk="1" fontAlgn="ctr" latinLnBrk="0" hangingPunct="1"/>
                      <a:r>
                        <a:rPr kumimoji="0" lang="ro-RO" sz="1050" b="0" i="0" u="none" strike="noStrike" kern="1200" dirty="0">
                          <a:solidFill>
                            <a:srgbClr val="002E8A"/>
                          </a:solidFill>
                          <a:effectLst/>
                          <a:latin typeface="Calibri" panose="020F0502020204030204" pitchFamily="34" charset="0"/>
                          <a:ea typeface="+mn-ea"/>
                          <a:cs typeface="+mn-cs"/>
                        </a:rPr>
                        <a:t>441</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50" b="0" i="0" u="none" strike="noStrike" kern="1200" dirty="0">
                          <a:solidFill>
                            <a:srgbClr val="002E8A"/>
                          </a:solidFill>
                          <a:effectLst/>
                          <a:latin typeface="Calibri" panose="020F0502020204030204" pitchFamily="34" charset="0"/>
                          <a:ea typeface="+mn-ea"/>
                          <a:cs typeface="+mn-cs"/>
                        </a:rPr>
                        <a:t>76</a:t>
                      </a:r>
                    </a:p>
                  </a:txBody>
                  <a:tcPr marL="9525" marR="9525" marT="9525"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17</a:t>
                      </a:r>
                      <a:r>
                        <a:rPr kumimoji="0" lang="en-US" sz="1050" b="1" kern="1200" dirty="0" smtClean="0">
                          <a:solidFill>
                            <a:srgbClr val="002E8A"/>
                          </a:solidFill>
                          <a:latin typeface="Calibri" panose="020F0502020204030204" pitchFamily="34" charset="0"/>
                          <a:ea typeface="+mn-ea"/>
                          <a:cs typeface="+mn-cs"/>
                        </a:rPr>
                        <a:t>.23</a:t>
                      </a:r>
                      <a:r>
                        <a:rPr kumimoji="0" lang="ro-RO" sz="1050" b="1" kern="1200" dirty="0" smtClean="0">
                          <a:solidFill>
                            <a:srgbClr val="002E8A"/>
                          </a:solidFill>
                          <a:latin typeface="Calibri" panose="020F0502020204030204" pitchFamily="34" charset="0"/>
                          <a:ea typeface="+mn-ea"/>
                          <a:cs typeface="+mn-cs"/>
                        </a:rPr>
                        <a:t>%</a:t>
                      </a:r>
                      <a:endParaRPr kumimoji="0" lang="ro-RO" sz="1050" b="1" kern="1200" dirty="0">
                        <a:solidFill>
                          <a:srgbClr val="002E8A"/>
                        </a:solidFill>
                        <a:latin typeface="Calibri" panose="020F0502020204030204" pitchFamily="34" charset="0"/>
                        <a:ea typeface="+mn-ea"/>
                        <a:cs typeface="+mn-cs"/>
                      </a:endParaRPr>
                    </a:p>
                  </a:txBody>
                  <a:tcPr marL="9525" marR="9525" marT="9525"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50" b="0" i="0" u="none" strike="noStrike" kern="1200" dirty="0">
                          <a:solidFill>
                            <a:srgbClr val="002E8A"/>
                          </a:solidFill>
                          <a:effectLst/>
                          <a:latin typeface="Calibri" panose="020F0502020204030204" pitchFamily="34" charset="0"/>
                          <a:ea typeface="+mn-ea"/>
                          <a:cs typeface="+mn-cs"/>
                        </a:rPr>
                        <a:t>69</a:t>
                      </a:r>
                    </a:p>
                  </a:txBody>
                  <a:tcPr marL="9525" marR="9525" marT="9525"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15</a:t>
                      </a:r>
                      <a:r>
                        <a:rPr kumimoji="0" lang="en-US" sz="1050" b="1" kern="1200" dirty="0" smtClean="0">
                          <a:solidFill>
                            <a:srgbClr val="002E8A"/>
                          </a:solidFill>
                          <a:latin typeface="Calibri" panose="020F0502020204030204" pitchFamily="34" charset="0"/>
                          <a:ea typeface="+mn-ea"/>
                          <a:cs typeface="+mn-cs"/>
                        </a:rPr>
                        <a:t>.</a:t>
                      </a:r>
                      <a:r>
                        <a:rPr kumimoji="0" lang="ro-RO" sz="1050" b="1" kern="1200" dirty="0" smtClean="0">
                          <a:solidFill>
                            <a:srgbClr val="002E8A"/>
                          </a:solidFill>
                          <a:latin typeface="Calibri" panose="020F0502020204030204" pitchFamily="34" charset="0"/>
                          <a:ea typeface="+mn-ea"/>
                          <a:cs typeface="+mn-cs"/>
                        </a:rPr>
                        <a:t>71</a:t>
                      </a:r>
                      <a:r>
                        <a:rPr kumimoji="0" lang="ro-RO" sz="1050" b="1" kern="1200" dirty="0">
                          <a:solidFill>
                            <a:srgbClr val="002E8A"/>
                          </a:solidFill>
                          <a:latin typeface="Calibri" panose="020F0502020204030204" pitchFamily="34" charset="0"/>
                          <a:ea typeface="+mn-ea"/>
                          <a:cs typeface="+mn-cs"/>
                        </a:rPr>
                        <a:t>%</a:t>
                      </a:r>
                    </a:p>
                  </a:txBody>
                  <a:tcPr marL="9525" marR="9525" marT="9525"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50" b="0" i="0" u="none" strike="noStrike" kern="1200" dirty="0">
                          <a:solidFill>
                            <a:srgbClr val="002E8A"/>
                          </a:solidFill>
                          <a:effectLst/>
                          <a:latin typeface="Calibri" panose="020F0502020204030204" pitchFamily="34" charset="0"/>
                          <a:ea typeface="+mn-ea"/>
                          <a:cs typeface="+mn-cs"/>
                        </a:rPr>
                        <a:t>118</a:t>
                      </a: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ro-RO" sz="1050" b="1" kern="1200" dirty="0" smtClean="0">
                          <a:solidFill>
                            <a:srgbClr val="002E8A"/>
                          </a:solidFill>
                          <a:latin typeface="Calibri" panose="020F0502020204030204" pitchFamily="34" charset="0"/>
                          <a:ea typeface="+mn-ea"/>
                          <a:cs typeface="+mn-cs"/>
                        </a:rPr>
                        <a:t>26</a:t>
                      </a:r>
                      <a:r>
                        <a:rPr kumimoji="0" lang="en-US" sz="1050" b="1" kern="1200" dirty="0" smtClean="0">
                          <a:solidFill>
                            <a:srgbClr val="002E8A"/>
                          </a:solidFill>
                          <a:latin typeface="Calibri" panose="020F0502020204030204" pitchFamily="34" charset="0"/>
                          <a:ea typeface="+mn-ea"/>
                          <a:cs typeface="+mn-cs"/>
                        </a:rPr>
                        <a:t>.</a:t>
                      </a:r>
                      <a:r>
                        <a:rPr kumimoji="0" lang="ro-RO" sz="1050" b="1" kern="1200" dirty="0" smtClean="0">
                          <a:solidFill>
                            <a:srgbClr val="002E8A"/>
                          </a:solidFill>
                          <a:latin typeface="Calibri" panose="020F0502020204030204" pitchFamily="34" charset="0"/>
                          <a:ea typeface="+mn-ea"/>
                          <a:cs typeface="+mn-cs"/>
                        </a:rPr>
                        <a:t>70</a:t>
                      </a:r>
                      <a:r>
                        <a:rPr kumimoji="0" lang="ro-RO" sz="1050" b="1" kern="1200" dirty="0">
                          <a:solidFill>
                            <a:srgbClr val="002E8A"/>
                          </a:solidFill>
                          <a:latin typeface="Calibri" panose="020F0502020204030204" pitchFamily="34" charset="0"/>
                          <a:ea typeface="+mn-ea"/>
                          <a:cs typeface="+mn-cs"/>
                        </a:rPr>
                        <a:t>%</a:t>
                      </a:r>
                    </a:p>
                  </a:txBody>
                  <a:tcPr marL="9525" marR="9525" marT="9525" marB="0"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r>
              <a:tr h="3600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050" b="1" i="0" u="none" strike="noStrike" kern="1200" cap="none" spc="0" normalizeH="0" baseline="0" noProof="0" dirty="0" smtClean="0">
                          <a:ln>
                            <a:noFill/>
                          </a:ln>
                          <a:solidFill>
                            <a:srgbClr val="002E8A"/>
                          </a:solidFill>
                          <a:effectLst/>
                          <a:uLnTx/>
                          <a:uFillTx/>
                          <a:latin typeface="Calibri" panose="020F0502020204030204" pitchFamily="34" charset="0"/>
                          <a:ea typeface="+mn-ea"/>
                          <a:cs typeface="+mn-cs"/>
                        </a:rPr>
                        <a:t>TOTAL</a:t>
                      </a: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algn="ctr" fontAlgn="ctr"/>
                      <a:r>
                        <a:rPr kumimoji="0" lang="en-US" sz="1050" b="1" i="0" u="none" strike="noStrike" kern="1200" cap="none" spc="0" normalizeH="0" baseline="0" dirty="0" smtClean="0">
                          <a:ln>
                            <a:noFill/>
                          </a:ln>
                          <a:solidFill>
                            <a:srgbClr val="002E8A"/>
                          </a:solidFill>
                          <a:effectLst/>
                          <a:uLnTx/>
                          <a:uFillTx/>
                          <a:latin typeface="Calibri" panose="020F0502020204030204" pitchFamily="34" charset="0"/>
                          <a:ea typeface="+mn-ea"/>
                          <a:cs typeface="+mn-cs"/>
                        </a:rPr>
                        <a:t>31 803</a:t>
                      </a:r>
                      <a:endParaRPr kumimoji="0" lang="ro-RO" sz="1050" b="1" i="0" u="none" strike="noStrike" kern="1200" cap="none" spc="0" normalizeH="0" baseline="0" dirty="0">
                        <a:ln>
                          <a:noFill/>
                        </a:ln>
                        <a:solidFill>
                          <a:srgbClr val="002E8A"/>
                        </a:solidFill>
                        <a:effectLst/>
                        <a:uLnTx/>
                        <a:uFillTx/>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marL="0" algn="ctr" rtl="0" eaLnBrk="1" fontAlgn="ctr" latinLnBrk="0" hangingPunct="1"/>
                      <a:r>
                        <a:rPr kumimoji="0" lang="en-US" sz="1050" b="1" i="0" u="none" strike="noStrike" kern="1200" dirty="0" smtClean="0">
                          <a:solidFill>
                            <a:srgbClr val="002E8A"/>
                          </a:solidFill>
                          <a:effectLst/>
                          <a:latin typeface="Calibri" panose="020F0502020204030204" pitchFamily="34" charset="0"/>
                          <a:ea typeface="+mn-ea"/>
                          <a:cs typeface="+mn-cs"/>
                        </a:rPr>
                        <a:t>9 116</a:t>
                      </a:r>
                      <a:endParaRPr kumimoji="0" lang="ro-RO" sz="1050" b="1"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marL="0" algn="ctr" rtl="0" eaLnBrk="1" fontAlgn="ctr" latinLnBrk="0" hangingPunct="1"/>
                      <a:r>
                        <a:rPr kumimoji="0" lang="en-US" sz="1050" b="1" kern="1200" dirty="0" smtClean="0">
                          <a:solidFill>
                            <a:srgbClr val="002E8A"/>
                          </a:solidFill>
                          <a:latin typeface="Calibri" panose="020F0502020204030204" pitchFamily="34" charset="0"/>
                          <a:ea typeface="+mn-ea"/>
                          <a:cs typeface="+mn-cs"/>
                        </a:rPr>
                        <a:t>28.66</a:t>
                      </a:r>
                      <a:r>
                        <a:rPr kumimoji="0" lang="ro-RO" sz="1050" b="1" kern="1200" dirty="0" smtClean="0">
                          <a:solidFill>
                            <a:srgbClr val="002E8A"/>
                          </a:solidFill>
                          <a:latin typeface="Calibri" panose="020F0502020204030204" pitchFamily="34" charset="0"/>
                          <a:ea typeface="+mn-ea"/>
                          <a:cs typeface="+mn-cs"/>
                        </a:rPr>
                        <a:t>%</a:t>
                      </a:r>
                      <a:endParaRPr kumimoji="0" lang="ro-RO" sz="1050" b="1" kern="1200" dirty="0">
                        <a:solidFill>
                          <a:srgbClr val="002E8A"/>
                        </a:solidFill>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marL="0" algn="ctr" rtl="0" eaLnBrk="1" fontAlgn="ctr" latinLnBrk="0" hangingPunct="1"/>
                      <a:r>
                        <a:rPr kumimoji="0" lang="en-US" sz="1050" b="1" i="0" u="none" strike="noStrike" kern="1200" dirty="0" smtClean="0">
                          <a:solidFill>
                            <a:srgbClr val="002E8A"/>
                          </a:solidFill>
                          <a:effectLst/>
                          <a:latin typeface="Calibri" panose="020F0502020204030204" pitchFamily="34" charset="0"/>
                          <a:ea typeface="+mn-ea"/>
                          <a:cs typeface="+mn-cs"/>
                        </a:rPr>
                        <a:t>8 075</a:t>
                      </a:r>
                      <a:endParaRPr kumimoji="0" lang="ro-RO" sz="1050" b="1"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marL="0" algn="ctr" rtl="0" eaLnBrk="1" fontAlgn="ctr" latinLnBrk="0" hangingPunct="1"/>
                      <a:r>
                        <a:rPr kumimoji="0" lang="en-US" sz="1050" b="1" kern="1200" dirty="0" smtClean="0">
                          <a:solidFill>
                            <a:srgbClr val="002E8A"/>
                          </a:solidFill>
                          <a:latin typeface="Calibri" panose="020F0502020204030204" pitchFamily="34" charset="0"/>
                          <a:ea typeface="+mn-ea"/>
                          <a:cs typeface="+mn-cs"/>
                        </a:rPr>
                        <a:t>25.40</a:t>
                      </a:r>
                      <a:r>
                        <a:rPr kumimoji="0" lang="ro-RO" sz="1050" b="1" kern="1200" dirty="0" smtClean="0">
                          <a:solidFill>
                            <a:srgbClr val="002E8A"/>
                          </a:solidFill>
                          <a:latin typeface="Calibri" panose="020F0502020204030204" pitchFamily="34" charset="0"/>
                          <a:ea typeface="+mn-ea"/>
                          <a:cs typeface="+mn-cs"/>
                        </a:rPr>
                        <a:t>%</a:t>
                      </a:r>
                      <a:endParaRPr kumimoji="0" lang="ro-RO" sz="1050" b="1" kern="1200" dirty="0">
                        <a:solidFill>
                          <a:srgbClr val="002E8A"/>
                        </a:solidFill>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marL="0" algn="ctr" rtl="0" eaLnBrk="1" fontAlgn="ctr" latinLnBrk="0" hangingPunct="1"/>
                      <a:r>
                        <a:rPr kumimoji="0" lang="en-US" sz="1050" b="1" i="0" u="none" strike="noStrike" kern="1200" dirty="0" smtClean="0">
                          <a:solidFill>
                            <a:srgbClr val="002E8A"/>
                          </a:solidFill>
                          <a:effectLst/>
                          <a:latin typeface="Calibri" panose="020F0502020204030204" pitchFamily="34" charset="0"/>
                          <a:ea typeface="+mn-ea"/>
                          <a:cs typeface="+mn-cs"/>
                        </a:rPr>
                        <a:t>10 219</a:t>
                      </a:r>
                      <a:endParaRPr kumimoji="0" lang="ro-RO" sz="1050" b="1"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c>
                  <a:txBody>
                    <a:bodyPr/>
                    <a:lstStyle/>
                    <a:p>
                      <a:pPr marL="0" algn="ctr" rtl="0" eaLnBrk="1" fontAlgn="ctr" latinLnBrk="0" hangingPunct="1"/>
                      <a:r>
                        <a:rPr kumimoji="0" lang="en-US" sz="1050" b="1" kern="1200" dirty="0" smtClean="0">
                          <a:solidFill>
                            <a:srgbClr val="002E8A"/>
                          </a:solidFill>
                          <a:latin typeface="Calibri" panose="020F0502020204030204" pitchFamily="34" charset="0"/>
                          <a:ea typeface="+mn-ea"/>
                          <a:cs typeface="+mn-cs"/>
                        </a:rPr>
                        <a:t>32.13%</a:t>
                      </a:r>
                      <a:endParaRPr kumimoji="0" lang="ro-RO" sz="1050" b="1" kern="1200" dirty="0">
                        <a:solidFill>
                          <a:srgbClr val="002E8A"/>
                        </a:solidFill>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DA2BF"/>
                    </a:solidFill>
                  </a:tcPr>
                </a:tc>
              </a:tr>
              <a:tr h="38552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ro-RO" sz="1050" b="1" i="0" u="none" strike="noStrike" kern="1200" cap="none" spc="0" normalizeH="0" baseline="0" dirty="0" smtClean="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mn-ea"/>
                          <a:cs typeface="+mn-cs"/>
                        </a:rPr>
                        <a:t>Fondul European de Garantare Agricolă (FEGA)</a:t>
                      </a: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p>
                      <a:pPr marL="0" algn="ctr" rtl="0" eaLnBrk="1" fontAlgn="ctr" latinLnBrk="0" hangingPunct="1"/>
                      <a:r>
                        <a:rPr kumimoji="0" lang="en-US" sz="1050" b="0" i="0" u="none" strike="noStrike" kern="1200" dirty="0" smtClean="0">
                          <a:solidFill>
                            <a:srgbClr val="002E8A"/>
                          </a:solidFill>
                          <a:effectLst/>
                          <a:latin typeface="Calibri" panose="020F0502020204030204" pitchFamily="34" charset="0"/>
                          <a:ea typeface="+mn-ea"/>
                          <a:cs typeface="+mn-cs"/>
                        </a:rPr>
                        <a:t>11 345</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en-US" sz="1050" b="0" i="0" u="none" strike="noStrike" kern="1200" dirty="0" smtClean="0">
                          <a:solidFill>
                            <a:srgbClr val="002E8A"/>
                          </a:solidFill>
                          <a:effectLst/>
                          <a:latin typeface="Calibri" panose="020F0502020204030204" pitchFamily="34" charset="0"/>
                          <a:ea typeface="+mn-ea"/>
                          <a:cs typeface="+mn-cs"/>
                        </a:rPr>
                        <a:t>6 896</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en-US" sz="1050" b="1" kern="1200" dirty="0" smtClean="0">
                          <a:solidFill>
                            <a:srgbClr val="002E8A"/>
                          </a:solidFill>
                          <a:latin typeface="Calibri" panose="020F0502020204030204" pitchFamily="34" charset="0"/>
                          <a:ea typeface="+mn-ea"/>
                          <a:cs typeface="+mn-cs"/>
                        </a:rPr>
                        <a:t>60.79%</a:t>
                      </a:r>
                      <a:endParaRPr kumimoji="0" lang="ro-RO" sz="1050" b="1" kern="1200" dirty="0">
                        <a:solidFill>
                          <a:srgbClr val="002E8A"/>
                        </a:solidFill>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en-US" sz="1050" b="0" i="0" u="none" strike="noStrike" kern="1200" dirty="0" smtClean="0">
                          <a:solidFill>
                            <a:srgbClr val="002E8A"/>
                          </a:solidFill>
                          <a:effectLst/>
                          <a:latin typeface="Calibri" panose="020F0502020204030204" pitchFamily="34" charset="0"/>
                          <a:ea typeface="+mn-ea"/>
                          <a:cs typeface="+mn-cs"/>
                        </a:rPr>
                        <a:t>6 882</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en-US" sz="1050" b="1" kern="1200" dirty="0" smtClean="0">
                          <a:solidFill>
                            <a:srgbClr val="002E8A"/>
                          </a:solidFill>
                          <a:latin typeface="Calibri" panose="020F0502020204030204" pitchFamily="34" charset="0"/>
                          <a:ea typeface="+mn-ea"/>
                          <a:cs typeface="+mn-cs"/>
                        </a:rPr>
                        <a:t>60.66%</a:t>
                      </a:r>
                      <a:endParaRPr kumimoji="0" lang="ro-RO" sz="1050" b="1" kern="1200" dirty="0">
                        <a:solidFill>
                          <a:srgbClr val="002E8A"/>
                        </a:solidFill>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en-US" sz="1050" b="0" i="0" u="none" strike="noStrike" kern="1200" dirty="0" smtClean="0">
                          <a:solidFill>
                            <a:srgbClr val="002E8A"/>
                          </a:solidFill>
                          <a:effectLst/>
                          <a:latin typeface="Calibri" panose="020F0502020204030204" pitchFamily="34" charset="0"/>
                          <a:ea typeface="+mn-ea"/>
                          <a:cs typeface="+mn-cs"/>
                        </a:rPr>
                        <a:t>6 882</a:t>
                      </a:r>
                      <a:endParaRPr kumimoji="0" lang="ro-RO" sz="1050" b="0" i="0" u="none" strike="noStrike" kern="1200" dirty="0">
                        <a:solidFill>
                          <a:srgbClr val="002E8A"/>
                        </a:solidFill>
                        <a:effectLst/>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p>
                      <a:pPr marL="0" algn="ctr" rtl="0" eaLnBrk="1" fontAlgn="ctr" latinLnBrk="0" hangingPunct="1"/>
                      <a:r>
                        <a:rPr kumimoji="0" lang="en-US" sz="1050" b="1" kern="1200" dirty="0" smtClean="0">
                          <a:solidFill>
                            <a:srgbClr val="002E8A"/>
                          </a:solidFill>
                          <a:latin typeface="Calibri" panose="020F0502020204030204" pitchFamily="34" charset="0"/>
                          <a:ea typeface="+mn-ea"/>
                          <a:cs typeface="+mn-cs"/>
                        </a:rPr>
                        <a:t>60.66%</a:t>
                      </a:r>
                      <a:endParaRPr kumimoji="0" lang="ro-RO" sz="1050" b="1" kern="1200" dirty="0">
                        <a:solidFill>
                          <a:srgbClr val="002E8A"/>
                        </a:solidFill>
                        <a:latin typeface="Calibri" panose="020F0502020204030204" pitchFamily="34" charset="0"/>
                        <a:ea typeface="+mn-ea"/>
                        <a:cs typeface="+mn-cs"/>
                      </a:endParaRPr>
                    </a:p>
                  </a:txBody>
                  <a:tcPr marL="9525" marR="9525" marT="9525"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0D8E8"/>
                    </a:solidFill>
                  </a:tcPr>
                </a:tc>
              </a:tr>
            </a:tbl>
          </a:graphicData>
        </a:graphic>
      </p:graphicFrame>
      <p:sp>
        <p:nvSpPr>
          <p:cNvPr id="7" name="TextBox 6"/>
          <p:cNvSpPr txBox="1"/>
          <p:nvPr/>
        </p:nvSpPr>
        <p:spPr>
          <a:xfrm>
            <a:off x="4336797" y="6411724"/>
            <a:ext cx="4752528" cy="446276"/>
          </a:xfrm>
          <a:prstGeom prst="rect">
            <a:avLst/>
          </a:prstGeom>
          <a:noFill/>
        </p:spPr>
        <p:txBody>
          <a:bodyPr wrap="square" rtlCol="0">
            <a:spAutoFit/>
          </a:bodyPr>
          <a:lstStyle/>
          <a:p>
            <a:pPr>
              <a:lnSpc>
                <a:spcPct val="115000"/>
              </a:lnSpc>
              <a:spcAft>
                <a:spcPts val="1000"/>
              </a:spcAft>
            </a:pPr>
            <a:r>
              <a:rPr lang="en-GB" sz="1000" dirty="0">
                <a:solidFill>
                  <a:srgbClr val="002E8A"/>
                </a:solidFill>
                <a:latin typeface="Calibri"/>
                <a:ea typeface="Calibri"/>
                <a:cs typeface="Arial"/>
              </a:rPr>
              <a:t>* include: </a:t>
            </a:r>
            <a:r>
              <a:rPr lang="ro-RO" sz="1000" dirty="0">
                <a:solidFill>
                  <a:srgbClr val="002E8A"/>
                </a:solidFill>
                <a:latin typeface="Calibri"/>
                <a:ea typeface="Calibri"/>
                <a:cs typeface="Arial"/>
              </a:rPr>
              <a:t>Programul </a:t>
            </a:r>
            <a:r>
              <a:rPr lang="en-GB" sz="1000" dirty="0" err="1">
                <a:solidFill>
                  <a:srgbClr val="002E8A"/>
                </a:solidFill>
                <a:latin typeface="Calibri"/>
                <a:ea typeface="Calibri"/>
                <a:cs typeface="Arial"/>
              </a:rPr>
              <a:t>Interreg</a:t>
            </a:r>
            <a:r>
              <a:rPr lang="en-GB" sz="1000" dirty="0">
                <a:solidFill>
                  <a:srgbClr val="002E8A"/>
                </a:solidFill>
                <a:latin typeface="Calibri"/>
                <a:ea typeface="Calibri"/>
                <a:cs typeface="Arial"/>
              </a:rPr>
              <a:t> V-A Romania-</a:t>
            </a:r>
            <a:r>
              <a:rPr lang="ro-RO" sz="1000" dirty="0">
                <a:solidFill>
                  <a:srgbClr val="002E8A"/>
                </a:solidFill>
                <a:latin typeface="Calibri"/>
                <a:ea typeface="Calibri"/>
                <a:cs typeface="Arial"/>
              </a:rPr>
              <a:t>Ungaria</a:t>
            </a:r>
            <a:r>
              <a:rPr lang="en-GB" sz="1000" dirty="0">
                <a:solidFill>
                  <a:srgbClr val="002E8A"/>
                </a:solidFill>
                <a:latin typeface="Calibri"/>
                <a:ea typeface="Calibri"/>
                <a:cs typeface="Arial"/>
              </a:rPr>
              <a:t>,</a:t>
            </a:r>
            <a:r>
              <a:rPr lang="en-GB" sz="1000" dirty="0">
                <a:solidFill>
                  <a:srgbClr val="002E8A"/>
                </a:solidFill>
                <a:latin typeface="Calibri"/>
                <a:ea typeface="Calibri"/>
                <a:cs typeface="Times New Roman"/>
              </a:rPr>
              <a:t> </a:t>
            </a:r>
            <a:r>
              <a:rPr lang="ro-RO" sz="1000" dirty="0">
                <a:solidFill>
                  <a:srgbClr val="002E8A"/>
                </a:solidFill>
                <a:latin typeface="Calibri"/>
                <a:ea typeface="Calibri"/>
                <a:cs typeface="Times New Roman"/>
              </a:rPr>
              <a:t>Programul </a:t>
            </a:r>
            <a:r>
              <a:rPr lang="ro-RO" sz="1000" dirty="0" err="1">
                <a:solidFill>
                  <a:srgbClr val="002E8A"/>
                </a:solidFill>
                <a:latin typeface="Calibri"/>
                <a:ea typeface="Calibri"/>
                <a:cs typeface="Times New Roman"/>
              </a:rPr>
              <a:t>Interreg</a:t>
            </a:r>
            <a:r>
              <a:rPr lang="ro-RO" sz="1000" dirty="0">
                <a:solidFill>
                  <a:srgbClr val="002E8A"/>
                </a:solidFill>
                <a:latin typeface="Calibri"/>
                <a:ea typeface="Calibri"/>
                <a:cs typeface="Times New Roman"/>
              </a:rPr>
              <a:t> V-A Romania – Bulgaria, Programul </a:t>
            </a:r>
            <a:r>
              <a:rPr lang="ro-RO" sz="1000" dirty="0" err="1">
                <a:solidFill>
                  <a:srgbClr val="002E8A"/>
                </a:solidFill>
                <a:latin typeface="Calibri"/>
                <a:ea typeface="Calibri"/>
                <a:cs typeface="Times New Roman"/>
              </a:rPr>
              <a:t>Interreg</a:t>
            </a:r>
            <a:r>
              <a:rPr lang="it-IT" sz="1000" dirty="0">
                <a:solidFill>
                  <a:srgbClr val="002E8A"/>
                </a:solidFill>
                <a:latin typeface="Calibri"/>
                <a:ea typeface="Calibri"/>
                <a:cs typeface="Arial"/>
              </a:rPr>
              <a:t> IPA CBC Romania – Serbia </a:t>
            </a:r>
            <a:endParaRPr lang="ro-RO" sz="1000" dirty="0">
              <a:solidFill>
                <a:srgbClr val="002E8A"/>
              </a:solidFill>
              <a:latin typeface="Calibri"/>
              <a:ea typeface="Calibri"/>
              <a:cs typeface="Times New Roman"/>
            </a:endParaRPr>
          </a:p>
        </p:txBody>
      </p:sp>
    </p:spTree>
    <p:extLst>
      <p:ext uri="{BB962C8B-B14F-4D97-AF65-F5344CB8AC3E}">
        <p14:creationId xmlns:p14="http://schemas.microsoft.com/office/powerpoint/2010/main" val="13810023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16632"/>
            <a:ext cx="8229600" cy="576064"/>
          </a:xfrm>
        </p:spPr>
        <p:txBody>
          <a:bodyPr>
            <a:normAutofit/>
          </a:bodyPr>
          <a:lstStyle/>
          <a:p>
            <a:pPr algn="ctr"/>
            <a:r>
              <a:rPr lang="en-US" sz="2200" i="1" dirty="0" err="1" smtClean="0">
                <a:solidFill>
                  <a:srgbClr val="002E8A"/>
                </a:solidFill>
                <a:effectLst>
                  <a:outerShdw blurRad="38100" dist="38100" dir="2700000" algn="tl">
                    <a:srgbClr val="000000">
                      <a:alpha val="43137"/>
                    </a:srgbClr>
                  </a:outerShdw>
                </a:effectLst>
                <a:latin typeface="Trebuchet MS" panose="020B0603020202020204" pitchFamily="34" charset="0"/>
              </a:rPr>
              <a:t>Stadiul</a:t>
            </a:r>
            <a:r>
              <a:rPr lang="en-US" sz="2200" i="1" dirty="0" smtClean="0">
                <a:solidFill>
                  <a:srgbClr val="002E8A"/>
                </a:solidFill>
                <a:effectLst>
                  <a:outerShdw blurRad="38100" dist="38100" dir="2700000" algn="tl">
                    <a:srgbClr val="000000">
                      <a:alpha val="43137"/>
                    </a:srgbClr>
                  </a:outerShdw>
                </a:effectLst>
                <a:latin typeface="Trebuchet MS" panose="020B0603020202020204" pitchFamily="34" charset="0"/>
              </a:rPr>
              <a:t> implement</a:t>
            </a:r>
            <a:r>
              <a:rPr lang="ro-RO" sz="2200" i="1" dirty="0" err="1" smtClean="0">
                <a:solidFill>
                  <a:srgbClr val="002E8A"/>
                </a:solidFill>
                <a:effectLst>
                  <a:outerShdw blurRad="38100" dist="38100" dir="2700000" algn="tl">
                    <a:srgbClr val="000000">
                      <a:alpha val="43137"/>
                    </a:srgbClr>
                  </a:outerShdw>
                </a:effectLst>
                <a:latin typeface="Trebuchet MS" panose="020B0603020202020204" pitchFamily="34" charset="0"/>
              </a:rPr>
              <a:t>ării</a:t>
            </a:r>
            <a:r>
              <a:rPr lang="ro-RO" sz="2200" i="1" dirty="0" smtClean="0">
                <a:solidFill>
                  <a:srgbClr val="002E8A"/>
                </a:solidFill>
                <a:effectLst>
                  <a:outerShdw blurRad="38100" dist="38100" dir="2700000" algn="tl">
                    <a:srgbClr val="000000">
                      <a:alpha val="43137"/>
                    </a:srgbClr>
                  </a:outerShdw>
                </a:effectLst>
                <a:latin typeface="Trebuchet MS" panose="020B0603020202020204" pitchFamily="34" charset="0"/>
              </a:rPr>
              <a:t> </a:t>
            </a:r>
            <a:r>
              <a:rPr lang="en-US" sz="2200" kern="0" dirty="0" smtClean="0">
                <a:solidFill>
                  <a:srgbClr val="002E8A"/>
                </a:solidFill>
                <a:effectLst/>
                <a:latin typeface="Calibri"/>
              </a:rPr>
              <a:t>(III)</a:t>
            </a:r>
            <a:endParaRPr lang="ro-RO" sz="2200" dirty="0"/>
          </a:p>
        </p:txBody>
      </p:sp>
      <p:graphicFrame>
        <p:nvGraphicFramePr>
          <p:cNvPr id="6" name="Content Placeholder 3"/>
          <p:cNvGraphicFramePr>
            <a:graphicFrameLocks/>
          </p:cNvGraphicFramePr>
          <p:nvPr>
            <p:extLst>
              <p:ext uri="{D42A27DB-BD31-4B8C-83A1-F6EECF244321}">
                <p14:modId xmlns:p14="http://schemas.microsoft.com/office/powerpoint/2010/main" val="2043116296"/>
              </p:ext>
            </p:extLst>
          </p:nvPr>
        </p:nvGraphicFramePr>
        <p:xfrm>
          <a:off x="251520" y="908720"/>
          <a:ext cx="8640960" cy="5616624"/>
        </p:xfrm>
        <a:graphic>
          <a:graphicData uri="http://schemas.openxmlformats.org/drawingml/2006/chart">
            <c:chart xmlns:c="http://schemas.openxmlformats.org/drawingml/2006/chart" xmlns:r="http://schemas.openxmlformats.org/officeDocument/2006/relationships" r:id="rId2"/>
          </a:graphicData>
        </a:graphic>
      </p:graphicFrame>
      <p:sp>
        <p:nvSpPr>
          <p:cNvPr id="2" name="Rectangle 1"/>
          <p:cNvSpPr/>
          <p:nvPr/>
        </p:nvSpPr>
        <p:spPr>
          <a:xfrm>
            <a:off x="4556312" y="6412620"/>
            <a:ext cx="4572000" cy="446276"/>
          </a:xfrm>
          <a:prstGeom prst="rect">
            <a:avLst/>
          </a:prstGeom>
        </p:spPr>
        <p:txBody>
          <a:bodyPr>
            <a:spAutoFit/>
          </a:bodyPr>
          <a:lstStyle/>
          <a:p>
            <a:pPr>
              <a:lnSpc>
                <a:spcPct val="115000"/>
              </a:lnSpc>
              <a:spcAft>
                <a:spcPts val="1000"/>
              </a:spcAft>
            </a:pPr>
            <a:r>
              <a:rPr lang="en-GB" sz="900" dirty="0">
                <a:solidFill>
                  <a:srgbClr val="002E8A"/>
                </a:solidFill>
                <a:latin typeface="Calibri"/>
                <a:ea typeface="Calibri"/>
                <a:cs typeface="Arial"/>
              </a:rPr>
              <a:t>* </a:t>
            </a:r>
            <a:r>
              <a:rPr lang="en-GB" sz="1000" dirty="0">
                <a:solidFill>
                  <a:srgbClr val="002E8A"/>
                </a:solidFill>
                <a:latin typeface="Calibri"/>
                <a:ea typeface="Calibri"/>
                <a:cs typeface="Arial"/>
              </a:rPr>
              <a:t>include: </a:t>
            </a:r>
            <a:r>
              <a:rPr lang="ro-RO" sz="1000" dirty="0">
                <a:solidFill>
                  <a:srgbClr val="002E8A"/>
                </a:solidFill>
                <a:latin typeface="Calibri"/>
                <a:ea typeface="Calibri"/>
                <a:cs typeface="Arial"/>
              </a:rPr>
              <a:t>Programul </a:t>
            </a:r>
            <a:r>
              <a:rPr lang="en-GB" sz="1000" dirty="0" err="1">
                <a:solidFill>
                  <a:srgbClr val="002E8A"/>
                </a:solidFill>
                <a:latin typeface="Calibri"/>
                <a:ea typeface="Calibri"/>
                <a:cs typeface="Arial"/>
              </a:rPr>
              <a:t>Interreg</a:t>
            </a:r>
            <a:r>
              <a:rPr lang="en-GB" sz="1000" dirty="0">
                <a:solidFill>
                  <a:srgbClr val="002E8A"/>
                </a:solidFill>
                <a:latin typeface="Calibri"/>
                <a:ea typeface="Calibri"/>
                <a:cs typeface="Arial"/>
              </a:rPr>
              <a:t> V-A Romania-</a:t>
            </a:r>
            <a:r>
              <a:rPr lang="ro-RO" sz="1000" dirty="0">
                <a:solidFill>
                  <a:srgbClr val="002E8A"/>
                </a:solidFill>
                <a:latin typeface="Calibri"/>
                <a:ea typeface="Calibri"/>
                <a:cs typeface="Arial"/>
              </a:rPr>
              <a:t>Ungaria</a:t>
            </a:r>
            <a:r>
              <a:rPr lang="en-GB" sz="1000" dirty="0">
                <a:solidFill>
                  <a:srgbClr val="002E8A"/>
                </a:solidFill>
                <a:latin typeface="Calibri"/>
                <a:ea typeface="Calibri"/>
                <a:cs typeface="Arial"/>
              </a:rPr>
              <a:t>,</a:t>
            </a:r>
            <a:r>
              <a:rPr lang="en-GB" sz="1000" dirty="0">
                <a:solidFill>
                  <a:srgbClr val="002E8A"/>
                </a:solidFill>
                <a:latin typeface="Calibri"/>
                <a:ea typeface="Calibri"/>
                <a:cs typeface="Times New Roman"/>
              </a:rPr>
              <a:t> </a:t>
            </a:r>
            <a:r>
              <a:rPr lang="ro-RO" sz="1000" dirty="0">
                <a:solidFill>
                  <a:srgbClr val="002E8A"/>
                </a:solidFill>
                <a:latin typeface="Calibri"/>
                <a:ea typeface="Calibri"/>
                <a:cs typeface="Times New Roman"/>
              </a:rPr>
              <a:t>Programul </a:t>
            </a:r>
            <a:r>
              <a:rPr lang="ro-RO" sz="1000" dirty="0" err="1">
                <a:solidFill>
                  <a:srgbClr val="002E8A"/>
                </a:solidFill>
                <a:latin typeface="Calibri"/>
                <a:ea typeface="Calibri"/>
                <a:cs typeface="Times New Roman"/>
              </a:rPr>
              <a:t>Interreg</a:t>
            </a:r>
            <a:r>
              <a:rPr lang="ro-RO" sz="1000" dirty="0">
                <a:solidFill>
                  <a:srgbClr val="002E8A"/>
                </a:solidFill>
                <a:latin typeface="Calibri"/>
                <a:ea typeface="Calibri"/>
                <a:cs typeface="Times New Roman"/>
              </a:rPr>
              <a:t> V-A Romania – Bulgaria, Programul </a:t>
            </a:r>
            <a:r>
              <a:rPr lang="ro-RO" sz="1000" dirty="0" err="1">
                <a:solidFill>
                  <a:srgbClr val="002E8A"/>
                </a:solidFill>
                <a:latin typeface="Calibri"/>
                <a:ea typeface="Calibri"/>
                <a:cs typeface="Times New Roman"/>
              </a:rPr>
              <a:t>Interreg</a:t>
            </a:r>
            <a:r>
              <a:rPr lang="it-IT" sz="1000" dirty="0">
                <a:solidFill>
                  <a:srgbClr val="002E8A"/>
                </a:solidFill>
                <a:latin typeface="Calibri"/>
                <a:ea typeface="Calibri"/>
                <a:cs typeface="Arial"/>
              </a:rPr>
              <a:t> IPA CBC Romania – Serbia </a:t>
            </a:r>
            <a:endParaRPr lang="ro-RO" sz="1000" dirty="0">
              <a:solidFill>
                <a:srgbClr val="002E8A"/>
              </a:solidFill>
              <a:latin typeface="Calibri"/>
              <a:ea typeface="Calibri"/>
              <a:cs typeface="Times New Roman"/>
            </a:endParaRPr>
          </a:p>
        </p:txBody>
      </p:sp>
      <p:pic>
        <p:nvPicPr>
          <p:cNvPr id="5" name="Picture 4"/>
          <p:cNvPicPr>
            <a:picLocks noChangeAspect="1"/>
          </p:cNvPicPr>
          <p:nvPr/>
        </p:nvPicPr>
        <p:blipFill>
          <a:blip r:embed="rId3"/>
          <a:stretch>
            <a:fillRect/>
          </a:stretch>
        </p:blipFill>
        <p:spPr>
          <a:xfrm>
            <a:off x="87138" y="6021288"/>
            <a:ext cx="760812" cy="769082"/>
          </a:xfrm>
          <a:prstGeom prst="rect">
            <a:avLst/>
          </a:prstGeom>
        </p:spPr>
      </p:pic>
    </p:spTree>
    <p:extLst>
      <p:ext uri="{BB962C8B-B14F-4D97-AF65-F5344CB8AC3E}">
        <p14:creationId xmlns:p14="http://schemas.microsoft.com/office/powerpoint/2010/main" val="695617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490066"/>
          </a:xfrm>
        </p:spPr>
        <p:txBody>
          <a:bodyPr>
            <a:normAutofit/>
          </a:bodyPr>
          <a:lstStyle/>
          <a:p>
            <a:pPr algn="ctr"/>
            <a:r>
              <a:rPr lang="ro-RO" sz="2200" i="1" dirty="0" smtClean="0">
                <a:solidFill>
                  <a:srgbClr val="002E8A"/>
                </a:solidFill>
                <a:latin typeface="Trebuchet MS" panose="020B0603020202020204" pitchFamily="34" charset="0"/>
              </a:rPr>
              <a:t>Rată de absorbție </a:t>
            </a:r>
            <a:r>
              <a:rPr lang="en-US" sz="2200" i="1" dirty="0" smtClean="0">
                <a:solidFill>
                  <a:srgbClr val="002E8A"/>
                </a:solidFill>
                <a:latin typeface="Trebuchet MS" panose="020B0603020202020204" pitchFamily="34" charset="0"/>
              </a:rPr>
              <a:t>(I)</a:t>
            </a:r>
            <a:endParaRPr lang="ro-RO" sz="2200" i="1" dirty="0">
              <a:latin typeface="Trebuchet MS" panose="020B0603020202020204" pitchFamily="34" charset="0"/>
            </a:endParaRPr>
          </a:p>
        </p:txBody>
      </p:sp>
      <p:graphicFrame>
        <p:nvGraphicFramePr>
          <p:cNvPr id="4" name="Content Placeholder 3"/>
          <p:cNvGraphicFramePr>
            <a:graphicFrameLocks/>
          </p:cNvGraphicFramePr>
          <p:nvPr>
            <p:extLst>
              <p:ext uri="{D42A27DB-BD31-4B8C-83A1-F6EECF244321}">
                <p14:modId xmlns:p14="http://schemas.microsoft.com/office/powerpoint/2010/main" val="3172381185"/>
              </p:ext>
            </p:extLst>
          </p:nvPr>
        </p:nvGraphicFramePr>
        <p:xfrm>
          <a:off x="0" y="836712"/>
          <a:ext cx="9036496" cy="5400600"/>
        </p:xfrm>
        <a:graphic>
          <a:graphicData uri="http://schemas.openxmlformats.org/drawingml/2006/chart">
            <c:chart xmlns:c="http://schemas.openxmlformats.org/drawingml/2006/chart" xmlns:r="http://schemas.openxmlformats.org/officeDocument/2006/relationships" r:id="rId2"/>
          </a:graphicData>
        </a:graphic>
      </p:graphicFrame>
      <p:sp>
        <p:nvSpPr>
          <p:cNvPr id="2" name="Rectangle 1"/>
          <p:cNvSpPr/>
          <p:nvPr/>
        </p:nvSpPr>
        <p:spPr>
          <a:xfrm>
            <a:off x="4572000" y="6411724"/>
            <a:ext cx="4572000" cy="446276"/>
          </a:xfrm>
          <a:prstGeom prst="rect">
            <a:avLst/>
          </a:prstGeom>
        </p:spPr>
        <p:txBody>
          <a:bodyPr>
            <a:spAutoFit/>
          </a:bodyPr>
          <a:lstStyle/>
          <a:p>
            <a:pPr>
              <a:lnSpc>
                <a:spcPct val="115000"/>
              </a:lnSpc>
              <a:spcAft>
                <a:spcPts val="1000"/>
              </a:spcAft>
            </a:pPr>
            <a:r>
              <a:rPr lang="en-GB" sz="1000" dirty="0">
                <a:solidFill>
                  <a:srgbClr val="002E8A"/>
                </a:solidFill>
                <a:latin typeface="Calibri"/>
                <a:ea typeface="Calibri"/>
                <a:cs typeface="Arial"/>
              </a:rPr>
              <a:t>* include: </a:t>
            </a:r>
            <a:r>
              <a:rPr lang="ro-RO" sz="1000" dirty="0">
                <a:solidFill>
                  <a:srgbClr val="002E8A"/>
                </a:solidFill>
                <a:latin typeface="Calibri"/>
                <a:ea typeface="Calibri"/>
                <a:cs typeface="Arial"/>
              </a:rPr>
              <a:t>Programul </a:t>
            </a:r>
            <a:r>
              <a:rPr lang="en-GB" sz="1000" dirty="0" err="1">
                <a:solidFill>
                  <a:srgbClr val="002E8A"/>
                </a:solidFill>
                <a:latin typeface="Calibri"/>
                <a:ea typeface="Calibri"/>
                <a:cs typeface="Arial"/>
              </a:rPr>
              <a:t>Interreg</a:t>
            </a:r>
            <a:r>
              <a:rPr lang="en-GB" sz="1000" dirty="0">
                <a:solidFill>
                  <a:srgbClr val="002E8A"/>
                </a:solidFill>
                <a:latin typeface="Calibri"/>
                <a:ea typeface="Calibri"/>
                <a:cs typeface="Arial"/>
              </a:rPr>
              <a:t> V-A Romania-</a:t>
            </a:r>
            <a:r>
              <a:rPr lang="ro-RO" sz="1000" dirty="0">
                <a:solidFill>
                  <a:srgbClr val="002E8A"/>
                </a:solidFill>
                <a:latin typeface="Calibri"/>
                <a:ea typeface="Calibri"/>
                <a:cs typeface="Arial"/>
              </a:rPr>
              <a:t>Ungaria</a:t>
            </a:r>
            <a:r>
              <a:rPr lang="en-GB" sz="1000" dirty="0">
                <a:solidFill>
                  <a:srgbClr val="002E8A"/>
                </a:solidFill>
                <a:latin typeface="Calibri"/>
                <a:ea typeface="Calibri"/>
                <a:cs typeface="Arial"/>
              </a:rPr>
              <a:t>,</a:t>
            </a:r>
            <a:r>
              <a:rPr lang="en-GB" sz="1000" dirty="0">
                <a:solidFill>
                  <a:srgbClr val="002E8A"/>
                </a:solidFill>
                <a:latin typeface="Calibri"/>
                <a:ea typeface="Calibri"/>
                <a:cs typeface="Times New Roman"/>
              </a:rPr>
              <a:t> </a:t>
            </a:r>
            <a:r>
              <a:rPr lang="ro-RO" sz="1000" dirty="0">
                <a:solidFill>
                  <a:srgbClr val="002E8A"/>
                </a:solidFill>
                <a:latin typeface="Calibri"/>
                <a:ea typeface="Calibri"/>
                <a:cs typeface="Times New Roman"/>
              </a:rPr>
              <a:t>Programul </a:t>
            </a:r>
            <a:r>
              <a:rPr lang="ro-RO" sz="1000" dirty="0" err="1">
                <a:solidFill>
                  <a:srgbClr val="002E8A"/>
                </a:solidFill>
                <a:latin typeface="Calibri"/>
                <a:ea typeface="Calibri"/>
                <a:cs typeface="Times New Roman"/>
              </a:rPr>
              <a:t>Interreg</a:t>
            </a:r>
            <a:r>
              <a:rPr lang="ro-RO" sz="1000" dirty="0">
                <a:solidFill>
                  <a:srgbClr val="002E8A"/>
                </a:solidFill>
                <a:latin typeface="Calibri"/>
                <a:ea typeface="Calibri"/>
                <a:cs typeface="Times New Roman"/>
              </a:rPr>
              <a:t> V-A Romania – Bulgaria, Programul </a:t>
            </a:r>
            <a:r>
              <a:rPr lang="ro-RO" sz="1000" dirty="0" err="1">
                <a:solidFill>
                  <a:srgbClr val="002E8A"/>
                </a:solidFill>
                <a:latin typeface="Calibri"/>
                <a:ea typeface="Calibri"/>
                <a:cs typeface="Times New Roman"/>
              </a:rPr>
              <a:t>Interreg</a:t>
            </a:r>
            <a:r>
              <a:rPr lang="it-IT" sz="1000" dirty="0">
                <a:solidFill>
                  <a:srgbClr val="002E8A"/>
                </a:solidFill>
                <a:latin typeface="Calibri"/>
                <a:ea typeface="Calibri"/>
                <a:cs typeface="Arial"/>
              </a:rPr>
              <a:t> IPA CBC Romania – Serbia </a:t>
            </a:r>
            <a:endParaRPr lang="ro-RO" sz="1000" dirty="0">
              <a:solidFill>
                <a:srgbClr val="002E8A"/>
              </a:solidFill>
              <a:latin typeface="Calibri"/>
              <a:ea typeface="Calibri"/>
              <a:cs typeface="Times New Roman"/>
            </a:endParaRPr>
          </a:p>
        </p:txBody>
      </p:sp>
      <p:pic>
        <p:nvPicPr>
          <p:cNvPr id="5" name="Picture 4"/>
          <p:cNvPicPr>
            <a:picLocks noChangeAspect="1"/>
          </p:cNvPicPr>
          <p:nvPr/>
        </p:nvPicPr>
        <p:blipFill>
          <a:blip r:embed="rId3"/>
          <a:stretch>
            <a:fillRect/>
          </a:stretch>
        </p:blipFill>
        <p:spPr>
          <a:xfrm>
            <a:off x="87138" y="6021288"/>
            <a:ext cx="760812" cy="769082"/>
          </a:xfrm>
          <a:prstGeom prst="rect">
            <a:avLst/>
          </a:prstGeom>
        </p:spPr>
      </p:pic>
    </p:spTree>
    <p:extLst>
      <p:ext uri="{BB962C8B-B14F-4D97-AF65-F5344CB8AC3E}">
        <p14:creationId xmlns:p14="http://schemas.microsoft.com/office/powerpoint/2010/main" val="2056048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spcBef>
                <a:spcPct val="0"/>
              </a:spcBef>
              <a:buClrTx/>
              <a:buSzTx/>
              <a:buFontTx/>
              <a:buNone/>
            </a:pPr>
            <a:fld id="{074BE430-C8BF-4D00-8996-944D00F9A673}" type="slidenum">
              <a:rPr lang="en-US" altLang="ro-RO" sz="1000" smtClean="0">
                <a:solidFill>
                  <a:prstClr val="black"/>
                </a:solidFill>
                <a:latin typeface="Calibri" pitchFamily="34" charset="0"/>
              </a:rPr>
              <a:pPr>
                <a:spcBef>
                  <a:spcPct val="0"/>
                </a:spcBef>
                <a:buClrTx/>
                <a:buSzTx/>
                <a:buFontTx/>
                <a:buNone/>
              </a:pPr>
              <a:t>8</a:t>
            </a:fld>
            <a:endParaRPr lang="en-US" altLang="ro-RO" sz="1000" smtClean="0">
              <a:solidFill>
                <a:prstClr val="black"/>
              </a:solidFill>
              <a:latin typeface="Calibri" pitchFamily="34" charset="0"/>
            </a:endParaRPr>
          </a:p>
        </p:txBody>
      </p:sp>
      <p:pic>
        <p:nvPicPr>
          <p:cNvPr id="23557" name="Picture 7" descr="http://www.metalcam.com/imgNav/headerCustomer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1" y="3212976"/>
            <a:ext cx="5476875" cy="280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2"/>
          <p:cNvSpPr>
            <a:spLocks noGrp="1"/>
          </p:cNvSpPr>
          <p:nvPr>
            <p:ph type="title"/>
          </p:nvPr>
        </p:nvSpPr>
        <p:spPr>
          <a:xfrm>
            <a:off x="110542" y="1124744"/>
            <a:ext cx="9144000" cy="1143000"/>
          </a:xfrm>
        </p:spPr>
        <p:txBody>
          <a:bodyPr>
            <a:normAutofit fontScale="90000"/>
          </a:bodyPr>
          <a:lstStyle/>
          <a:p>
            <a:pPr>
              <a:defRPr/>
            </a:pPr>
            <a:r>
              <a:rPr lang="ro-RO" sz="3100" dirty="0" smtClean="0">
                <a:solidFill>
                  <a:srgbClr val="002E8A"/>
                </a:solidFill>
                <a:effectLst>
                  <a:outerShdw blurRad="38100" dist="38100" dir="2700000" algn="tl">
                    <a:srgbClr val="000000">
                      <a:alpha val="43137"/>
                    </a:srgbClr>
                  </a:outerShdw>
                </a:effectLst>
                <a:latin typeface="Calibri"/>
              </a:rPr>
              <a:t>	</a:t>
            </a:r>
            <a:r>
              <a:rPr lang="ro-RO" sz="3100" dirty="0" smtClean="0">
                <a:solidFill>
                  <a:srgbClr val="002E8A"/>
                </a:solidFill>
                <a:effectLst/>
                <a:latin typeface="Calibri"/>
              </a:rPr>
              <a:t>Raport </a:t>
            </a:r>
            <a:r>
              <a:rPr lang="ro-RO" sz="3100" dirty="0">
                <a:solidFill>
                  <a:srgbClr val="002E8A"/>
                </a:solidFill>
                <a:effectLst/>
                <a:latin typeface="Calibri"/>
              </a:rPr>
              <a:t>de progres </a:t>
            </a:r>
            <a:r>
              <a:rPr lang="ro-RO" sz="3100" dirty="0" smtClean="0">
                <a:solidFill>
                  <a:srgbClr val="002E8A"/>
                </a:solidFill>
                <a:effectLst/>
                <a:latin typeface="Calibri"/>
              </a:rPr>
              <a:t>2018</a:t>
            </a:r>
            <a:br>
              <a:rPr lang="ro-RO" sz="3100" dirty="0" smtClean="0">
                <a:solidFill>
                  <a:srgbClr val="002E8A"/>
                </a:solidFill>
                <a:effectLst/>
                <a:latin typeface="Calibri"/>
              </a:rPr>
            </a:br>
            <a:r>
              <a:rPr lang="ro-RO" sz="3100" dirty="0" smtClean="0">
                <a:solidFill>
                  <a:srgbClr val="002E8A"/>
                </a:solidFill>
                <a:effectLst>
                  <a:outerShdw blurRad="38100" dist="38100" dir="2700000" algn="tl">
                    <a:srgbClr val="000000">
                      <a:alpha val="43137"/>
                    </a:srgbClr>
                  </a:outerShdw>
                </a:effectLst>
                <a:latin typeface="Calibri"/>
              </a:rPr>
              <a:t>	</a:t>
            </a:r>
            <a:r>
              <a:rPr lang="ro-RO" sz="2200" dirty="0" smtClean="0">
                <a:solidFill>
                  <a:schemeClr val="tx1"/>
                </a:solidFill>
                <a:effectLst/>
                <a:latin typeface="Calibri"/>
              </a:rPr>
              <a:t>Elaborat </a:t>
            </a:r>
            <a:r>
              <a:rPr lang="ro-RO" sz="2200" dirty="0">
                <a:solidFill>
                  <a:schemeClr val="tx1"/>
                </a:solidFill>
                <a:effectLst/>
                <a:latin typeface="Calibri"/>
              </a:rPr>
              <a:t>pe baza </a:t>
            </a:r>
            <a:r>
              <a:rPr lang="ro-RO" sz="2200" dirty="0" smtClean="0">
                <a:solidFill>
                  <a:schemeClr val="tx1"/>
                </a:solidFill>
                <a:effectLst/>
                <a:latin typeface="Calibri"/>
              </a:rPr>
              <a:t>Rapoartelor Anuale de Implementare 2017 și 2018</a:t>
            </a:r>
            <a:r>
              <a:rPr lang="ro-RO" sz="2200" dirty="0">
                <a:solidFill>
                  <a:schemeClr val="tx1"/>
                </a:solidFill>
                <a:effectLst/>
                <a:latin typeface="Calibri"/>
              </a:rPr>
              <a:t>	</a:t>
            </a:r>
            <a:br>
              <a:rPr lang="ro-RO" sz="2200" dirty="0">
                <a:solidFill>
                  <a:schemeClr val="tx1"/>
                </a:solidFill>
                <a:effectLst/>
                <a:latin typeface="Calibri"/>
              </a:rPr>
            </a:br>
            <a:r>
              <a:rPr lang="ro-RO" sz="2200" dirty="0" smtClean="0">
                <a:solidFill>
                  <a:schemeClr val="tx1"/>
                </a:solidFill>
                <a:effectLst/>
                <a:latin typeface="Calibri"/>
              </a:rPr>
              <a:t>	Acceptat </a:t>
            </a:r>
            <a:r>
              <a:rPr lang="ro-RO" sz="2200" dirty="0">
                <a:solidFill>
                  <a:schemeClr val="tx1"/>
                </a:solidFill>
                <a:effectLst/>
                <a:latin typeface="Calibri"/>
              </a:rPr>
              <a:t>de COM </a:t>
            </a:r>
            <a:r>
              <a:rPr lang="ro-RO" sz="2200" dirty="0" smtClean="0">
                <a:solidFill>
                  <a:schemeClr val="tx1"/>
                </a:solidFill>
                <a:effectLst/>
                <a:latin typeface="Calibri"/>
              </a:rPr>
              <a:t>- 26 </a:t>
            </a:r>
            <a:r>
              <a:rPr lang="ro-RO" sz="2200" dirty="0">
                <a:solidFill>
                  <a:schemeClr val="tx1"/>
                </a:solidFill>
                <a:effectLst/>
                <a:latin typeface="Calibri"/>
              </a:rPr>
              <a:t>septembrie </a:t>
            </a:r>
            <a:r>
              <a:rPr lang="ro-RO" sz="2200" dirty="0" smtClean="0">
                <a:solidFill>
                  <a:schemeClr val="tx1"/>
                </a:solidFill>
                <a:effectLst/>
                <a:latin typeface="Calibri"/>
              </a:rPr>
              <a:t>2019</a:t>
            </a:r>
            <a:r>
              <a:rPr lang="en-US" sz="2200" dirty="0">
                <a:solidFill>
                  <a:schemeClr val="tx1"/>
                </a:solidFill>
                <a:effectLst/>
                <a:latin typeface="Calibri"/>
              </a:rPr>
              <a:t/>
            </a:r>
            <a:br>
              <a:rPr lang="en-US" sz="2200" dirty="0">
                <a:solidFill>
                  <a:schemeClr val="tx1"/>
                </a:solidFill>
                <a:effectLst/>
                <a:latin typeface="Calibri"/>
              </a:rPr>
            </a:br>
            <a:endParaRPr lang="ro-RO" sz="2200" i="1" dirty="0">
              <a:solidFill>
                <a:schemeClr val="tx1"/>
              </a:solidFill>
              <a:effectLst/>
            </a:endParaRPr>
          </a:p>
        </p:txBody>
      </p:sp>
      <p:pic>
        <p:nvPicPr>
          <p:cNvPr id="14" name="Picture 13"/>
          <p:cNvPicPr>
            <a:picLocks noChangeAspect="1"/>
          </p:cNvPicPr>
          <p:nvPr/>
        </p:nvPicPr>
        <p:blipFill>
          <a:blip r:embed="rId3"/>
          <a:stretch>
            <a:fillRect/>
          </a:stretch>
        </p:blipFill>
        <p:spPr>
          <a:xfrm>
            <a:off x="87138" y="6021288"/>
            <a:ext cx="760812" cy="769082"/>
          </a:xfrm>
          <a:prstGeom prst="rect">
            <a:avLst/>
          </a:prstGeom>
        </p:spPr>
      </p:pic>
    </p:spTree>
    <p:extLst>
      <p:ext uri="{BB962C8B-B14F-4D97-AF65-F5344CB8AC3E}">
        <p14:creationId xmlns:p14="http://schemas.microsoft.com/office/powerpoint/2010/main" val="17898224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t Placeholder 1"/>
          <p:cNvSpPr>
            <a:spLocks noGrp="1"/>
          </p:cNvSpPr>
          <p:nvPr>
            <p:ph idx="1"/>
          </p:nvPr>
        </p:nvSpPr>
        <p:spPr>
          <a:xfrm>
            <a:off x="100291" y="1052736"/>
            <a:ext cx="8784976" cy="4536504"/>
          </a:xfrm>
        </p:spPr>
        <p:txBody>
          <a:bodyPr>
            <a:noAutofit/>
          </a:bodyPr>
          <a:lstStyle/>
          <a:p>
            <a:pPr lvl="0" algn="just">
              <a:buClr>
                <a:srgbClr val="FF0000"/>
              </a:buClr>
              <a:buFont typeface="Wingdings" panose="05000000000000000000" pitchFamily="2" charset="2"/>
              <a:buChar char="q"/>
            </a:pPr>
            <a:endParaRPr lang="ro-RO" sz="800" dirty="0">
              <a:latin typeface="Trebuchet MS" panose="020B0603020202020204" pitchFamily="34" charset="0"/>
            </a:endParaRPr>
          </a:p>
          <a:p>
            <a:pPr marL="109728" lvl="0" indent="0" algn="ctr">
              <a:spcBef>
                <a:spcPts val="0"/>
              </a:spcBef>
              <a:spcAft>
                <a:spcPts val="300"/>
              </a:spcAft>
              <a:buNone/>
            </a:pPr>
            <a:r>
              <a:rPr lang="pt-BR" sz="1700" b="1" dirty="0" smtClean="0">
                <a:solidFill>
                  <a:srgbClr val="FF0000"/>
                </a:solidFill>
                <a:latin typeface="Trebuchet MS" panose="020B0603020202020204" pitchFamily="34" charset="0"/>
              </a:rPr>
              <a:t>Rata </a:t>
            </a:r>
            <a:r>
              <a:rPr lang="pt-BR" sz="1700" b="1" dirty="0">
                <a:solidFill>
                  <a:srgbClr val="FF0000"/>
                </a:solidFill>
                <a:latin typeface="Trebuchet MS" panose="020B0603020202020204" pitchFamily="34" charset="0"/>
              </a:rPr>
              <a:t>de ocupare a populației cu vârstă de 20-64 ani – țintă </a:t>
            </a:r>
            <a:r>
              <a:rPr lang="pt-BR" sz="1700" b="1" dirty="0" smtClean="0">
                <a:solidFill>
                  <a:srgbClr val="FF0000"/>
                </a:solidFill>
                <a:latin typeface="Trebuchet MS" panose="020B0603020202020204" pitchFamily="34" charset="0"/>
              </a:rPr>
              <a:t>RO: </a:t>
            </a:r>
            <a:r>
              <a:rPr lang="pt-BR" sz="1700" b="1" dirty="0">
                <a:solidFill>
                  <a:srgbClr val="FF0000"/>
                </a:solidFill>
                <a:latin typeface="Trebuchet MS" panose="020B0603020202020204" pitchFamily="34" charset="0"/>
              </a:rPr>
              <a:t>70%</a:t>
            </a:r>
            <a:r>
              <a:rPr lang="en-GB" sz="1700" dirty="0" smtClean="0">
                <a:latin typeface="Trebuchet MS" panose="020B0603020202020204" pitchFamily="34" charset="0"/>
              </a:rPr>
              <a:t>;</a:t>
            </a:r>
          </a:p>
          <a:p>
            <a:pPr lvl="0" algn="just">
              <a:spcBef>
                <a:spcPts val="0"/>
              </a:spcBef>
              <a:spcAft>
                <a:spcPts val="300"/>
              </a:spcAft>
              <a:buFont typeface="Wingdings" panose="05000000000000000000" pitchFamily="2" charset="2"/>
              <a:buChar char="q"/>
            </a:pPr>
            <a:r>
              <a:rPr lang="en-US" sz="1700" dirty="0" smtClean="0">
                <a:latin typeface="Trebuchet MS" panose="020B0603020202020204" pitchFamily="34" charset="0"/>
              </a:rPr>
              <a:t>2018</a:t>
            </a:r>
            <a:r>
              <a:rPr lang="ro-RO" sz="1700" b="1" dirty="0" smtClean="0">
                <a:solidFill>
                  <a:srgbClr val="FF0000"/>
                </a:solidFill>
                <a:latin typeface="Trebuchet MS" panose="020B0603020202020204" pitchFamily="34" charset="0"/>
              </a:rPr>
              <a:t>:</a:t>
            </a:r>
            <a:r>
              <a:rPr lang="ro-RO" sz="1700" dirty="0" smtClean="0">
                <a:latin typeface="Trebuchet MS" panose="020B0603020202020204" pitchFamily="34" charset="0"/>
              </a:rPr>
              <a:t> </a:t>
            </a:r>
            <a:r>
              <a:rPr lang="vi-VN" sz="1700" dirty="0" smtClean="0">
                <a:latin typeface="Trebuchet MS" panose="020B0603020202020204" pitchFamily="34" charset="0"/>
              </a:rPr>
              <a:t>69,9%</a:t>
            </a:r>
            <a:r>
              <a:rPr lang="ro-RO" sz="1700" dirty="0" smtClean="0">
                <a:latin typeface="Trebuchet MS" panose="020B0603020202020204" pitchFamily="34" charset="0"/>
              </a:rPr>
              <a:t> (</a:t>
            </a:r>
            <a:r>
              <a:rPr lang="vi-VN" sz="1700" dirty="0" smtClean="0">
                <a:latin typeface="Trebuchet MS" panose="020B0603020202020204" pitchFamily="34" charset="0"/>
              </a:rPr>
              <a:t>la 0,1 </a:t>
            </a:r>
            <a:r>
              <a:rPr lang="vi-VN" sz="1700" dirty="0">
                <a:latin typeface="Trebuchet MS" panose="020B0603020202020204" pitchFamily="34" charset="0"/>
              </a:rPr>
              <a:t>p.p. de ținta națională Europa </a:t>
            </a:r>
            <a:r>
              <a:rPr lang="vi-VN" sz="1700" dirty="0" smtClean="0">
                <a:latin typeface="Trebuchet MS" panose="020B0603020202020204" pitchFamily="34" charset="0"/>
              </a:rPr>
              <a:t>2020</a:t>
            </a:r>
            <a:r>
              <a:rPr lang="ro-RO" sz="1700" dirty="0" smtClean="0">
                <a:latin typeface="Trebuchet MS" panose="020B0603020202020204" pitchFamily="34" charset="0"/>
              </a:rPr>
              <a:t>)</a:t>
            </a:r>
            <a:endParaRPr lang="en-US" sz="1700" dirty="0" smtClean="0">
              <a:latin typeface="Trebuchet MS" panose="020B0603020202020204" pitchFamily="34" charset="0"/>
            </a:endParaRPr>
          </a:p>
          <a:p>
            <a:pPr marL="811213" indent="0" algn="just">
              <a:spcBef>
                <a:spcPts val="0"/>
              </a:spcBef>
              <a:spcAft>
                <a:spcPts val="300"/>
              </a:spcAft>
              <a:buNone/>
            </a:pPr>
            <a:r>
              <a:rPr lang="en-US" sz="1700" b="1" dirty="0" err="1" smtClean="0">
                <a:latin typeface="Trebuchet MS" panose="020B0603020202020204" pitchFamily="34" charset="0"/>
              </a:rPr>
              <a:t>Contribu</a:t>
            </a:r>
            <a:r>
              <a:rPr lang="ro-RO" sz="1700" b="1" dirty="0" smtClean="0">
                <a:latin typeface="Trebuchet MS" panose="020B0603020202020204" pitchFamily="34" charset="0"/>
              </a:rPr>
              <a:t>ții</a:t>
            </a:r>
            <a:r>
              <a:rPr lang="en-US" sz="1700" b="1" dirty="0" smtClean="0">
                <a:latin typeface="Trebuchet MS" panose="020B0603020202020204" pitchFamily="34" charset="0"/>
              </a:rPr>
              <a:t> FESI</a:t>
            </a:r>
            <a:r>
              <a:rPr lang="ro-RO" sz="1700" b="1" dirty="0" smtClean="0">
                <a:latin typeface="Trebuchet MS" panose="020B0603020202020204" pitchFamily="34" charset="0"/>
              </a:rPr>
              <a:t> </a:t>
            </a:r>
            <a:r>
              <a:rPr lang="ro-RO" sz="1700" dirty="0" smtClean="0">
                <a:latin typeface="Trebuchet MS" panose="020B0603020202020204" pitchFamily="34" charset="0"/>
              </a:rPr>
              <a:t>– POCU – intervenții prin care se estimează 7.176 persoane integrate pe piața muncii, </a:t>
            </a:r>
            <a:r>
              <a:rPr lang="en-US" sz="1700" dirty="0" smtClean="0">
                <a:latin typeface="Trebuchet MS" panose="020B0603020202020204" pitchFamily="34" charset="0"/>
              </a:rPr>
              <a:t>scheme </a:t>
            </a:r>
            <a:r>
              <a:rPr lang="en-US" sz="1700" dirty="0">
                <a:latin typeface="Trebuchet MS" panose="020B0603020202020204" pitchFamily="34" charset="0"/>
              </a:rPr>
              <a:t>de tip seed capital </a:t>
            </a:r>
            <a:r>
              <a:rPr lang="ro-RO" sz="1700" dirty="0" smtClean="0">
                <a:latin typeface="Trebuchet MS" panose="020B0603020202020204" pitchFamily="34" charset="0"/>
              </a:rPr>
              <a:t>(</a:t>
            </a:r>
            <a:r>
              <a:rPr lang="en-US" sz="1700" dirty="0" err="1" smtClean="0">
                <a:latin typeface="Trebuchet MS" panose="020B0603020202020204" pitchFamily="34" charset="0"/>
              </a:rPr>
              <a:t>România</a:t>
            </a:r>
            <a:r>
              <a:rPr lang="en-US" sz="1700" dirty="0" smtClean="0">
                <a:latin typeface="Trebuchet MS" panose="020B0603020202020204" pitchFamily="34" charset="0"/>
              </a:rPr>
              <a:t> </a:t>
            </a:r>
            <a:r>
              <a:rPr lang="en-US" sz="1700" dirty="0">
                <a:latin typeface="Trebuchet MS" panose="020B0603020202020204" pitchFamily="34" charset="0"/>
              </a:rPr>
              <a:t>Start Up </a:t>
            </a:r>
            <a:r>
              <a:rPr lang="en-US" sz="1700" dirty="0" smtClean="0">
                <a:latin typeface="Trebuchet MS" panose="020B0603020202020204" pitchFamily="34" charset="0"/>
              </a:rPr>
              <a:t>Plus</a:t>
            </a:r>
            <a:r>
              <a:rPr lang="ro-RO" sz="1700" dirty="0" smtClean="0">
                <a:latin typeface="Trebuchet MS" panose="020B0603020202020204" pitchFamily="34" charset="0"/>
              </a:rPr>
              <a:t>, </a:t>
            </a:r>
            <a:r>
              <a:rPr lang="en-US" sz="1700" dirty="0" smtClean="0">
                <a:latin typeface="Trebuchet MS" panose="020B0603020202020204" pitchFamily="34" charset="0"/>
              </a:rPr>
              <a:t>Diaspora </a:t>
            </a:r>
            <a:r>
              <a:rPr lang="en-US" sz="1700" dirty="0">
                <a:latin typeface="Trebuchet MS" panose="020B0603020202020204" pitchFamily="34" charset="0"/>
              </a:rPr>
              <a:t>Start </a:t>
            </a:r>
            <a:r>
              <a:rPr lang="en-US" sz="1700" dirty="0" smtClean="0">
                <a:latin typeface="Trebuchet MS" panose="020B0603020202020204" pitchFamily="34" charset="0"/>
              </a:rPr>
              <a:t>Up</a:t>
            </a:r>
            <a:r>
              <a:rPr lang="ro-RO" sz="1700" dirty="0" smtClean="0">
                <a:latin typeface="Trebuchet MS" panose="020B0603020202020204" pitchFamily="34" charset="0"/>
              </a:rPr>
              <a:t>)</a:t>
            </a:r>
            <a:r>
              <a:rPr lang="en-US" sz="1700" dirty="0" smtClean="0">
                <a:latin typeface="Trebuchet MS" panose="020B0603020202020204" pitchFamily="34" charset="0"/>
              </a:rPr>
              <a:t> </a:t>
            </a:r>
            <a:r>
              <a:rPr lang="ro-RO" sz="1700" dirty="0" smtClean="0">
                <a:latin typeface="Trebuchet MS" panose="020B0603020202020204" pitchFamily="34" charset="0"/>
              </a:rPr>
              <a:t>- </a:t>
            </a:r>
            <a:r>
              <a:rPr lang="vi-VN" sz="1700" dirty="0" smtClean="0">
                <a:latin typeface="Trebuchet MS" panose="020B0603020202020204" pitchFamily="34" charset="0"/>
              </a:rPr>
              <a:t>5.000 </a:t>
            </a:r>
            <a:r>
              <a:rPr lang="vi-VN" sz="1700" dirty="0">
                <a:latin typeface="Trebuchet MS" panose="020B0603020202020204" pitchFamily="34" charset="0"/>
              </a:rPr>
              <a:t>de locuri de </a:t>
            </a:r>
            <a:r>
              <a:rPr lang="vi-VN" sz="1700" dirty="0" smtClean="0">
                <a:latin typeface="Trebuchet MS" panose="020B0603020202020204" pitchFamily="34" charset="0"/>
              </a:rPr>
              <a:t>muncă</a:t>
            </a:r>
            <a:r>
              <a:rPr lang="ro-RO" sz="1700" dirty="0" smtClean="0">
                <a:latin typeface="Trebuchet MS" panose="020B0603020202020204" pitchFamily="34" charset="0"/>
              </a:rPr>
              <a:t>; PNDR - </a:t>
            </a:r>
            <a:r>
              <a:rPr lang="vi-VN" sz="1700" dirty="0">
                <a:latin typeface="Trebuchet MS" panose="020B0603020202020204" pitchFamily="34" charset="0"/>
              </a:rPr>
              <a:t>până în 2023 se estimează crearea a </a:t>
            </a:r>
            <a:r>
              <a:rPr lang="ro-RO" sz="1700" dirty="0" smtClean="0">
                <a:latin typeface="Trebuchet MS" panose="020B0603020202020204" pitchFamily="34" charset="0"/>
              </a:rPr>
              <a:t>peste </a:t>
            </a:r>
            <a:r>
              <a:rPr lang="vi-VN" sz="1700" dirty="0" smtClean="0">
                <a:latin typeface="Trebuchet MS" panose="020B0603020202020204" pitchFamily="34" charset="0"/>
              </a:rPr>
              <a:t>2</a:t>
            </a:r>
            <a:r>
              <a:rPr lang="ro-RO" sz="1700" dirty="0" smtClean="0">
                <a:latin typeface="Trebuchet MS" panose="020B0603020202020204" pitchFamily="34" charset="0"/>
              </a:rPr>
              <a:t>6</a:t>
            </a:r>
            <a:r>
              <a:rPr lang="vi-VN" sz="1700" dirty="0" smtClean="0">
                <a:latin typeface="Trebuchet MS" panose="020B0603020202020204" pitchFamily="34" charset="0"/>
              </a:rPr>
              <a:t>.</a:t>
            </a:r>
            <a:r>
              <a:rPr lang="ro-RO" sz="1700" dirty="0" smtClean="0">
                <a:latin typeface="Trebuchet MS" panose="020B0603020202020204" pitchFamily="34" charset="0"/>
              </a:rPr>
              <a:t>500</a:t>
            </a:r>
            <a:r>
              <a:rPr lang="vi-VN" sz="1700" dirty="0" smtClean="0">
                <a:latin typeface="Trebuchet MS" panose="020B0603020202020204" pitchFamily="34" charset="0"/>
              </a:rPr>
              <a:t> </a:t>
            </a:r>
            <a:r>
              <a:rPr lang="vi-VN" sz="1700" dirty="0">
                <a:latin typeface="Trebuchet MS" panose="020B0603020202020204" pitchFamily="34" charset="0"/>
              </a:rPr>
              <a:t>locuri de </a:t>
            </a:r>
            <a:r>
              <a:rPr lang="vi-VN" sz="1700" dirty="0" smtClean="0">
                <a:latin typeface="Trebuchet MS" panose="020B0603020202020204" pitchFamily="34" charset="0"/>
              </a:rPr>
              <a:t>muncă</a:t>
            </a:r>
            <a:r>
              <a:rPr lang="ro-RO" sz="1700" dirty="0" smtClean="0">
                <a:latin typeface="Trebuchet MS" panose="020B0603020202020204" pitchFamily="34" charset="0"/>
              </a:rPr>
              <a:t>, din care </a:t>
            </a:r>
            <a:r>
              <a:rPr lang="ro-RO" sz="1700" dirty="0" err="1" smtClean="0">
                <a:latin typeface="Trebuchet MS" panose="020B0603020202020204" pitchFamily="34" charset="0"/>
              </a:rPr>
              <a:t>aprox</a:t>
            </a:r>
            <a:r>
              <a:rPr lang="vi-VN" sz="1700" dirty="0" smtClean="0">
                <a:latin typeface="Trebuchet MS" panose="020B0603020202020204" pitchFamily="34" charset="0"/>
              </a:rPr>
              <a:t>.</a:t>
            </a:r>
            <a:r>
              <a:rPr lang="vi-VN" sz="1700" dirty="0">
                <a:latin typeface="Trebuchet MS" panose="020B0603020202020204" pitchFamily="34" charset="0"/>
              </a:rPr>
              <a:t> 2.055</a:t>
            </a:r>
            <a:r>
              <a:rPr lang="vi-VN" sz="1700" dirty="0" smtClean="0">
                <a:latin typeface="Trebuchet MS" panose="020B0603020202020204" pitchFamily="34" charset="0"/>
              </a:rPr>
              <a:t> </a:t>
            </a:r>
            <a:r>
              <a:rPr lang="ro-RO" sz="1700" dirty="0" smtClean="0">
                <a:latin typeface="Trebuchet MS" panose="020B0603020202020204" pitchFamily="34" charset="0"/>
              </a:rPr>
              <a:t>L</a:t>
            </a:r>
            <a:r>
              <a:rPr lang="vi-VN" sz="1700" dirty="0" smtClean="0">
                <a:latin typeface="Trebuchet MS" panose="020B0603020202020204" pitchFamily="34" charset="0"/>
              </a:rPr>
              <a:t>EADER</a:t>
            </a:r>
            <a:r>
              <a:rPr lang="ro-RO" sz="1700" dirty="0" smtClean="0">
                <a:latin typeface="Trebuchet MS" panose="020B0603020202020204" pitchFamily="34" charset="0"/>
              </a:rPr>
              <a:t>; </a:t>
            </a:r>
            <a:r>
              <a:rPr lang="vi-VN" sz="1700" dirty="0" smtClean="0">
                <a:latin typeface="Trebuchet MS" panose="020B0603020202020204" pitchFamily="34" charset="0"/>
              </a:rPr>
              <a:t>Programul </a:t>
            </a:r>
            <a:r>
              <a:rPr lang="ro-RO" sz="1700" dirty="0" smtClean="0">
                <a:latin typeface="Trebuchet MS" panose="020B0603020202020204" pitchFamily="34" charset="0"/>
              </a:rPr>
              <a:t>național </a:t>
            </a:r>
            <a:r>
              <a:rPr lang="vi-VN" sz="1700" dirty="0" smtClean="0">
                <a:latin typeface="Trebuchet MS" panose="020B0603020202020204" pitchFamily="34" charset="0"/>
              </a:rPr>
              <a:t>Start </a:t>
            </a:r>
            <a:r>
              <a:rPr lang="vi-VN" sz="1700" dirty="0">
                <a:latin typeface="Trebuchet MS" panose="020B0603020202020204" pitchFamily="34" charset="0"/>
              </a:rPr>
              <a:t>Up Nation </a:t>
            </a:r>
            <a:r>
              <a:rPr lang="vi-VN" sz="1700" dirty="0" smtClean="0">
                <a:latin typeface="Trebuchet MS" panose="020B0603020202020204" pitchFamily="34" charset="0"/>
              </a:rPr>
              <a:t>România</a:t>
            </a:r>
            <a:r>
              <a:rPr lang="ro-RO" sz="1700" dirty="0" smtClean="0">
                <a:latin typeface="Trebuchet MS" panose="020B0603020202020204" pitchFamily="34" charset="0"/>
              </a:rPr>
              <a:t> - </a:t>
            </a:r>
            <a:r>
              <a:rPr lang="vi-VN" sz="1700" dirty="0" smtClean="0">
                <a:latin typeface="Trebuchet MS" panose="020B0603020202020204" pitchFamily="34" charset="0"/>
              </a:rPr>
              <a:t>înființarea </a:t>
            </a:r>
            <a:r>
              <a:rPr lang="vi-VN" sz="1700" dirty="0">
                <a:latin typeface="Trebuchet MS" panose="020B0603020202020204" pitchFamily="34" charset="0"/>
              </a:rPr>
              <a:t>a 17.717 locuri de muncă, din care 14.365 ocupate de persoane defavorizate </a:t>
            </a:r>
            <a:endParaRPr lang="ro-RO" sz="1700" dirty="0" smtClean="0">
              <a:latin typeface="Trebuchet MS" panose="020B0603020202020204" pitchFamily="34" charset="0"/>
            </a:endParaRPr>
          </a:p>
          <a:p>
            <a:pPr lvl="0" algn="just">
              <a:spcBef>
                <a:spcPts val="0"/>
              </a:spcBef>
              <a:spcAft>
                <a:spcPts val="300"/>
              </a:spcAft>
              <a:buFont typeface="Wingdings" panose="05000000000000000000" pitchFamily="2" charset="2"/>
              <a:buChar char="ü"/>
            </a:pPr>
            <a:endParaRPr lang="en-US" sz="1700" dirty="0" smtClean="0">
              <a:latin typeface="Trebuchet MS" panose="020B0603020202020204" pitchFamily="34" charset="0"/>
            </a:endParaRPr>
          </a:p>
          <a:p>
            <a:pPr marL="109728" lvl="0" indent="0">
              <a:spcBef>
                <a:spcPts val="0"/>
              </a:spcBef>
              <a:spcAft>
                <a:spcPts val="300"/>
              </a:spcAft>
              <a:buNone/>
            </a:pPr>
            <a:r>
              <a:rPr lang="ro-RO" sz="1700" b="1" dirty="0" smtClean="0">
                <a:solidFill>
                  <a:srgbClr val="FF0000"/>
                </a:solidFill>
                <a:latin typeface="Trebuchet MS" panose="020B0603020202020204" pitchFamily="34" charset="0"/>
              </a:rPr>
              <a:t>	I</a:t>
            </a:r>
            <a:r>
              <a:rPr lang="en-GB" sz="1700" b="1" dirty="0" err="1">
                <a:solidFill>
                  <a:srgbClr val="FF0000"/>
                </a:solidFill>
                <a:latin typeface="Trebuchet MS" panose="020B0603020202020204" pitchFamily="34" charset="0"/>
              </a:rPr>
              <a:t>nvestiții</a:t>
            </a:r>
            <a:r>
              <a:rPr lang="en-GB" sz="1700" b="1" dirty="0">
                <a:solidFill>
                  <a:srgbClr val="FF0000"/>
                </a:solidFill>
                <a:latin typeface="Trebuchet MS" panose="020B0603020202020204" pitchFamily="34" charset="0"/>
              </a:rPr>
              <a:t> </a:t>
            </a:r>
            <a:r>
              <a:rPr lang="en-GB" sz="1700" b="1" dirty="0" err="1">
                <a:solidFill>
                  <a:srgbClr val="FF0000"/>
                </a:solidFill>
                <a:latin typeface="Trebuchet MS" panose="020B0603020202020204" pitchFamily="34" charset="0"/>
              </a:rPr>
              <a:t>în</a:t>
            </a:r>
            <a:r>
              <a:rPr lang="en-GB" sz="1700" b="1" dirty="0">
                <a:solidFill>
                  <a:srgbClr val="FF0000"/>
                </a:solidFill>
                <a:latin typeface="Trebuchet MS" panose="020B0603020202020204" pitchFamily="34" charset="0"/>
              </a:rPr>
              <a:t> </a:t>
            </a:r>
            <a:r>
              <a:rPr lang="en-GB" sz="1700" b="1" dirty="0" err="1">
                <a:solidFill>
                  <a:srgbClr val="FF0000"/>
                </a:solidFill>
                <a:latin typeface="Trebuchet MS" panose="020B0603020202020204" pitchFamily="34" charset="0"/>
              </a:rPr>
              <a:t>cercetare</a:t>
            </a:r>
            <a:r>
              <a:rPr lang="en-GB" sz="1700" b="1" dirty="0">
                <a:solidFill>
                  <a:srgbClr val="FF0000"/>
                </a:solidFill>
                <a:latin typeface="Trebuchet MS" panose="020B0603020202020204" pitchFamily="34" charset="0"/>
              </a:rPr>
              <a:t> </a:t>
            </a:r>
            <a:r>
              <a:rPr lang="en-GB" sz="1700" b="1" dirty="0" err="1">
                <a:solidFill>
                  <a:srgbClr val="FF0000"/>
                </a:solidFill>
                <a:latin typeface="Trebuchet MS" panose="020B0603020202020204" pitchFamily="34" charset="0"/>
              </a:rPr>
              <a:t>și</a:t>
            </a:r>
            <a:r>
              <a:rPr lang="en-GB" sz="1700" b="1" dirty="0">
                <a:solidFill>
                  <a:srgbClr val="FF0000"/>
                </a:solidFill>
                <a:latin typeface="Trebuchet MS" panose="020B0603020202020204" pitchFamily="34" charset="0"/>
              </a:rPr>
              <a:t> </a:t>
            </a:r>
            <a:r>
              <a:rPr lang="en-GB" sz="1700" b="1" dirty="0" err="1" smtClean="0">
                <a:solidFill>
                  <a:srgbClr val="FF0000"/>
                </a:solidFill>
                <a:latin typeface="Trebuchet MS" panose="020B0603020202020204" pitchFamily="34" charset="0"/>
              </a:rPr>
              <a:t>dezvoltare</a:t>
            </a:r>
            <a:r>
              <a:rPr lang="en-GB" sz="1700" b="1" dirty="0" smtClean="0">
                <a:solidFill>
                  <a:srgbClr val="FF0000"/>
                </a:solidFill>
                <a:latin typeface="Trebuchet MS" panose="020B0603020202020204" pitchFamily="34" charset="0"/>
              </a:rPr>
              <a:t> - </a:t>
            </a:r>
            <a:r>
              <a:rPr lang="vi-VN" sz="1700" b="1" dirty="0">
                <a:solidFill>
                  <a:srgbClr val="FF0000"/>
                </a:solidFill>
                <a:latin typeface="Trebuchet MS" panose="020B0603020202020204" pitchFamily="34" charset="0"/>
              </a:rPr>
              <a:t>țintă RO: </a:t>
            </a:r>
            <a:r>
              <a:rPr lang="en-GB" sz="1700" b="1" dirty="0" smtClean="0">
                <a:solidFill>
                  <a:srgbClr val="FF0000"/>
                </a:solidFill>
                <a:latin typeface="Trebuchet MS" panose="020B0603020202020204" pitchFamily="34" charset="0"/>
              </a:rPr>
              <a:t>2</a:t>
            </a:r>
            <a:r>
              <a:rPr lang="en-GB" sz="1700" b="1" dirty="0">
                <a:solidFill>
                  <a:srgbClr val="FF0000"/>
                </a:solidFill>
                <a:latin typeface="Trebuchet MS" panose="020B0603020202020204" pitchFamily="34" charset="0"/>
              </a:rPr>
              <a:t>% din PIB </a:t>
            </a:r>
            <a:endParaRPr lang="en-GB" sz="1700" b="1" dirty="0" smtClean="0">
              <a:solidFill>
                <a:srgbClr val="FF0000"/>
              </a:solidFill>
              <a:latin typeface="Trebuchet MS" panose="020B0603020202020204" pitchFamily="34" charset="0"/>
            </a:endParaRPr>
          </a:p>
          <a:p>
            <a:pPr marL="109728" lvl="0" indent="0">
              <a:spcBef>
                <a:spcPts val="0"/>
              </a:spcBef>
              <a:spcAft>
                <a:spcPts val="300"/>
              </a:spcAft>
              <a:buNone/>
            </a:pPr>
            <a:r>
              <a:rPr lang="en-GB" sz="1700" b="1" dirty="0">
                <a:solidFill>
                  <a:srgbClr val="FF0000"/>
                </a:solidFill>
                <a:latin typeface="Trebuchet MS" panose="020B0603020202020204" pitchFamily="34" charset="0"/>
              </a:rPr>
              <a:t>	</a:t>
            </a:r>
            <a:r>
              <a:rPr lang="en-GB" sz="1700" b="1" dirty="0" smtClean="0">
                <a:solidFill>
                  <a:srgbClr val="FF0000"/>
                </a:solidFill>
                <a:latin typeface="Trebuchet MS" panose="020B0603020202020204" pitchFamily="34" charset="0"/>
              </a:rPr>
              <a:t>(</a:t>
            </a:r>
            <a:r>
              <a:rPr lang="en-GB" sz="1700" b="1" dirty="0">
                <a:solidFill>
                  <a:srgbClr val="FF0000"/>
                </a:solidFill>
                <a:latin typeface="Trebuchet MS" panose="020B0603020202020204" pitchFamily="34" charset="0"/>
              </a:rPr>
              <a:t>1</a:t>
            </a:r>
            <a:r>
              <a:rPr lang="en-GB" sz="1700" b="1" dirty="0" smtClean="0">
                <a:solidFill>
                  <a:srgbClr val="FF0000"/>
                </a:solidFill>
                <a:latin typeface="Trebuchet MS" panose="020B0603020202020204" pitchFamily="34" charset="0"/>
              </a:rPr>
              <a:t>% public</a:t>
            </a:r>
            <a:r>
              <a:rPr lang="ro-RO" sz="1700" b="1" dirty="0" smtClean="0">
                <a:solidFill>
                  <a:srgbClr val="FF0000"/>
                </a:solidFill>
                <a:latin typeface="Trebuchet MS" panose="020B0603020202020204" pitchFamily="34" charset="0"/>
              </a:rPr>
              <a:t>, </a:t>
            </a:r>
            <a:r>
              <a:rPr lang="en-GB" sz="1700" b="1" dirty="0" smtClean="0">
                <a:solidFill>
                  <a:srgbClr val="FF0000"/>
                </a:solidFill>
                <a:latin typeface="Trebuchet MS" panose="020B0603020202020204" pitchFamily="34" charset="0"/>
              </a:rPr>
              <a:t>1</a:t>
            </a:r>
            <a:r>
              <a:rPr lang="en-GB" sz="1700" b="1" dirty="0">
                <a:solidFill>
                  <a:srgbClr val="FF0000"/>
                </a:solidFill>
                <a:latin typeface="Trebuchet MS" panose="020B0603020202020204" pitchFamily="34" charset="0"/>
              </a:rPr>
              <a:t>% </a:t>
            </a:r>
            <a:r>
              <a:rPr lang="en-GB" sz="1700" b="1" dirty="0" err="1" smtClean="0">
                <a:solidFill>
                  <a:srgbClr val="FF0000"/>
                </a:solidFill>
                <a:latin typeface="Trebuchet MS" panose="020B0603020202020204" pitchFamily="34" charset="0"/>
              </a:rPr>
              <a:t>privat</a:t>
            </a:r>
            <a:r>
              <a:rPr lang="en-GB" sz="1700" b="1" dirty="0" smtClean="0">
                <a:solidFill>
                  <a:srgbClr val="FF0000"/>
                </a:solidFill>
                <a:latin typeface="Trebuchet MS" panose="020B0603020202020204" pitchFamily="34" charset="0"/>
              </a:rPr>
              <a:t>)</a:t>
            </a:r>
            <a:endParaRPr lang="ro-RO" sz="1700" b="1" dirty="0" smtClean="0">
              <a:solidFill>
                <a:srgbClr val="FF0000"/>
              </a:solidFill>
              <a:latin typeface="Trebuchet MS" panose="020B0603020202020204" pitchFamily="34" charset="0"/>
            </a:endParaRPr>
          </a:p>
          <a:p>
            <a:pPr lvl="0" algn="just">
              <a:spcBef>
                <a:spcPts val="0"/>
              </a:spcBef>
              <a:spcAft>
                <a:spcPts val="300"/>
              </a:spcAft>
              <a:buFont typeface="Wingdings" panose="05000000000000000000" pitchFamily="2" charset="2"/>
              <a:buChar char="q"/>
            </a:pPr>
            <a:r>
              <a:rPr lang="ro-RO" sz="1700" dirty="0" smtClean="0">
                <a:latin typeface="Trebuchet MS" panose="020B0603020202020204" pitchFamily="34" charset="0"/>
              </a:rPr>
              <a:t>2018</a:t>
            </a:r>
            <a:r>
              <a:rPr lang="ro-RO" sz="1700" b="1" dirty="0" smtClean="0">
                <a:solidFill>
                  <a:srgbClr val="FF0000"/>
                </a:solidFill>
                <a:latin typeface="Trebuchet MS" panose="020B0603020202020204" pitchFamily="34" charset="0"/>
              </a:rPr>
              <a:t>: </a:t>
            </a:r>
            <a:r>
              <a:rPr lang="vi-VN" sz="1700" dirty="0" smtClean="0">
                <a:latin typeface="Trebuchet MS" panose="020B0603020202020204" pitchFamily="34" charset="0"/>
              </a:rPr>
              <a:t>0,5</a:t>
            </a:r>
            <a:r>
              <a:rPr lang="ro-RO" sz="1700" dirty="0">
                <a:latin typeface="Trebuchet MS" panose="020B0603020202020204" pitchFamily="34" charset="0"/>
              </a:rPr>
              <a:t>1</a:t>
            </a:r>
            <a:r>
              <a:rPr lang="vi-VN" sz="1700" dirty="0">
                <a:latin typeface="Trebuchet MS" panose="020B0603020202020204" pitchFamily="34" charset="0"/>
              </a:rPr>
              <a:t>% din PIB (0,21</a:t>
            </a:r>
            <a:r>
              <a:rPr lang="vi-VN" sz="1700" dirty="0" smtClean="0">
                <a:latin typeface="Trebuchet MS" panose="020B0603020202020204" pitchFamily="34" charset="0"/>
              </a:rPr>
              <a:t>%</a:t>
            </a:r>
            <a:r>
              <a:rPr lang="ro-RO" sz="1700" dirty="0" smtClean="0">
                <a:latin typeface="Trebuchet MS" panose="020B0603020202020204" pitchFamily="34" charset="0"/>
              </a:rPr>
              <a:t> </a:t>
            </a:r>
            <a:r>
              <a:rPr lang="vi-VN" sz="1700" dirty="0" smtClean="0">
                <a:latin typeface="Trebuchet MS" panose="020B0603020202020204" pitchFamily="34" charset="0"/>
              </a:rPr>
              <a:t>–public </a:t>
            </a:r>
            <a:r>
              <a:rPr lang="vi-VN" sz="1700" dirty="0">
                <a:latin typeface="Trebuchet MS" panose="020B0603020202020204" pitchFamily="34" charset="0"/>
              </a:rPr>
              <a:t>și 0,</a:t>
            </a:r>
            <a:r>
              <a:rPr lang="ro-RO" sz="1700" dirty="0">
                <a:latin typeface="Trebuchet MS" panose="020B0603020202020204" pitchFamily="34" charset="0"/>
              </a:rPr>
              <a:t>30</a:t>
            </a:r>
            <a:r>
              <a:rPr lang="vi-VN" sz="1700" dirty="0">
                <a:latin typeface="Trebuchet MS" panose="020B0603020202020204" pitchFamily="34" charset="0"/>
              </a:rPr>
              <a:t>% </a:t>
            </a:r>
            <a:r>
              <a:rPr lang="vi-VN" sz="1700" dirty="0" smtClean="0">
                <a:latin typeface="Trebuchet MS" panose="020B0603020202020204" pitchFamily="34" charset="0"/>
              </a:rPr>
              <a:t>privat</a:t>
            </a:r>
            <a:r>
              <a:rPr lang="vi-VN" sz="1700" dirty="0">
                <a:latin typeface="Trebuchet MS" panose="020B0603020202020204" pitchFamily="34" charset="0"/>
              </a:rPr>
              <a:t>), în creștere față de </a:t>
            </a:r>
            <a:r>
              <a:rPr lang="vi-VN" sz="1700" dirty="0" smtClean="0">
                <a:latin typeface="Trebuchet MS" panose="020B0603020202020204" pitchFamily="34" charset="0"/>
              </a:rPr>
              <a:t>201</a:t>
            </a:r>
            <a:r>
              <a:rPr lang="ro-RO" sz="1700" dirty="0" smtClean="0">
                <a:latin typeface="Trebuchet MS" panose="020B0603020202020204" pitchFamily="34" charset="0"/>
              </a:rPr>
              <a:t>7</a:t>
            </a:r>
            <a:r>
              <a:rPr lang="vi-VN" sz="1700" dirty="0" smtClean="0">
                <a:latin typeface="Trebuchet MS" panose="020B0603020202020204" pitchFamily="34" charset="0"/>
              </a:rPr>
              <a:t> datorită </a:t>
            </a:r>
            <a:r>
              <a:rPr lang="vi-VN" sz="1700" dirty="0">
                <a:latin typeface="Trebuchet MS" panose="020B0603020202020204" pitchFamily="34" charset="0"/>
              </a:rPr>
              <a:t>creșterii cheltuielilor </a:t>
            </a:r>
            <a:r>
              <a:rPr lang="vi-VN" sz="1700" dirty="0" smtClean="0">
                <a:latin typeface="Trebuchet MS" panose="020B0603020202020204" pitchFamily="34" charset="0"/>
              </a:rPr>
              <a:t>din </a:t>
            </a:r>
            <a:r>
              <a:rPr lang="vi-VN" sz="1700" dirty="0">
                <a:latin typeface="Trebuchet MS" panose="020B0603020202020204" pitchFamily="34" charset="0"/>
              </a:rPr>
              <a:t>sectorul privat cu 0,02 p.p</a:t>
            </a:r>
            <a:r>
              <a:rPr lang="vi-VN" sz="1700" dirty="0" smtClean="0">
                <a:latin typeface="Trebuchet MS" panose="020B0603020202020204" pitchFamily="34" charset="0"/>
              </a:rPr>
              <a:t>.</a:t>
            </a:r>
            <a:endParaRPr lang="ro-RO" sz="1700" dirty="0" smtClean="0">
              <a:latin typeface="Trebuchet MS" panose="020B0603020202020204" pitchFamily="34" charset="0"/>
            </a:endParaRPr>
          </a:p>
          <a:p>
            <a:pPr marL="811213" lvl="0" indent="0" algn="just">
              <a:spcBef>
                <a:spcPts val="0"/>
              </a:spcBef>
              <a:spcAft>
                <a:spcPts val="300"/>
              </a:spcAft>
              <a:buNone/>
            </a:pPr>
            <a:r>
              <a:rPr lang="en-GB" sz="1700" b="1" dirty="0" err="1">
                <a:latin typeface="Trebuchet MS" panose="020B0603020202020204" pitchFamily="34" charset="0"/>
              </a:rPr>
              <a:t>Contribuții</a:t>
            </a:r>
            <a:r>
              <a:rPr lang="en-GB" sz="1700" b="1" dirty="0">
                <a:latin typeface="Trebuchet MS" panose="020B0603020202020204" pitchFamily="34" charset="0"/>
              </a:rPr>
              <a:t> </a:t>
            </a:r>
            <a:r>
              <a:rPr lang="en-GB" sz="1700" b="1" dirty="0" smtClean="0">
                <a:latin typeface="Trebuchet MS" panose="020B0603020202020204" pitchFamily="34" charset="0"/>
              </a:rPr>
              <a:t>FESI</a:t>
            </a:r>
            <a:r>
              <a:rPr lang="ro-RO" sz="1700" dirty="0" smtClean="0">
                <a:latin typeface="Trebuchet MS" panose="020B0603020202020204" pitchFamily="34" charset="0"/>
              </a:rPr>
              <a:t>: POC, POR, PNDR cu o alocare totală de </a:t>
            </a:r>
            <a:r>
              <a:rPr lang="ro-RO" sz="1700" dirty="0">
                <a:latin typeface="Trebuchet MS" panose="020B0603020202020204" pitchFamily="34" charset="0"/>
              </a:rPr>
              <a:t>987,69  </a:t>
            </a:r>
            <a:r>
              <a:rPr lang="ro-RO" sz="1700" dirty="0" smtClean="0">
                <a:latin typeface="Trebuchet MS" panose="020B0603020202020204" pitchFamily="34" charset="0"/>
              </a:rPr>
              <a:t>mil. Euro.</a:t>
            </a:r>
            <a:endParaRPr lang="en-GB" sz="1700" dirty="0">
              <a:latin typeface="Trebuchet MS" panose="020B0603020202020204" pitchFamily="34" charset="0"/>
            </a:endParaRPr>
          </a:p>
        </p:txBody>
      </p:sp>
      <p:sp>
        <p:nvSpPr>
          <p:cNvPr id="3" name="Title 2"/>
          <p:cNvSpPr>
            <a:spLocks noGrp="1"/>
          </p:cNvSpPr>
          <p:nvPr>
            <p:ph type="title"/>
          </p:nvPr>
        </p:nvSpPr>
        <p:spPr>
          <a:xfrm>
            <a:off x="467544" y="188640"/>
            <a:ext cx="8229600" cy="648072"/>
          </a:xfrm>
        </p:spPr>
        <p:txBody>
          <a:bodyPr>
            <a:normAutofit fontScale="90000"/>
          </a:bodyPr>
          <a:lstStyle/>
          <a:p>
            <a:pPr algn="ctr"/>
            <a:r>
              <a:rPr lang="it-IT" sz="3100" i="1" dirty="0" smtClean="0">
                <a:solidFill>
                  <a:srgbClr val="002E8A"/>
                </a:solidFill>
                <a:effectLst/>
                <a:latin typeface="Calibri" panose="020F0502020204030204" pitchFamily="34" charset="0"/>
              </a:rPr>
              <a:t>Obiective </a:t>
            </a:r>
            <a:r>
              <a:rPr lang="it-IT" sz="3100" i="1" dirty="0">
                <a:solidFill>
                  <a:srgbClr val="002E8A"/>
                </a:solidFill>
                <a:effectLst/>
                <a:latin typeface="Calibri" panose="020F0502020204030204" pitchFamily="34" charset="0"/>
              </a:rPr>
              <a:t>naționale </a:t>
            </a:r>
            <a:r>
              <a:rPr lang="it-IT" sz="3100" i="1" dirty="0" smtClean="0">
                <a:solidFill>
                  <a:srgbClr val="002E8A"/>
                </a:solidFill>
                <a:effectLst/>
                <a:latin typeface="Calibri" panose="020F0502020204030204" pitchFamily="34" charset="0"/>
              </a:rPr>
              <a:t>- Strategia </a:t>
            </a:r>
            <a:r>
              <a:rPr lang="it-IT" sz="3100" i="1" dirty="0">
                <a:solidFill>
                  <a:srgbClr val="002E8A"/>
                </a:solidFill>
                <a:effectLst/>
                <a:latin typeface="Calibri" panose="020F0502020204030204" pitchFamily="34" charset="0"/>
              </a:rPr>
              <a:t>Europa </a:t>
            </a:r>
            <a:r>
              <a:rPr lang="it-IT" sz="3100" i="1" dirty="0" smtClean="0">
                <a:solidFill>
                  <a:srgbClr val="002E8A"/>
                </a:solidFill>
                <a:effectLst/>
                <a:latin typeface="Calibri" panose="020F0502020204030204" pitchFamily="34" charset="0"/>
              </a:rPr>
              <a:t>2020</a:t>
            </a:r>
            <a:r>
              <a:rPr lang="ro-RO" sz="3100" i="1" dirty="0" smtClean="0">
                <a:solidFill>
                  <a:srgbClr val="002E8A"/>
                </a:solidFill>
                <a:effectLst/>
                <a:latin typeface="Calibri" panose="020F0502020204030204" pitchFamily="34" charset="0"/>
              </a:rPr>
              <a:t> (I)</a:t>
            </a:r>
            <a:r>
              <a:rPr lang="it-IT" sz="3100" i="1" dirty="0" smtClean="0">
                <a:solidFill>
                  <a:srgbClr val="002E8A"/>
                </a:solidFill>
                <a:effectLst/>
                <a:latin typeface="Calibri" panose="020F0502020204030204" pitchFamily="34" charset="0"/>
              </a:rPr>
              <a:t/>
            </a:r>
            <a:br>
              <a:rPr lang="it-IT" sz="3100" i="1" dirty="0" smtClean="0">
                <a:solidFill>
                  <a:srgbClr val="002E8A"/>
                </a:solidFill>
                <a:effectLst/>
                <a:latin typeface="Calibri" panose="020F0502020204030204" pitchFamily="34" charset="0"/>
              </a:rPr>
            </a:br>
            <a:r>
              <a:rPr lang="it-IT" sz="2000" i="1" dirty="0" smtClean="0">
                <a:solidFill>
                  <a:schemeClr val="tx1"/>
                </a:solidFill>
                <a:effectLst/>
                <a:latin typeface="Trebuchet MS" panose="020B0603020202020204" pitchFamily="34" charset="0"/>
              </a:rPr>
              <a:t>- raportare 2018 - </a:t>
            </a:r>
            <a:endParaRPr lang="ro-RO" sz="2000" i="1" dirty="0">
              <a:solidFill>
                <a:srgbClr val="FF0000"/>
              </a:solidFill>
              <a:effectLst/>
              <a:latin typeface="Trebuchet MS" panose="020B0603020202020204" pitchFamily="34" charset="0"/>
            </a:endParaRPr>
          </a:p>
        </p:txBody>
      </p:sp>
      <p:pic>
        <p:nvPicPr>
          <p:cNvPr id="4" name="Picture 3"/>
          <p:cNvPicPr>
            <a:picLocks noChangeAspect="1"/>
          </p:cNvPicPr>
          <p:nvPr/>
        </p:nvPicPr>
        <p:blipFill>
          <a:blip r:embed="rId4"/>
          <a:stretch>
            <a:fillRect/>
          </a:stretch>
        </p:blipFill>
        <p:spPr>
          <a:xfrm>
            <a:off x="87138" y="6021288"/>
            <a:ext cx="760812" cy="769082"/>
          </a:xfrm>
          <a:prstGeom prst="rect">
            <a:avLst/>
          </a:prstGeom>
        </p:spPr>
      </p:pic>
    </p:spTree>
    <p:extLst>
      <p:ext uri="{BB962C8B-B14F-4D97-AF65-F5344CB8AC3E}">
        <p14:creationId xmlns:p14="http://schemas.microsoft.com/office/powerpoint/2010/main" val="237241319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1_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2_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7830</TotalTime>
  <Words>1734</Words>
  <Application>Microsoft Office PowerPoint</Application>
  <PresentationFormat>On-screen Show (4:3)</PresentationFormat>
  <Paragraphs>367</Paragraphs>
  <Slides>16</Slides>
  <Notes>6</Notes>
  <HiddenSlides>0</HiddenSlides>
  <MMClips>0</MMClips>
  <ScaleCrop>false</ScaleCrop>
  <HeadingPairs>
    <vt:vector size="8" baseType="variant">
      <vt:variant>
        <vt:lpstr>Fonts Used</vt:lpstr>
      </vt:variant>
      <vt:variant>
        <vt:i4>10</vt:i4>
      </vt:variant>
      <vt:variant>
        <vt:lpstr>Theme</vt:lpstr>
      </vt:variant>
      <vt:variant>
        <vt:i4>3</vt:i4>
      </vt:variant>
      <vt:variant>
        <vt:lpstr>Embedded OLE Servers</vt:lpstr>
      </vt:variant>
      <vt:variant>
        <vt:i4>1</vt:i4>
      </vt:variant>
      <vt:variant>
        <vt:lpstr>Slide Titles</vt:lpstr>
      </vt:variant>
      <vt:variant>
        <vt:i4>16</vt:i4>
      </vt:variant>
    </vt:vector>
  </HeadingPairs>
  <TitlesOfParts>
    <vt:vector size="30" baseType="lpstr">
      <vt:lpstr>Arial</vt:lpstr>
      <vt:lpstr>Calibri</vt:lpstr>
      <vt:lpstr>Courier New</vt:lpstr>
      <vt:lpstr>Lucida Sans Unicode</vt:lpstr>
      <vt:lpstr>Times New Roman</vt:lpstr>
      <vt:lpstr>Trebuchet MS</vt:lpstr>
      <vt:lpstr>Verdana</vt:lpstr>
      <vt:lpstr>Wingdings</vt:lpstr>
      <vt:lpstr>Wingdings 2</vt:lpstr>
      <vt:lpstr>Wingdings 3</vt:lpstr>
      <vt:lpstr>Concourse</vt:lpstr>
      <vt:lpstr>1_Concourse</vt:lpstr>
      <vt:lpstr>2_Concourse</vt:lpstr>
      <vt:lpstr>Worksheet</vt:lpstr>
      <vt:lpstr>Comitetul de Coordonare pentru Managementul Acordului de Parteneriat  Reuniunea anuală a Comisiei Europene cu Autoritățile de Management din România  - sesiune comună -</vt:lpstr>
      <vt:lpstr>  Stadiul implementării Acordului de Parteneriat și  Programelor Operaționale 2014-2020  </vt:lpstr>
      <vt:lpstr>Stadiul implementării – 1 noiembrie 2019</vt:lpstr>
      <vt:lpstr>Stadiul implementării (I)</vt:lpstr>
      <vt:lpstr>Stadiul implementării (II)</vt:lpstr>
      <vt:lpstr>Stadiul implementării (III)</vt:lpstr>
      <vt:lpstr>Rată de absorbție (I)</vt:lpstr>
      <vt:lpstr> Raport de progres 2018  Elaborat pe baza Rapoartelor Anuale de Implementare 2017 și 2018   Acceptat de COM - 26 septembrie 2019 </vt:lpstr>
      <vt:lpstr>Obiective naționale - Strategia Europa 2020 (I) - raportare 2018 - </vt:lpstr>
      <vt:lpstr>Obiective naționale - Strategia Europa 2020 (II) - raportare 2018 - </vt:lpstr>
      <vt:lpstr>Obiective naționale - Strategia Europa 2020 (III) - raportare 2018 - </vt:lpstr>
      <vt:lpstr>Obiective naționale - Strategia Europa 2020 (IV) - raportare 2018 - </vt:lpstr>
      <vt:lpstr>FEDR/FSE/FC - Status alocare Acord Parteneriat (AP) Implementare per OT</vt:lpstr>
      <vt:lpstr>Cadru de performanță la 31.12.2018</vt:lpstr>
      <vt:lpstr>Realocarea rezervei de performanță</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Programul Operațional Infrastructură Mare 2014-2020</dc:title>
  <dc:creator>Delia Ionica</dc:creator>
  <cp:lastModifiedBy>user</cp:lastModifiedBy>
  <cp:revision>996</cp:revision>
  <cp:lastPrinted>2019-12-04T12:03:36Z</cp:lastPrinted>
  <dcterms:created xsi:type="dcterms:W3CDTF">2015-09-27T17:12:21Z</dcterms:created>
  <dcterms:modified xsi:type="dcterms:W3CDTF">2019-12-05T06:46:35Z</dcterms:modified>
</cp:coreProperties>
</file>