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drawings/drawing1.xml" ContentType="application/vnd.openxmlformats-officedocument.drawingml.chartshapes+xml"/>
  <Override PartName="/ppt/notesSlides/notesSlide6.xml" ContentType="application/vnd.openxmlformats-officedocument.presentationml.notesSlide+xml"/>
  <Override PartName="/ppt/charts/chart2.xml" ContentType="application/vnd.openxmlformats-officedocument.drawingml.chart+xml"/>
  <Override PartName="/ppt/theme/themeOverride2.xml" ContentType="application/vnd.openxmlformats-officedocument.themeOverride+xml"/>
  <Override PartName="/ppt/charts/chart3.xml" ContentType="application/vnd.openxmlformats-officedocument.drawingml.chart+xml"/>
  <Override PartName="/ppt/theme/themeOverride3.xml" ContentType="application/vnd.openxmlformats-officedocument.themeOverride+xml"/>
  <Override PartName="/ppt/drawings/drawing2.xml" ContentType="application/vnd.openxmlformats-officedocument.drawingml.chartshapes+xml"/>
  <Override PartName="/ppt/notesSlides/notesSlide7.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299" r:id="rId2"/>
    <p:sldId id="280" r:id="rId3"/>
    <p:sldId id="281" r:id="rId4"/>
    <p:sldId id="282" r:id="rId5"/>
    <p:sldId id="293" r:id="rId6"/>
    <p:sldId id="283" r:id="rId7"/>
    <p:sldId id="294" r:id="rId8"/>
    <p:sldId id="301" r:id="rId9"/>
    <p:sldId id="288" r:id="rId10"/>
    <p:sldId id="290" r:id="rId11"/>
    <p:sldId id="287" r:id="rId12"/>
    <p:sldId id="300" r:id="rId13"/>
    <p:sldId id="297" r:id="rId14"/>
  </p:sldIdLst>
  <p:sldSz cx="9144000" cy="6858000" type="screen4x3"/>
  <p:notesSz cx="6807200" cy="9906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DA2BF"/>
    <a:srgbClr val="002E8A"/>
    <a:srgbClr val="D0D8E8"/>
    <a:srgbClr val="64A0D2"/>
    <a:srgbClr val="0099FF"/>
    <a:srgbClr val="4E81BD"/>
    <a:srgbClr val="4F81BD"/>
    <a:srgbClr val="CC00CC"/>
    <a:srgbClr val="CC99FF"/>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867" autoAdjust="0"/>
    <p:restoredTop sz="94628" autoAdjust="0"/>
  </p:normalViewPr>
  <p:slideViewPr>
    <p:cSldViewPr>
      <p:cViewPr varScale="1">
        <p:scale>
          <a:sx n="70" d="100"/>
          <a:sy n="70" d="100"/>
        </p:scale>
        <p:origin x="1578" y="7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3" Type="http://schemas.openxmlformats.org/officeDocument/2006/relationships/chartUserShapes" Target="../drawings/drawing1.xml"/><Relationship Id="rId2" Type="http://schemas.openxmlformats.org/officeDocument/2006/relationships/oleObject" Target="../embeddings/oleObject1.bin"/><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2" Type="http://schemas.openxmlformats.org/officeDocument/2006/relationships/oleObject" Target="file:///E:\Users\luciana.cotutiu.INTRANET\Desktop\Post%202020\Alocari\Scenarii%20alocari%2025.10.2019.xlsx" TargetMode="External"/><Relationship Id="rId1" Type="http://schemas.openxmlformats.org/officeDocument/2006/relationships/themeOverride" Target="../theme/themeOverride2.xml"/></Relationships>
</file>

<file path=ppt/charts/_rels/chart3.xml.rels><?xml version="1.0" encoding="UTF-8" standalone="yes"?>
<Relationships xmlns="http://schemas.openxmlformats.org/package/2006/relationships"><Relationship Id="rId3" Type="http://schemas.openxmlformats.org/officeDocument/2006/relationships/chartUserShapes" Target="../drawings/drawing2.xml"/><Relationship Id="rId2" Type="http://schemas.openxmlformats.org/officeDocument/2006/relationships/oleObject" Target="Chart%20in%20Microsoft%20PowerPoint" TargetMode="External"/><Relationship Id="rId1" Type="http://schemas.openxmlformats.org/officeDocument/2006/relationships/themeOverride" Target="../theme/themeOverride3.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view3D>
      <c:rotX val="30"/>
      <c:rotY val="0"/>
      <c:rAngAx val="0"/>
    </c:view3D>
    <c:floor>
      <c:thickness val="0"/>
    </c:floor>
    <c:sideWall>
      <c:thickness val="0"/>
    </c:sideWall>
    <c:backWall>
      <c:thickness val="0"/>
    </c:backWall>
    <c:plotArea>
      <c:layout>
        <c:manualLayout>
          <c:layoutTarget val="inner"/>
          <c:xMode val="edge"/>
          <c:yMode val="edge"/>
          <c:x val="3.8142388451443569E-2"/>
          <c:y val="8.5098684698311014E-2"/>
          <c:w val="0.70621631671041118"/>
          <c:h val="0.79213784717588265"/>
        </c:manualLayout>
      </c:layout>
      <c:pie3DChart>
        <c:varyColors val="1"/>
        <c:ser>
          <c:idx val="0"/>
          <c:order val="0"/>
          <c:explosion val="17"/>
          <c:dLbls>
            <c:dLbl>
              <c:idx val="0"/>
              <c:layout>
                <c:manualLayout>
                  <c:x val="7.8464566929133863E-3"/>
                  <c:y val="-5.9814085739282589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9.9458223972003504E-2"/>
                  <c:y val="4.2750801983085444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1.3150809273840771E-2"/>
                  <c:y val="-4.3353382910469522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ext>
            </c:extLst>
          </c:dLbls>
          <c:cat>
            <c:strRef>
              <c:f>'[Chart in Microsoft PowerPoint]Scenario 1'!$A$5:$A$8</c:f>
              <c:strCache>
                <c:ptCount val="4"/>
                <c:pt idx="0">
                  <c:v>ESF +</c:v>
                </c:pt>
                <c:pt idx="1">
                  <c:v>ERDF</c:v>
                </c:pt>
                <c:pt idx="2">
                  <c:v>CF</c:v>
                </c:pt>
                <c:pt idx="3">
                  <c:v>ETC</c:v>
                </c:pt>
              </c:strCache>
            </c:strRef>
          </c:cat>
          <c:val>
            <c:numRef>
              <c:f>'[Chart in Microsoft PowerPoint]Scenario 1'!$B$5:$B$8</c:f>
              <c:numCache>
                <c:formatCode>#,##0</c:formatCode>
                <c:ptCount val="4"/>
                <c:pt idx="0">
                  <c:v>8385</c:v>
                </c:pt>
                <c:pt idx="1">
                  <c:v>17323</c:v>
                </c:pt>
                <c:pt idx="2">
                  <c:v>4499</c:v>
                </c:pt>
                <c:pt idx="3">
                  <c:v>392</c:v>
                </c:pt>
              </c:numCache>
            </c:numRef>
          </c:val>
        </c:ser>
        <c:dLbls>
          <c:showLegendKey val="0"/>
          <c:showVal val="0"/>
          <c:showCatName val="0"/>
          <c:showSerName val="0"/>
          <c:showPercent val="0"/>
          <c:showBubbleSize val="0"/>
          <c:showLeaderLines val="0"/>
        </c:dLbls>
      </c:pie3DChart>
    </c:plotArea>
    <c:legend>
      <c:legendPos val="r"/>
      <c:layout/>
      <c:overlay val="0"/>
    </c:legend>
    <c:plotVisOnly val="1"/>
    <c:dispBlanksAs val="gap"/>
    <c:showDLblsOverMax val="0"/>
  </c:chart>
  <c:externalData r:id="rId2">
    <c:autoUpdate val="0"/>
  </c:externalData>
  <c:userShapes r:id="rId3"/>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view3D>
      <c:rotX val="30"/>
      <c:rotY val="0"/>
      <c:rAngAx val="0"/>
    </c:view3D>
    <c:floor>
      <c:thickness val="0"/>
    </c:floor>
    <c:sideWall>
      <c:thickness val="0"/>
    </c:sideWall>
    <c:backWall>
      <c:thickness val="0"/>
    </c:backWall>
    <c:plotArea>
      <c:layout/>
      <c:pie3DChart>
        <c:varyColors val="1"/>
        <c:dLbls>
          <c:showLegendKey val="0"/>
          <c:showVal val="0"/>
          <c:showCatName val="0"/>
          <c:showSerName val="0"/>
          <c:showPercent val="0"/>
          <c:showBubbleSize val="0"/>
          <c:showLeaderLines val="0"/>
        </c:dLbls>
      </c:pie3DChart>
    </c:plotArea>
    <c:legend>
      <c:legendPos val="r"/>
      <c:layout/>
      <c:overlay val="0"/>
    </c:legend>
    <c:plotVisOnly val="1"/>
    <c:dispBlanksAs val="gap"/>
    <c:showDLblsOverMax val="0"/>
  </c:chart>
  <c:externalData r:id="rId2">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view3D>
      <c:rotX val="30"/>
      <c:rotY val="0"/>
      <c:rAngAx val="0"/>
    </c:view3D>
    <c:floor>
      <c:thickness val="0"/>
    </c:floor>
    <c:sideWall>
      <c:thickness val="0"/>
    </c:sideWall>
    <c:backWall>
      <c:thickness val="0"/>
    </c:backWall>
    <c:plotArea>
      <c:layout>
        <c:manualLayout>
          <c:layoutTarget val="inner"/>
          <c:xMode val="edge"/>
          <c:yMode val="edge"/>
          <c:x val="7.5665287546899634E-2"/>
          <c:y val="0.11342592592592593"/>
          <c:w val="0.52418980638939827"/>
          <c:h val="0.77314814814814814"/>
        </c:manualLayout>
      </c:layout>
      <c:pie3DChart>
        <c:varyColors val="1"/>
        <c:ser>
          <c:idx val="0"/>
          <c:order val="0"/>
          <c:explosion val="28"/>
          <c:dLbls>
            <c:dLbl>
              <c:idx val="0"/>
              <c:layout>
                <c:manualLayout>
                  <c:x val="-4.5653974254337544E-2"/>
                  <c:y val="-4.9702901720618253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3.0972814697517156E-2"/>
                  <c:y val="0.13046259842519686"/>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2.1352148283779512E-2"/>
                  <c:y val="4.6045858850976965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5.6547022103313228E-2"/>
                  <c:y val="-0.12599555263925344"/>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3.1462172409097565E-2"/>
                  <c:y val="-1.4180883639545058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showLegendKey val="0"/>
            <c:showVal val="1"/>
            <c:showCatName val="0"/>
            <c:showSerName val="0"/>
            <c:showPercent val="0"/>
            <c:showBubbleSize val="0"/>
            <c:showLeaderLines val="1"/>
            <c:extLst>
              <c:ext xmlns:c15="http://schemas.microsoft.com/office/drawing/2012/chart" uri="{CE6537A1-D6FC-4f65-9D91-7224C49458BB}"/>
            </c:extLst>
          </c:dLbls>
          <c:cat>
            <c:strRef>
              <c:f>'[Chart in Microsoft PowerPoint]Scenario 1'!$C$67:$G$67</c:f>
              <c:strCache>
                <c:ptCount val="5"/>
                <c:pt idx="0">
                  <c:v>PO 1 Smarter Europe 35%</c:v>
                </c:pt>
                <c:pt idx="1">
                  <c:v>PO 2 Greener Europe 30%</c:v>
                </c:pt>
                <c:pt idx="2">
                  <c:v>PO 3 Connected Europe</c:v>
                </c:pt>
                <c:pt idx="3">
                  <c:v>PO 4 Social Europe</c:v>
                </c:pt>
                <c:pt idx="4">
                  <c:v>PO 5 Europe closer to the citizens (6%)</c:v>
                </c:pt>
              </c:strCache>
            </c:strRef>
          </c:cat>
          <c:val>
            <c:numRef>
              <c:f>'[Chart in Microsoft PowerPoint]Scenario 1'!$C$69:$G$69</c:f>
              <c:numCache>
                <c:formatCode>#,##0.00</c:formatCode>
                <c:ptCount val="5"/>
                <c:pt idx="0">
                  <c:v>5850.8432499999999</c:v>
                </c:pt>
                <c:pt idx="1">
                  <c:v>6011.8485000000001</c:v>
                </c:pt>
                <c:pt idx="2">
                  <c:v>5153.8015500000001</c:v>
                </c:pt>
                <c:pt idx="3">
                  <c:v>10076.761565836297</c:v>
                </c:pt>
                <c:pt idx="4">
                  <c:v>1003.0016999999999</c:v>
                </c:pt>
              </c:numCache>
            </c:numRef>
          </c:val>
        </c:ser>
        <c:dLbls>
          <c:showLegendKey val="0"/>
          <c:showVal val="0"/>
          <c:showCatName val="0"/>
          <c:showSerName val="0"/>
          <c:showPercent val="0"/>
          <c:showBubbleSize val="0"/>
          <c:showLeaderLines val="1"/>
        </c:dLbls>
      </c:pie3DChart>
    </c:plotArea>
    <c:legend>
      <c:legendPos val="r"/>
      <c:layout/>
      <c:overlay val="0"/>
      <c:txPr>
        <a:bodyPr/>
        <a:lstStyle/>
        <a:p>
          <a:pPr rtl="0">
            <a:defRPr/>
          </a:pPr>
          <a:endParaRPr lang="en-US"/>
        </a:p>
      </c:txPr>
    </c:legend>
    <c:plotVisOnly val="1"/>
    <c:dispBlanksAs val="gap"/>
    <c:showDLblsOverMax val="0"/>
  </c:chart>
  <c:externalData r:id="rId2">
    <c:autoUpdate val="0"/>
  </c:externalData>
  <c:userShapes r:id="rId3"/>
</c:chartSpace>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B92CB56-9C3D-4CC5-9789-A09FB2488DAC}" type="doc">
      <dgm:prSet loTypeId="urn:microsoft.com/office/officeart/2005/8/layout/cycle5" loCatId="cycle" qsTypeId="urn:microsoft.com/office/officeart/2005/8/quickstyle/simple1" qsCatId="simple" csTypeId="urn:microsoft.com/office/officeart/2005/8/colors/colorful1" csCatId="colorful" phldr="1"/>
      <dgm:spPr/>
      <dgm:t>
        <a:bodyPr/>
        <a:lstStyle/>
        <a:p>
          <a:endParaRPr lang="ro-RO"/>
        </a:p>
      </dgm:t>
    </dgm:pt>
    <dgm:pt modelId="{C0F2F324-E957-43D1-84BA-DBBC22B83854}">
      <dgm:prSet phldrT="[Text]" custT="1"/>
      <dgm:spPr>
        <a:solidFill>
          <a:srgbClr val="92D050"/>
        </a:solidFill>
        <a:effectLst>
          <a:glow rad="63500">
            <a:schemeClr val="accent1">
              <a:satMod val="175000"/>
              <a:alpha val="40000"/>
            </a:schemeClr>
          </a:glow>
        </a:effectLst>
      </dgm:spPr>
      <dgm:t>
        <a:bodyPr/>
        <a:lstStyle/>
        <a:p>
          <a:r>
            <a:rPr lang="ro-RO" sz="1800" b="1" dirty="0" smtClean="0">
              <a:latin typeface="Calibri" panose="020F0502020204030204" pitchFamily="34" charset="0"/>
              <a:cs typeface="Calibri" panose="020F0502020204030204" pitchFamily="34" charset="0"/>
            </a:rPr>
            <a:t>Europă</a:t>
          </a:r>
          <a:r>
            <a:rPr lang="ro-RO" sz="1500" b="1" dirty="0" smtClean="0">
              <a:latin typeface="Calibri" panose="020F0502020204030204" pitchFamily="34" charset="0"/>
              <a:cs typeface="Calibri" panose="020F0502020204030204" pitchFamily="34" charset="0"/>
            </a:rPr>
            <a:t> </a:t>
          </a:r>
          <a:r>
            <a:rPr lang="ro-RO" sz="1800" b="1" dirty="0" smtClean="0">
              <a:latin typeface="Calibri" panose="020F0502020204030204" pitchFamily="34" charset="0"/>
              <a:cs typeface="Calibri" panose="020F0502020204030204" pitchFamily="34" charset="0"/>
            </a:rPr>
            <a:t>mai</a:t>
          </a:r>
          <a:r>
            <a:rPr lang="ro-RO" sz="1500" b="1" dirty="0" smtClean="0">
              <a:latin typeface="Calibri" panose="020F0502020204030204" pitchFamily="34" charset="0"/>
              <a:cs typeface="Calibri" panose="020F0502020204030204" pitchFamily="34" charset="0"/>
            </a:rPr>
            <a:t> </a:t>
          </a:r>
          <a:r>
            <a:rPr lang="ro-RO" sz="1800" b="1" dirty="0" smtClean="0">
              <a:latin typeface="Calibri" panose="020F0502020204030204" pitchFamily="34" charset="0"/>
              <a:cs typeface="Calibri" panose="020F0502020204030204" pitchFamily="34" charset="0"/>
            </a:rPr>
            <a:t>verde</a:t>
          </a:r>
          <a:endParaRPr lang="ro-RO" sz="1800" b="1" dirty="0">
            <a:latin typeface="Calibri" panose="020F0502020204030204" pitchFamily="34" charset="0"/>
            <a:cs typeface="Calibri" panose="020F0502020204030204" pitchFamily="34" charset="0"/>
          </a:endParaRPr>
        </a:p>
      </dgm:t>
    </dgm:pt>
    <dgm:pt modelId="{3AD9C050-4762-4CD2-9827-E090FC9039BB}" type="parTrans" cxnId="{A562FCB8-AA54-4754-B9DC-28B7D652A5A5}">
      <dgm:prSet/>
      <dgm:spPr/>
      <dgm:t>
        <a:bodyPr/>
        <a:lstStyle/>
        <a:p>
          <a:endParaRPr lang="ro-RO"/>
        </a:p>
      </dgm:t>
    </dgm:pt>
    <dgm:pt modelId="{43E641CE-1FB6-4AB4-A238-B45E07BB9C34}" type="sibTrans" cxnId="{A562FCB8-AA54-4754-B9DC-28B7D652A5A5}">
      <dgm:prSet/>
      <dgm:spPr/>
      <dgm:t>
        <a:bodyPr/>
        <a:lstStyle/>
        <a:p>
          <a:endParaRPr lang="ro-RO"/>
        </a:p>
      </dgm:t>
    </dgm:pt>
    <dgm:pt modelId="{95115C40-79A6-493E-A594-31BF663AE62A}">
      <dgm:prSet phldrT="[Text]" custT="1"/>
      <dgm:spPr>
        <a:effectLst>
          <a:glow rad="63500">
            <a:schemeClr val="accent1">
              <a:satMod val="175000"/>
              <a:alpha val="40000"/>
            </a:schemeClr>
          </a:glow>
        </a:effectLst>
      </dgm:spPr>
      <dgm:t>
        <a:bodyPr/>
        <a:lstStyle/>
        <a:p>
          <a:r>
            <a:rPr lang="ro-RO" sz="1800" b="1" dirty="0" smtClean="0">
              <a:latin typeface="Calibri" panose="020F0502020204030204" pitchFamily="34" charset="0"/>
              <a:cs typeface="Calibri" panose="020F0502020204030204" pitchFamily="34" charset="0"/>
            </a:rPr>
            <a:t>Europă</a:t>
          </a:r>
          <a:r>
            <a:rPr lang="ro-RO" sz="1500" b="1" dirty="0" smtClean="0">
              <a:latin typeface="Calibri" panose="020F0502020204030204" pitchFamily="34" charset="0"/>
              <a:cs typeface="Calibri" panose="020F0502020204030204" pitchFamily="34" charset="0"/>
            </a:rPr>
            <a:t> </a:t>
          </a:r>
          <a:r>
            <a:rPr lang="ro-RO" sz="1800" b="1" dirty="0" smtClean="0">
              <a:latin typeface="Calibri" panose="020F0502020204030204" pitchFamily="34" charset="0"/>
              <a:cs typeface="Calibri" panose="020F0502020204030204" pitchFamily="34" charset="0"/>
            </a:rPr>
            <a:t>mai</a:t>
          </a:r>
          <a:r>
            <a:rPr lang="ro-RO" sz="1500" b="1" dirty="0" smtClean="0">
              <a:latin typeface="Calibri" panose="020F0502020204030204" pitchFamily="34" charset="0"/>
              <a:cs typeface="Calibri" panose="020F0502020204030204" pitchFamily="34" charset="0"/>
            </a:rPr>
            <a:t> </a:t>
          </a:r>
          <a:r>
            <a:rPr lang="ro-RO" sz="1800" b="1" dirty="0" smtClean="0">
              <a:latin typeface="Calibri" panose="020F0502020204030204" pitchFamily="34" charset="0"/>
              <a:cs typeface="Calibri" panose="020F0502020204030204" pitchFamily="34" charset="0"/>
            </a:rPr>
            <a:t>socială</a:t>
          </a:r>
          <a:endParaRPr lang="ro-RO" sz="1800" b="1" dirty="0">
            <a:latin typeface="Calibri" panose="020F0502020204030204" pitchFamily="34" charset="0"/>
            <a:cs typeface="Calibri" panose="020F0502020204030204" pitchFamily="34" charset="0"/>
          </a:endParaRPr>
        </a:p>
      </dgm:t>
    </dgm:pt>
    <dgm:pt modelId="{CEC79012-4B2F-44CF-ADEF-6A87AA638BA4}" type="parTrans" cxnId="{075D3A2D-6992-4E59-ADCB-8494900465E5}">
      <dgm:prSet/>
      <dgm:spPr/>
      <dgm:t>
        <a:bodyPr/>
        <a:lstStyle/>
        <a:p>
          <a:endParaRPr lang="ro-RO"/>
        </a:p>
      </dgm:t>
    </dgm:pt>
    <dgm:pt modelId="{52E9A219-650D-426C-9EA8-8390D5F47267}" type="sibTrans" cxnId="{075D3A2D-6992-4E59-ADCB-8494900465E5}">
      <dgm:prSet/>
      <dgm:spPr/>
      <dgm:t>
        <a:bodyPr/>
        <a:lstStyle/>
        <a:p>
          <a:endParaRPr lang="ro-RO"/>
        </a:p>
      </dgm:t>
    </dgm:pt>
    <dgm:pt modelId="{152F8D8E-A781-461F-986B-D5F94450A32F}">
      <dgm:prSet phldrT="[Text]" custT="1"/>
      <dgm:spPr>
        <a:effectLst>
          <a:glow rad="63500">
            <a:schemeClr val="accent1">
              <a:satMod val="175000"/>
              <a:alpha val="40000"/>
            </a:schemeClr>
          </a:glow>
        </a:effectLst>
      </dgm:spPr>
      <dgm:t>
        <a:bodyPr/>
        <a:lstStyle/>
        <a:p>
          <a:r>
            <a:rPr lang="ro-RO" sz="1600" b="1" dirty="0" smtClean="0">
              <a:latin typeface="Calibri" panose="020F0502020204030204" pitchFamily="34" charset="0"/>
              <a:cs typeface="Calibri" panose="020F0502020204030204" pitchFamily="34" charset="0"/>
            </a:rPr>
            <a:t>Europă mai apropiată de cetățenii săi</a:t>
          </a:r>
          <a:endParaRPr lang="ro-RO" sz="1600" b="1" dirty="0">
            <a:latin typeface="Calibri" panose="020F0502020204030204" pitchFamily="34" charset="0"/>
            <a:cs typeface="Calibri" panose="020F0502020204030204" pitchFamily="34" charset="0"/>
          </a:endParaRPr>
        </a:p>
      </dgm:t>
    </dgm:pt>
    <dgm:pt modelId="{8097289B-5C09-4143-A51A-E635D57825D0}" type="parTrans" cxnId="{4FFE33E0-7092-48EC-8F73-8F728069A70C}">
      <dgm:prSet/>
      <dgm:spPr/>
      <dgm:t>
        <a:bodyPr/>
        <a:lstStyle/>
        <a:p>
          <a:endParaRPr lang="ro-RO"/>
        </a:p>
      </dgm:t>
    </dgm:pt>
    <dgm:pt modelId="{32C0BF8D-7741-4F38-8CCB-876BE19FABB1}" type="sibTrans" cxnId="{4FFE33E0-7092-48EC-8F73-8F728069A70C}">
      <dgm:prSet/>
      <dgm:spPr/>
      <dgm:t>
        <a:bodyPr/>
        <a:lstStyle/>
        <a:p>
          <a:endParaRPr lang="ro-RO"/>
        </a:p>
      </dgm:t>
    </dgm:pt>
    <dgm:pt modelId="{F3F4A356-0791-4D0B-B980-84C3CEEEA98E}">
      <dgm:prSet custT="1"/>
      <dgm:spPr>
        <a:effectLst>
          <a:glow rad="101600">
            <a:schemeClr val="accent1">
              <a:satMod val="175000"/>
              <a:alpha val="40000"/>
            </a:schemeClr>
          </a:glow>
        </a:effectLst>
      </dgm:spPr>
      <dgm:t>
        <a:bodyPr/>
        <a:lstStyle/>
        <a:p>
          <a:r>
            <a:rPr lang="ro-RO" sz="1800" b="1" dirty="0" smtClean="0">
              <a:latin typeface="Calibri" panose="020F0502020204030204" pitchFamily="34" charset="0"/>
              <a:cs typeface="Calibri" panose="020F0502020204030204" pitchFamily="34" charset="0"/>
            </a:rPr>
            <a:t>Europă mai inteligentă</a:t>
          </a:r>
          <a:endParaRPr lang="ro-RO" sz="1800" dirty="0">
            <a:latin typeface="Calibri" panose="020F0502020204030204" pitchFamily="34" charset="0"/>
            <a:cs typeface="Calibri" panose="020F0502020204030204" pitchFamily="34" charset="0"/>
          </a:endParaRPr>
        </a:p>
      </dgm:t>
    </dgm:pt>
    <dgm:pt modelId="{9E7EF91A-85C4-440F-B75D-14A684D2FA5F}" type="parTrans" cxnId="{D8F35710-9E24-48D9-AC82-2776E1C02D30}">
      <dgm:prSet/>
      <dgm:spPr/>
      <dgm:t>
        <a:bodyPr/>
        <a:lstStyle/>
        <a:p>
          <a:endParaRPr lang="ro-RO"/>
        </a:p>
      </dgm:t>
    </dgm:pt>
    <dgm:pt modelId="{6FAE7DE0-AD48-4A90-A34E-2F8714D972B4}" type="sibTrans" cxnId="{D8F35710-9E24-48D9-AC82-2776E1C02D30}">
      <dgm:prSet/>
      <dgm:spPr/>
      <dgm:t>
        <a:bodyPr/>
        <a:lstStyle/>
        <a:p>
          <a:endParaRPr lang="ro-RO"/>
        </a:p>
      </dgm:t>
    </dgm:pt>
    <dgm:pt modelId="{85213A84-4309-461D-B260-BA638EF7DE12}">
      <dgm:prSet custT="1"/>
      <dgm:spPr>
        <a:effectLst>
          <a:glow rad="63500">
            <a:schemeClr val="accent1">
              <a:satMod val="175000"/>
              <a:alpha val="40000"/>
            </a:schemeClr>
          </a:glow>
        </a:effectLst>
      </dgm:spPr>
      <dgm:t>
        <a:bodyPr/>
        <a:lstStyle/>
        <a:p>
          <a:r>
            <a:rPr lang="ro-RO" sz="1800" b="1" dirty="0" smtClean="0">
              <a:latin typeface="Calibri" panose="020F0502020204030204" pitchFamily="34" charset="0"/>
              <a:cs typeface="Calibri" panose="020F0502020204030204" pitchFamily="34" charset="0"/>
            </a:rPr>
            <a:t>Europă mai</a:t>
          </a:r>
          <a:r>
            <a:rPr lang="ro-RO" sz="1500" b="1" dirty="0" smtClean="0">
              <a:latin typeface="Calibri" panose="020F0502020204030204" pitchFamily="34" charset="0"/>
              <a:cs typeface="Calibri" panose="020F0502020204030204" pitchFamily="34" charset="0"/>
            </a:rPr>
            <a:t> </a:t>
          </a:r>
          <a:r>
            <a:rPr lang="ro-RO" sz="1800" b="1" dirty="0" smtClean="0">
              <a:latin typeface="Calibri" panose="020F0502020204030204" pitchFamily="34" charset="0"/>
              <a:cs typeface="Calibri" panose="020F0502020204030204" pitchFamily="34" charset="0"/>
            </a:rPr>
            <a:t>conectată</a:t>
          </a:r>
          <a:endParaRPr lang="ro-RO" sz="1800" b="1" dirty="0">
            <a:latin typeface="Calibri" panose="020F0502020204030204" pitchFamily="34" charset="0"/>
            <a:cs typeface="Calibri" panose="020F0502020204030204" pitchFamily="34" charset="0"/>
          </a:endParaRPr>
        </a:p>
      </dgm:t>
    </dgm:pt>
    <dgm:pt modelId="{4046A8BC-7DF1-46C7-8278-A7F1D1E86C96}" type="parTrans" cxnId="{0473B1D9-5FE3-4372-B029-123D430392FE}">
      <dgm:prSet/>
      <dgm:spPr/>
      <dgm:t>
        <a:bodyPr/>
        <a:lstStyle/>
        <a:p>
          <a:endParaRPr lang="ro-RO"/>
        </a:p>
      </dgm:t>
    </dgm:pt>
    <dgm:pt modelId="{E2ACA10A-97E3-430C-B6D8-655078B9A47E}" type="sibTrans" cxnId="{0473B1D9-5FE3-4372-B029-123D430392FE}">
      <dgm:prSet/>
      <dgm:spPr/>
      <dgm:t>
        <a:bodyPr/>
        <a:lstStyle/>
        <a:p>
          <a:endParaRPr lang="ro-RO"/>
        </a:p>
      </dgm:t>
    </dgm:pt>
    <dgm:pt modelId="{AFDF78A0-71E6-410B-877F-FA52B180D650}" type="pres">
      <dgm:prSet presAssocID="{8B92CB56-9C3D-4CC5-9789-A09FB2488DAC}" presName="cycle" presStyleCnt="0">
        <dgm:presLayoutVars>
          <dgm:dir/>
          <dgm:resizeHandles val="exact"/>
        </dgm:presLayoutVars>
      </dgm:prSet>
      <dgm:spPr/>
      <dgm:t>
        <a:bodyPr/>
        <a:lstStyle/>
        <a:p>
          <a:endParaRPr lang="en-US"/>
        </a:p>
      </dgm:t>
    </dgm:pt>
    <dgm:pt modelId="{D898945C-ADA5-48A2-91C0-A89B025FD198}" type="pres">
      <dgm:prSet presAssocID="{F3F4A356-0791-4D0B-B980-84C3CEEEA98E}" presName="node" presStyleLbl="node1" presStyleIdx="0" presStyleCnt="5" custScaleX="117116" custScaleY="98613">
        <dgm:presLayoutVars>
          <dgm:bulletEnabled val="1"/>
        </dgm:presLayoutVars>
      </dgm:prSet>
      <dgm:spPr/>
      <dgm:t>
        <a:bodyPr/>
        <a:lstStyle/>
        <a:p>
          <a:endParaRPr lang="en-US"/>
        </a:p>
      </dgm:t>
    </dgm:pt>
    <dgm:pt modelId="{C4DF4EAD-283C-474F-9342-7C220D520E28}" type="pres">
      <dgm:prSet presAssocID="{F3F4A356-0791-4D0B-B980-84C3CEEEA98E}" presName="spNode" presStyleCnt="0"/>
      <dgm:spPr/>
    </dgm:pt>
    <dgm:pt modelId="{CC2F7500-7629-4525-9667-09BAF7A3FC67}" type="pres">
      <dgm:prSet presAssocID="{6FAE7DE0-AD48-4A90-A34E-2F8714D972B4}" presName="sibTrans" presStyleLbl="sibTrans1D1" presStyleIdx="0" presStyleCnt="5"/>
      <dgm:spPr/>
      <dgm:t>
        <a:bodyPr/>
        <a:lstStyle/>
        <a:p>
          <a:endParaRPr lang="en-US"/>
        </a:p>
      </dgm:t>
    </dgm:pt>
    <dgm:pt modelId="{4A29D6A6-ECD8-40CE-A20C-8231B43FF110}" type="pres">
      <dgm:prSet presAssocID="{C0F2F324-E957-43D1-84BA-DBBC22B83854}" presName="node" presStyleLbl="node1" presStyleIdx="1" presStyleCnt="5" custScaleX="107585" custScaleY="105517">
        <dgm:presLayoutVars>
          <dgm:bulletEnabled val="1"/>
        </dgm:presLayoutVars>
      </dgm:prSet>
      <dgm:spPr/>
      <dgm:t>
        <a:bodyPr/>
        <a:lstStyle/>
        <a:p>
          <a:endParaRPr lang="ro-RO"/>
        </a:p>
      </dgm:t>
    </dgm:pt>
    <dgm:pt modelId="{0C0659F9-06D4-4B59-9DA6-443ED31C55B3}" type="pres">
      <dgm:prSet presAssocID="{C0F2F324-E957-43D1-84BA-DBBC22B83854}" presName="spNode" presStyleCnt="0"/>
      <dgm:spPr/>
    </dgm:pt>
    <dgm:pt modelId="{34CF7C84-5B40-428B-AF39-42A3837F885D}" type="pres">
      <dgm:prSet presAssocID="{43E641CE-1FB6-4AB4-A238-B45E07BB9C34}" presName="sibTrans" presStyleLbl="sibTrans1D1" presStyleIdx="1" presStyleCnt="5"/>
      <dgm:spPr/>
      <dgm:t>
        <a:bodyPr/>
        <a:lstStyle/>
        <a:p>
          <a:endParaRPr lang="en-US"/>
        </a:p>
      </dgm:t>
    </dgm:pt>
    <dgm:pt modelId="{EAC2EF79-81C4-4BEF-98A7-33DD45C85230}" type="pres">
      <dgm:prSet presAssocID="{95115C40-79A6-493E-A594-31BF663AE62A}" presName="node" presStyleLbl="node1" presStyleIdx="2" presStyleCnt="5" custScaleX="108581" custScaleY="107157" custRadScaleRad="103454" custRadScaleInc="-40530">
        <dgm:presLayoutVars>
          <dgm:bulletEnabled val="1"/>
        </dgm:presLayoutVars>
      </dgm:prSet>
      <dgm:spPr/>
      <dgm:t>
        <a:bodyPr/>
        <a:lstStyle/>
        <a:p>
          <a:endParaRPr lang="ro-RO"/>
        </a:p>
      </dgm:t>
    </dgm:pt>
    <dgm:pt modelId="{9FE87DDD-AD45-455D-9B0F-A54C2DA40C84}" type="pres">
      <dgm:prSet presAssocID="{95115C40-79A6-493E-A594-31BF663AE62A}" presName="spNode" presStyleCnt="0"/>
      <dgm:spPr/>
    </dgm:pt>
    <dgm:pt modelId="{191C4F56-FA30-479E-9002-D6BA54AE8816}" type="pres">
      <dgm:prSet presAssocID="{52E9A219-650D-426C-9EA8-8390D5F47267}" presName="sibTrans" presStyleLbl="sibTrans1D1" presStyleIdx="2" presStyleCnt="5"/>
      <dgm:spPr/>
      <dgm:t>
        <a:bodyPr/>
        <a:lstStyle/>
        <a:p>
          <a:endParaRPr lang="en-US"/>
        </a:p>
      </dgm:t>
    </dgm:pt>
    <dgm:pt modelId="{D5834BD0-EE6D-48BC-AD75-1BD929B678C7}" type="pres">
      <dgm:prSet presAssocID="{152F8D8E-A781-461F-986B-D5F94450A32F}" presName="node" presStyleLbl="node1" presStyleIdx="3" presStyleCnt="5" custScaleX="114883" custScaleY="108599" custRadScaleRad="99054" custRadScaleInc="22373">
        <dgm:presLayoutVars>
          <dgm:bulletEnabled val="1"/>
        </dgm:presLayoutVars>
      </dgm:prSet>
      <dgm:spPr/>
      <dgm:t>
        <a:bodyPr/>
        <a:lstStyle/>
        <a:p>
          <a:endParaRPr lang="ro-RO"/>
        </a:p>
      </dgm:t>
    </dgm:pt>
    <dgm:pt modelId="{C7158D5A-6387-48C9-A669-EAD3A080B611}" type="pres">
      <dgm:prSet presAssocID="{152F8D8E-A781-461F-986B-D5F94450A32F}" presName="spNode" presStyleCnt="0"/>
      <dgm:spPr/>
    </dgm:pt>
    <dgm:pt modelId="{717AAF72-D1C4-4045-B7D1-18675B4AB4EA}" type="pres">
      <dgm:prSet presAssocID="{32C0BF8D-7741-4F38-8CCB-876BE19FABB1}" presName="sibTrans" presStyleLbl="sibTrans1D1" presStyleIdx="3" presStyleCnt="5"/>
      <dgm:spPr/>
      <dgm:t>
        <a:bodyPr/>
        <a:lstStyle/>
        <a:p>
          <a:endParaRPr lang="en-US"/>
        </a:p>
      </dgm:t>
    </dgm:pt>
    <dgm:pt modelId="{636F6B5F-E34A-41F6-8903-E617BA9BA54C}" type="pres">
      <dgm:prSet presAssocID="{85213A84-4309-461D-B260-BA638EF7DE12}" presName="node" presStyleLbl="node1" presStyleIdx="4" presStyleCnt="5" custScaleX="106892" custScaleY="105517">
        <dgm:presLayoutVars>
          <dgm:bulletEnabled val="1"/>
        </dgm:presLayoutVars>
      </dgm:prSet>
      <dgm:spPr/>
      <dgm:t>
        <a:bodyPr/>
        <a:lstStyle/>
        <a:p>
          <a:endParaRPr lang="ro-RO"/>
        </a:p>
      </dgm:t>
    </dgm:pt>
    <dgm:pt modelId="{52A25873-95F0-402A-B34C-6FFD80026A0E}" type="pres">
      <dgm:prSet presAssocID="{85213A84-4309-461D-B260-BA638EF7DE12}" presName="spNode" presStyleCnt="0"/>
      <dgm:spPr/>
    </dgm:pt>
    <dgm:pt modelId="{D101DC71-3299-4B1A-807A-E86426C04766}" type="pres">
      <dgm:prSet presAssocID="{E2ACA10A-97E3-430C-B6D8-655078B9A47E}" presName="sibTrans" presStyleLbl="sibTrans1D1" presStyleIdx="4" presStyleCnt="5"/>
      <dgm:spPr/>
      <dgm:t>
        <a:bodyPr/>
        <a:lstStyle/>
        <a:p>
          <a:endParaRPr lang="en-US"/>
        </a:p>
      </dgm:t>
    </dgm:pt>
  </dgm:ptLst>
  <dgm:cxnLst>
    <dgm:cxn modelId="{1F7FF135-459B-48FC-9BB1-109073820309}" type="presOf" srcId="{152F8D8E-A781-461F-986B-D5F94450A32F}" destId="{D5834BD0-EE6D-48BC-AD75-1BD929B678C7}" srcOrd="0" destOrd="0" presId="urn:microsoft.com/office/officeart/2005/8/layout/cycle5"/>
    <dgm:cxn modelId="{B4052325-DACF-4793-B67E-550F394E00B6}" type="presOf" srcId="{6FAE7DE0-AD48-4A90-A34E-2F8714D972B4}" destId="{CC2F7500-7629-4525-9667-09BAF7A3FC67}" srcOrd="0" destOrd="0" presId="urn:microsoft.com/office/officeart/2005/8/layout/cycle5"/>
    <dgm:cxn modelId="{784598DF-8453-4497-8340-A3427FF7050F}" type="presOf" srcId="{E2ACA10A-97E3-430C-B6D8-655078B9A47E}" destId="{D101DC71-3299-4B1A-807A-E86426C04766}" srcOrd="0" destOrd="0" presId="urn:microsoft.com/office/officeart/2005/8/layout/cycle5"/>
    <dgm:cxn modelId="{BAEC626D-2B34-4854-824B-F53300DDF4A6}" type="presOf" srcId="{95115C40-79A6-493E-A594-31BF663AE62A}" destId="{EAC2EF79-81C4-4BEF-98A7-33DD45C85230}" srcOrd="0" destOrd="0" presId="urn:microsoft.com/office/officeart/2005/8/layout/cycle5"/>
    <dgm:cxn modelId="{0A15A7AD-C899-4C4A-86F7-334E6125CE83}" type="presOf" srcId="{C0F2F324-E957-43D1-84BA-DBBC22B83854}" destId="{4A29D6A6-ECD8-40CE-A20C-8231B43FF110}" srcOrd="0" destOrd="0" presId="urn:microsoft.com/office/officeart/2005/8/layout/cycle5"/>
    <dgm:cxn modelId="{4F92632F-1B2E-4FD3-B6A5-90EFBD874FC4}" type="presOf" srcId="{F3F4A356-0791-4D0B-B980-84C3CEEEA98E}" destId="{D898945C-ADA5-48A2-91C0-A89B025FD198}" srcOrd="0" destOrd="0" presId="urn:microsoft.com/office/officeart/2005/8/layout/cycle5"/>
    <dgm:cxn modelId="{948922CF-DC55-41CC-95F6-242AAFE0377D}" type="presOf" srcId="{85213A84-4309-461D-B260-BA638EF7DE12}" destId="{636F6B5F-E34A-41F6-8903-E617BA9BA54C}" srcOrd="0" destOrd="0" presId="urn:microsoft.com/office/officeart/2005/8/layout/cycle5"/>
    <dgm:cxn modelId="{075D3A2D-6992-4E59-ADCB-8494900465E5}" srcId="{8B92CB56-9C3D-4CC5-9789-A09FB2488DAC}" destId="{95115C40-79A6-493E-A594-31BF663AE62A}" srcOrd="2" destOrd="0" parTransId="{CEC79012-4B2F-44CF-ADEF-6A87AA638BA4}" sibTransId="{52E9A219-650D-426C-9EA8-8390D5F47267}"/>
    <dgm:cxn modelId="{849E43CA-9962-4CB3-93A0-D06E28D6EBCE}" type="presOf" srcId="{43E641CE-1FB6-4AB4-A238-B45E07BB9C34}" destId="{34CF7C84-5B40-428B-AF39-42A3837F885D}" srcOrd="0" destOrd="0" presId="urn:microsoft.com/office/officeart/2005/8/layout/cycle5"/>
    <dgm:cxn modelId="{D8F35710-9E24-48D9-AC82-2776E1C02D30}" srcId="{8B92CB56-9C3D-4CC5-9789-A09FB2488DAC}" destId="{F3F4A356-0791-4D0B-B980-84C3CEEEA98E}" srcOrd="0" destOrd="0" parTransId="{9E7EF91A-85C4-440F-B75D-14A684D2FA5F}" sibTransId="{6FAE7DE0-AD48-4A90-A34E-2F8714D972B4}"/>
    <dgm:cxn modelId="{4FFE33E0-7092-48EC-8F73-8F728069A70C}" srcId="{8B92CB56-9C3D-4CC5-9789-A09FB2488DAC}" destId="{152F8D8E-A781-461F-986B-D5F94450A32F}" srcOrd="3" destOrd="0" parTransId="{8097289B-5C09-4143-A51A-E635D57825D0}" sibTransId="{32C0BF8D-7741-4F38-8CCB-876BE19FABB1}"/>
    <dgm:cxn modelId="{0473B1D9-5FE3-4372-B029-123D430392FE}" srcId="{8B92CB56-9C3D-4CC5-9789-A09FB2488DAC}" destId="{85213A84-4309-461D-B260-BA638EF7DE12}" srcOrd="4" destOrd="0" parTransId="{4046A8BC-7DF1-46C7-8278-A7F1D1E86C96}" sibTransId="{E2ACA10A-97E3-430C-B6D8-655078B9A47E}"/>
    <dgm:cxn modelId="{28DC12F1-2889-43D9-8698-6C5EE9B48F44}" type="presOf" srcId="{32C0BF8D-7741-4F38-8CCB-876BE19FABB1}" destId="{717AAF72-D1C4-4045-B7D1-18675B4AB4EA}" srcOrd="0" destOrd="0" presId="urn:microsoft.com/office/officeart/2005/8/layout/cycle5"/>
    <dgm:cxn modelId="{498AC5A0-BAF2-49C5-B31D-D540B00D563A}" type="presOf" srcId="{8B92CB56-9C3D-4CC5-9789-A09FB2488DAC}" destId="{AFDF78A0-71E6-410B-877F-FA52B180D650}" srcOrd="0" destOrd="0" presId="urn:microsoft.com/office/officeart/2005/8/layout/cycle5"/>
    <dgm:cxn modelId="{215CDE7B-DBFD-4D14-A0FA-6BEA04F3A63D}" type="presOf" srcId="{52E9A219-650D-426C-9EA8-8390D5F47267}" destId="{191C4F56-FA30-479E-9002-D6BA54AE8816}" srcOrd="0" destOrd="0" presId="urn:microsoft.com/office/officeart/2005/8/layout/cycle5"/>
    <dgm:cxn modelId="{A562FCB8-AA54-4754-B9DC-28B7D652A5A5}" srcId="{8B92CB56-9C3D-4CC5-9789-A09FB2488DAC}" destId="{C0F2F324-E957-43D1-84BA-DBBC22B83854}" srcOrd="1" destOrd="0" parTransId="{3AD9C050-4762-4CD2-9827-E090FC9039BB}" sibTransId="{43E641CE-1FB6-4AB4-A238-B45E07BB9C34}"/>
    <dgm:cxn modelId="{DBB2892E-D702-43AB-9319-F5B13CDC7B24}" type="presParOf" srcId="{AFDF78A0-71E6-410B-877F-FA52B180D650}" destId="{D898945C-ADA5-48A2-91C0-A89B025FD198}" srcOrd="0" destOrd="0" presId="urn:microsoft.com/office/officeart/2005/8/layout/cycle5"/>
    <dgm:cxn modelId="{5226BA15-990D-4E90-B6E3-98DF55D5CCC3}" type="presParOf" srcId="{AFDF78A0-71E6-410B-877F-FA52B180D650}" destId="{C4DF4EAD-283C-474F-9342-7C220D520E28}" srcOrd="1" destOrd="0" presId="urn:microsoft.com/office/officeart/2005/8/layout/cycle5"/>
    <dgm:cxn modelId="{04649284-09DA-4598-BE65-8C1BD207ECCD}" type="presParOf" srcId="{AFDF78A0-71E6-410B-877F-FA52B180D650}" destId="{CC2F7500-7629-4525-9667-09BAF7A3FC67}" srcOrd="2" destOrd="0" presId="urn:microsoft.com/office/officeart/2005/8/layout/cycle5"/>
    <dgm:cxn modelId="{AF9A28A5-8501-4602-972C-10C315C86F5E}" type="presParOf" srcId="{AFDF78A0-71E6-410B-877F-FA52B180D650}" destId="{4A29D6A6-ECD8-40CE-A20C-8231B43FF110}" srcOrd="3" destOrd="0" presId="urn:microsoft.com/office/officeart/2005/8/layout/cycle5"/>
    <dgm:cxn modelId="{48E5664B-DDCE-4A47-A91F-7683986D0825}" type="presParOf" srcId="{AFDF78A0-71E6-410B-877F-FA52B180D650}" destId="{0C0659F9-06D4-4B59-9DA6-443ED31C55B3}" srcOrd="4" destOrd="0" presId="urn:microsoft.com/office/officeart/2005/8/layout/cycle5"/>
    <dgm:cxn modelId="{DA97615B-4927-40CB-9831-12A391AF98E7}" type="presParOf" srcId="{AFDF78A0-71E6-410B-877F-FA52B180D650}" destId="{34CF7C84-5B40-428B-AF39-42A3837F885D}" srcOrd="5" destOrd="0" presId="urn:microsoft.com/office/officeart/2005/8/layout/cycle5"/>
    <dgm:cxn modelId="{3AF14B24-C4BB-4FBC-A353-A0B64CAC9D1C}" type="presParOf" srcId="{AFDF78A0-71E6-410B-877F-FA52B180D650}" destId="{EAC2EF79-81C4-4BEF-98A7-33DD45C85230}" srcOrd="6" destOrd="0" presId="urn:microsoft.com/office/officeart/2005/8/layout/cycle5"/>
    <dgm:cxn modelId="{43B96166-F89F-4563-85CB-0C2AFA958699}" type="presParOf" srcId="{AFDF78A0-71E6-410B-877F-FA52B180D650}" destId="{9FE87DDD-AD45-455D-9B0F-A54C2DA40C84}" srcOrd="7" destOrd="0" presId="urn:microsoft.com/office/officeart/2005/8/layout/cycle5"/>
    <dgm:cxn modelId="{C8841E10-816A-43E5-B830-25D90A5B21E7}" type="presParOf" srcId="{AFDF78A0-71E6-410B-877F-FA52B180D650}" destId="{191C4F56-FA30-479E-9002-D6BA54AE8816}" srcOrd="8" destOrd="0" presId="urn:microsoft.com/office/officeart/2005/8/layout/cycle5"/>
    <dgm:cxn modelId="{D97174E7-F175-431D-B3E0-0D519C621017}" type="presParOf" srcId="{AFDF78A0-71E6-410B-877F-FA52B180D650}" destId="{D5834BD0-EE6D-48BC-AD75-1BD929B678C7}" srcOrd="9" destOrd="0" presId="urn:microsoft.com/office/officeart/2005/8/layout/cycle5"/>
    <dgm:cxn modelId="{A33EDA21-8455-4F65-B02E-2FE8E929A4D9}" type="presParOf" srcId="{AFDF78A0-71E6-410B-877F-FA52B180D650}" destId="{C7158D5A-6387-48C9-A669-EAD3A080B611}" srcOrd="10" destOrd="0" presId="urn:microsoft.com/office/officeart/2005/8/layout/cycle5"/>
    <dgm:cxn modelId="{3B0751E8-287B-4423-BD86-3E8A1B0FB82C}" type="presParOf" srcId="{AFDF78A0-71E6-410B-877F-FA52B180D650}" destId="{717AAF72-D1C4-4045-B7D1-18675B4AB4EA}" srcOrd="11" destOrd="0" presId="urn:microsoft.com/office/officeart/2005/8/layout/cycle5"/>
    <dgm:cxn modelId="{5168549E-0C92-4EC9-9A47-EFCF9600F659}" type="presParOf" srcId="{AFDF78A0-71E6-410B-877F-FA52B180D650}" destId="{636F6B5F-E34A-41F6-8903-E617BA9BA54C}" srcOrd="12" destOrd="0" presId="urn:microsoft.com/office/officeart/2005/8/layout/cycle5"/>
    <dgm:cxn modelId="{98701AF6-AE83-4AAF-9452-ABDAE431CDF6}" type="presParOf" srcId="{AFDF78A0-71E6-410B-877F-FA52B180D650}" destId="{52A25873-95F0-402A-B34C-6FFD80026A0E}" srcOrd="13" destOrd="0" presId="urn:microsoft.com/office/officeart/2005/8/layout/cycle5"/>
    <dgm:cxn modelId="{8EDA5D6A-13FE-4917-AABA-4DD396746D40}" type="presParOf" srcId="{AFDF78A0-71E6-410B-877F-FA52B180D650}" destId="{D101DC71-3299-4B1A-807A-E86426C04766}" srcOrd="14" destOrd="0" presId="urn:microsoft.com/office/officeart/2005/8/layout/cycle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9F632CD-77D6-418F-9DC0-035638576B01}" type="doc">
      <dgm:prSet loTypeId="urn:microsoft.com/office/officeart/2009/layout/ReverseList" loCatId="relationship" qsTypeId="urn:microsoft.com/office/officeart/2005/8/quickstyle/simple5" qsCatId="simple" csTypeId="urn:microsoft.com/office/officeart/2005/8/colors/accent1_2" csCatId="accent1" phldr="1"/>
      <dgm:spPr/>
      <dgm:t>
        <a:bodyPr/>
        <a:lstStyle/>
        <a:p>
          <a:endParaRPr lang="en-US"/>
        </a:p>
      </dgm:t>
    </dgm:pt>
    <dgm:pt modelId="{DDF44FFA-500A-4B01-B6D8-DACB1525AC4B}">
      <dgm:prSet custT="1">
        <dgm:style>
          <a:lnRef idx="1">
            <a:schemeClr val="accent2"/>
          </a:lnRef>
          <a:fillRef idx="2">
            <a:schemeClr val="accent2"/>
          </a:fillRef>
          <a:effectRef idx="1">
            <a:schemeClr val="accent2"/>
          </a:effectRef>
          <a:fontRef idx="minor">
            <a:schemeClr val="dk1"/>
          </a:fontRef>
        </dgm:style>
      </dgm:prSet>
      <dgm:spPr>
        <a:solidFill>
          <a:schemeClr val="bg2">
            <a:lumMod val="90000"/>
          </a:schemeClr>
        </a:solidFill>
      </dgm:spPr>
      <dgm:t>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o-RO" sz="3500" dirty="0" smtClean="0"/>
            <a:t>Abordare </a:t>
          </a:r>
          <a:endParaRPr lang="en-US" sz="3500" b="1" dirty="0" smtClean="0"/>
        </a:p>
        <a:p>
          <a:pPr algn="ctr" defTabSz="1555750" rtl="0">
            <a:lnSpc>
              <a:spcPct val="90000"/>
            </a:lnSpc>
            <a:spcBef>
              <a:spcPct val="0"/>
            </a:spcBef>
            <a:spcAft>
              <a:spcPct val="35000"/>
            </a:spcAft>
          </a:pPr>
          <a:r>
            <a:rPr lang="ro-RO" sz="3500" b="1" dirty="0" smtClean="0"/>
            <a:t>MFE</a:t>
          </a:r>
          <a:endParaRPr lang="en-US" sz="3500" b="1" dirty="0"/>
        </a:p>
      </dgm:t>
    </dgm:pt>
    <dgm:pt modelId="{6A06638F-B268-4A1D-BF64-49DC57601A08}" type="parTrans" cxnId="{06EBCD01-DF9A-41AE-B42F-D6B8974A8976}">
      <dgm:prSet/>
      <dgm:spPr/>
      <dgm:t>
        <a:bodyPr/>
        <a:lstStyle/>
        <a:p>
          <a:endParaRPr lang="en-US"/>
        </a:p>
      </dgm:t>
    </dgm:pt>
    <dgm:pt modelId="{0A7198F0-864B-41EB-BF77-C6B16F42AE9A}" type="sibTrans" cxnId="{06EBCD01-DF9A-41AE-B42F-D6B8974A8976}">
      <dgm:prSet/>
      <dgm:spPr/>
      <dgm:t>
        <a:bodyPr/>
        <a:lstStyle/>
        <a:p>
          <a:endParaRPr lang="en-US"/>
        </a:p>
      </dgm:t>
    </dgm:pt>
    <dgm:pt modelId="{0CC9FF3E-B3FD-4285-9D4A-C3973447A9A8}">
      <dgm:prSet>
        <dgm:style>
          <a:lnRef idx="1">
            <a:schemeClr val="accent2"/>
          </a:lnRef>
          <a:fillRef idx="2">
            <a:schemeClr val="accent2"/>
          </a:fillRef>
          <a:effectRef idx="1">
            <a:schemeClr val="accent2"/>
          </a:effectRef>
          <a:fontRef idx="minor">
            <a:schemeClr val="dk1"/>
          </a:fontRef>
        </dgm:style>
      </dgm:prSet>
      <dgm:spPr>
        <a:gradFill rotWithShape="0">
          <a:gsLst>
            <a:gs pos="99000">
              <a:schemeClr val="bg2">
                <a:lumMod val="75000"/>
              </a:schemeClr>
            </a:gs>
            <a:gs pos="100000">
              <a:schemeClr val="accent2">
                <a:tint val="32000"/>
                <a:satMod val="250000"/>
              </a:schemeClr>
            </a:gs>
            <a:gs pos="100000">
              <a:schemeClr val="accent2">
                <a:tint val="23000"/>
                <a:satMod val="300000"/>
              </a:schemeClr>
            </a:gs>
          </a:gsLst>
        </a:gradFill>
      </dgm:spPr>
      <dgm:t>
        <a:bodyPr/>
        <a:lstStyle/>
        <a:p>
          <a:pPr rtl="0"/>
          <a:r>
            <a:rPr lang="ro-RO" sz="2900" b="1" dirty="0" smtClean="0">
              <a:latin typeface="Calibri" panose="020F0502020204030204" pitchFamily="34" charset="0"/>
              <a:cs typeface="Calibri" panose="020F0502020204030204" pitchFamily="34" charset="0"/>
            </a:rPr>
            <a:t>Colaborare cu</a:t>
          </a:r>
          <a:r>
            <a:rPr lang="en-US" sz="2900" dirty="0" smtClean="0">
              <a:latin typeface="Calibri" panose="020F0502020204030204" pitchFamily="34" charset="0"/>
              <a:cs typeface="Calibri" panose="020F0502020204030204" pitchFamily="34" charset="0"/>
            </a:rPr>
            <a:t>:</a:t>
          </a:r>
          <a:endParaRPr lang="en-US" sz="2900" dirty="0">
            <a:latin typeface="Calibri" panose="020F0502020204030204" pitchFamily="34" charset="0"/>
            <a:cs typeface="Calibri" panose="020F0502020204030204" pitchFamily="34" charset="0"/>
          </a:endParaRPr>
        </a:p>
      </dgm:t>
    </dgm:pt>
    <dgm:pt modelId="{BECEB043-7BB3-4E78-A8BE-BC0E4CA48D45}" type="parTrans" cxnId="{5CEF2DF2-9CE7-44E3-AA51-D27F12B9881F}">
      <dgm:prSet/>
      <dgm:spPr/>
      <dgm:t>
        <a:bodyPr/>
        <a:lstStyle/>
        <a:p>
          <a:endParaRPr lang="en-US"/>
        </a:p>
      </dgm:t>
    </dgm:pt>
    <dgm:pt modelId="{E604B314-EC0E-41C6-8DE2-AE2C39C4DB7A}" type="sibTrans" cxnId="{5CEF2DF2-9CE7-44E3-AA51-D27F12B9881F}">
      <dgm:prSet/>
      <dgm:spPr/>
      <dgm:t>
        <a:bodyPr/>
        <a:lstStyle/>
        <a:p>
          <a:endParaRPr lang="en-US"/>
        </a:p>
      </dgm:t>
    </dgm:pt>
    <dgm:pt modelId="{0523AC68-0C29-4D24-9543-71C854CA10A7}">
      <dgm:prSet custT="1">
        <dgm:style>
          <a:lnRef idx="1">
            <a:schemeClr val="accent2"/>
          </a:lnRef>
          <a:fillRef idx="2">
            <a:schemeClr val="accent2"/>
          </a:fillRef>
          <a:effectRef idx="1">
            <a:schemeClr val="accent2"/>
          </a:effectRef>
          <a:fontRef idx="minor">
            <a:schemeClr val="dk1"/>
          </a:fontRef>
        </dgm:style>
      </dgm:prSet>
      <dgm:spPr>
        <a:gradFill rotWithShape="0">
          <a:gsLst>
            <a:gs pos="99000">
              <a:schemeClr val="bg2">
                <a:lumMod val="75000"/>
              </a:schemeClr>
            </a:gs>
            <a:gs pos="100000">
              <a:schemeClr val="accent2">
                <a:tint val="32000"/>
                <a:satMod val="250000"/>
              </a:schemeClr>
            </a:gs>
            <a:gs pos="100000">
              <a:schemeClr val="accent2">
                <a:tint val="23000"/>
                <a:satMod val="300000"/>
              </a:schemeClr>
            </a:gs>
          </a:gsLst>
        </a:gradFill>
      </dgm:spPr>
      <dgm:t>
        <a:bodyPr/>
        <a:lstStyle/>
        <a:p>
          <a:pPr rtl="0"/>
          <a:r>
            <a:rPr lang="ro-RO" sz="2000" b="1" dirty="0" smtClean="0">
              <a:latin typeface="Calibri" panose="020F0502020204030204" pitchFamily="34" charset="0"/>
              <a:cs typeface="Calibri" panose="020F0502020204030204" pitchFamily="34" charset="0"/>
            </a:rPr>
            <a:t>Ministerele de linie </a:t>
          </a:r>
          <a:r>
            <a:rPr lang="ro-RO" sz="2000" b="0" dirty="0" smtClean="0">
              <a:latin typeface="Calibri" panose="020F0502020204030204" pitchFamily="34" charset="0"/>
              <a:cs typeface="Calibri" panose="020F0502020204030204" pitchFamily="34" charset="0"/>
            </a:rPr>
            <a:t>pentru a primi contribuții</a:t>
          </a:r>
          <a:endParaRPr lang="en-US" sz="2000" b="0" dirty="0">
            <a:latin typeface="Calibri" panose="020F0502020204030204" pitchFamily="34" charset="0"/>
            <a:cs typeface="Calibri" panose="020F0502020204030204" pitchFamily="34" charset="0"/>
          </a:endParaRPr>
        </a:p>
      </dgm:t>
    </dgm:pt>
    <dgm:pt modelId="{83196900-CC0C-49F7-B28C-36AC39C654A9}" type="parTrans" cxnId="{05A3BDFF-EE95-487F-AB77-36FF16AAF9E6}">
      <dgm:prSet/>
      <dgm:spPr/>
      <dgm:t>
        <a:bodyPr/>
        <a:lstStyle/>
        <a:p>
          <a:endParaRPr lang="en-US"/>
        </a:p>
      </dgm:t>
    </dgm:pt>
    <dgm:pt modelId="{BFA3B7DC-AD99-4CF3-BBFD-9808B3D65634}" type="sibTrans" cxnId="{05A3BDFF-EE95-487F-AB77-36FF16AAF9E6}">
      <dgm:prSet/>
      <dgm:spPr/>
      <dgm:t>
        <a:bodyPr/>
        <a:lstStyle/>
        <a:p>
          <a:endParaRPr lang="en-US"/>
        </a:p>
      </dgm:t>
    </dgm:pt>
    <dgm:pt modelId="{4BBECC29-280B-4C74-B280-97D4CD20AB6E}">
      <dgm:prSet custT="1">
        <dgm:style>
          <a:lnRef idx="1">
            <a:schemeClr val="accent2"/>
          </a:lnRef>
          <a:fillRef idx="2">
            <a:schemeClr val="accent2"/>
          </a:fillRef>
          <a:effectRef idx="1">
            <a:schemeClr val="accent2"/>
          </a:effectRef>
          <a:fontRef idx="minor">
            <a:schemeClr val="dk1"/>
          </a:fontRef>
        </dgm:style>
      </dgm:prSet>
      <dgm:spPr>
        <a:gradFill rotWithShape="0">
          <a:gsLst>
            <a:gs pos="99000">
              <a:schemeClr val="bg2">
                <a:lumMod val="75000"/>
              </a:schemeClr>
            </a:gs>
            <a:gs pos="100000">
              <a:schemeClr val="accent2">
                <a:tint val="32000"/>
                <a:satMod val="250000"/>
              </a:schemeClr>
            </a:gs>
            <a:gs pos="100000">
              <a:schemeClr val="accent2">
                <a:tint val="23000"/>
                <a:satMod val="300000"/>
              </a:schemeClr>
            </a:gs>
          </a:gsLst>
        </a:gradFill>
      </dgm:spPr>
      <dgm:t>
        <a:bodyPr/>
        <a:lstStyle/>
        <a:p>
          <a:pPr rtl="0"/>
          <a:r>
            <a:rPr lang="ro-RO" sz="2000" dirty="0" smtClean="0">
              <a:latin typeface="Calibri" panose="020F0502020204030204" pitchFamily="34" charset="0"/>
              <a:cs typeface="Calibri" panose="020F0502020204030204" pitchFamily="34" charset="0"/>
            </a:rPr>
            <a:t>Cu </a:t>
          </a:r>
          <a:r>
            <a:rPr lang="ro-RO" sz="2000" b="1" dirty="0" smtClean="0">
              <a:latin typeface="Calibri" panose="020F0502020204030204" pitchFamily="34" charset="0"/>
              <a:cs typeface="Calibri" panose="020F0502020204030204" pitchFamily="34" charset="0"/>
            </a:rPr>
            <a:t>partenerii socio-economici </a:t>
          </a:r>
          <a:r>
            <a:rPr lang="ro-RO" sz="2000" dirty="0" smtClean="0">
              <a:latin typeface="Calibri" panose="020F0502020204030204" pitchFamily="34" charset="0"/>
              <a:cs typeface="Calibri" panose="020F0502020204030204" pitchFamily="34" charset="0"/>
            </a:rPr>
            <a:t>relevanți</a:t>
          </a:r>
          <a:endParaRPr lang="en-US" sz="2000" b="1" dirty="0">
            <a:latin typeface="Calibri" panose="020F0502020204030204" pitchFamily="34" charset="0"/>
            <a:cs typeface="Calibri" panose="020F0502020204030204" pitchFamily="34" charset="0"/>
          </a:endParaRPr>
        </a:p>
      </dgm:t>
    </dgm:pt>
    <dgm:pt modelId="{852C1D58-B14E-444B-82C5-28A60B7730EB}" type="parTrans" cxnId="{6B3C354D-7D4F-4250-B4A2-9C43BEFAD985}">
      <dgm:prSet/>
      <dgm:spPr/>
      <dgm:t>
        <a:bodyPr/>
        <a:lstStyle/>
        <a:p>
          <a:endParaRPr lang="en-US"/>
        </a:p>
      </dgm:t>
    </dgm:pt>
    <dgm:pt modelId="{F6915CB7-6DC2-41AF-BA81-6EB738FADC7A}" type="sibTrans" cxnId="{6B3C354D-7D4F-4250-B4A2-9C43BEFAD985}">
      <dgm:prSet/>
      <dgm:spPr/>
      <dgm:t>
        <a:bodyPr/>
        <a:lstStyle/>
        <a:p>
          <a:endParaRPr lang="en-US"/>
        </a:p>
      </dgm:t>
    </dgm:pt>
    <dgm:pt modelId="{7003023D-DC71-478B-BC2C-C88804393BA3}">
      <dgm:prSet custT="1">
        <dgm:style>
          <a:lnRef idx="1">
            <a:schemeClr val="accent2"/>
          </a:lnRef>
          <a:fillRef idx="2">
            <a:schemeClr val="accent2"/>
          </a:fillRef>
          <a:effectRef idx="1">
            <a:schemeClr val="accent2"/>
          </a:effectRef>
          <a:fontRef idx="minor">
            <a:schemeClr val="dk1"/>
          </a:fontRef>
        </dgm:style>
      </dgm:prSet>
      <dgm:spPr>
        <a:gradFill rotWithShape="0">
          <a:gsLst>
            <a:gs pos="99000">
              <a:schemeClr val="bg2">
                <a:lumMod val="75000"/>
              </a:schemeClr>
            </a:gs>
            <a:gs pos="100000">
              <a:schemeClr val="accent2">
                <a:tint val="32000"/>
                <a:satMod val="250000"/>
              </a:schemeClr>
            </a:gs>
            <a:gs pos="100000">
              <a:schemeClr val="accent2">
                <a:tint val="23000"/>
                <a:satMod val="300000"/>
              </a:schemeClr>
            </a:gs>
          </a:gsLst>
        </a:gradFill>
      </dgm:spPr>
      <dgm:t>
        <a:bodyPr/>
        <a:lstStyle/>
        <a:p>
          <a:pPr rtl="0"/>
          <a:r>
            <a:rPr lang="ro-RO" sz="2000" b="1" dirty="0" smtClean="0">
              <a:latin typeface="Calibri" panose="020F0502020204030204" pitchFamily="34" charset="0"/>
              <a:cs typeface="Calibri" panose="020F0502020204030204" pitchFamily="34" charset="0"/>
            </a:rPr>
            <a:t>Autoritățile de management</a:t>
          </a:r>
          <a:endParaRPr lang="en-US" sz="2000" b="1" dirty="0">
            <a:latin typeface="Calibri" panose="020F0502020204030204" pitchFamily="34" charset="0"/>
            <a:cs typeface="Calibri" panose="020F0502020204030204" pitchFamily="34" charset="0"/>
          </a:endParaRPr>
        </a:p>
      </dgm:t>
    </dgm:pt>
    <dgm:pt modelId="{F8818FE5-4890-487C-A0A8-87CAC15BAA34}" type="parTrans" cxnId="{A1D83B2A-FECD-476A-B832-260EC189D33C}">
      <dgm:prSet/>
      <dgm:spPr/>
      <dgm:t>
        <a:bodyPr/>
        <a:lstStyle/>
        <a:p>
          <a:endParaRPr lang="en-US"/>
        </a:p>
      </dgm:t>
    </dgm:pt>
    <dgm:pt modelId="{49B372A9-39F0-4FC4-8BEB-D508C505E478}" type="sibTrans" cxnId="{A1D83B2A-FECD-476A-B832-260EC189D33C}">
      <dgm:prSet/>
      <dgm:spPr/>
      <dgm:t>
        <a:bodyPr/>
        <a:lstStyle/>
        <a:p>
          <a:endParaRPr lang="en-US"/>
        </a:p>
      </dgm:t>
    </dgm:pt>
    <dgm:pt modelId="{03C794C0-3D07-441D-80F2-A6E8ACC983F0}">
      <dgm:prSet custT="1">
        <dgm:style>
          <a:lnRef idx="1">
            <a:schemeClr val="accent2"/>
          </a:lnRef>
          <a:fillRef idx="2">
            <a:schemeClr val="accent2"/>
          </a:fillRef>
          <a:effectRef idx="1">
            <a:schemeClr val="accent2"/>
          </a:effectRef>
          <a:fontRef idx="minor">
            <a:schemeClr val="dk1"/>
          </a:fontRef>
        </dgm:style>
      </dgm:prSet>
      <dgm:spPr>
        <a:gradFill rotWithShape="0">
          <a:gsLst>
            <a:gs pos="99000">
              <a:schemeClr val="bg2">
                <a:lumMod val="75000"/>
              </a:schemeClr>
            </a:gs>
            <a:gs pos="100000">
              <a:schemeClr val="accent2">
                <a:tint val="32000"/>
                <a:satMod val="250000"/>
              </a:schemeClr>
            </a:gs>
            <a:gs pos="100000">
              <a:schemeClr val="accent2">
                <a:tint val="23000"/>
                <a:satMod val="300000"/>
              </a:schemeClr>
            </a:gs>
          </a:gsLst>
        </a:gradFill>
      </dgm:spPr>
      <dgm:t>
        <a:bodyPr/>
        <a:lstStyle/>
        <a:p>
          <a:pPr rtl="0"/>
          <a:r>
            <a:rPr lang="ro-RO" sz="2000" b="1" dirty="0" smtClean="0">
              <a:latin typeface="Calibri" panose="020F0502020204030204" pitchFamily="34" charset="0"/>
              <a:cs typeface="Calibri" panose="020F0502020204030204" pitchFamily="34" charset="0"/>
            </a:rPr>
            <a:t>Sprijin extern</a:t>
          </a:r>
          <a:r>
            <a:rPr lang="en-US" sz="2000" dirty="0" smtClean="0">
              <a:latin typeface="Calibri" panose="020F0502020204030204" pitchFamily="34" charset="0"/>
              <a:cs typeface="Calibri" panose="020F0502020204030204" pitchFamily="34" charset="0"/>
            </a:rPr>
            <a:t>(</a:t>
          </a:r>
          <a:r>
            <a:rPr lang="en-US" sz="2000" dirty="0" err="1" smtClean="0">
              <a:latin typeface="Calibri" panose="020F0502020204030204" pitchFamily="34" charset="0"/>
              <a:cs typeface="Calibri" panose="020F0502020204030204" pitchFamily="34" charset="0"/>
            </a:rPr>
            <a:t>consultan</a:t>
          </a:r>
          <a:r>
            <a:rPr lang="ro-RO" sz="2000" dirty="0" smtClean="0">
              <a:latin typeface="Calibri" panose="020F0502020204030204" pitchFamily="34" charset="0"/>
              <a:cs typeface="Calibri" panose="020F0502020204030204" pitchFamily="34" charset="0"/>
            </a:rPr>
            <a:t>ți externi</a:t>
          </a:r>
          <a:r>
            <a:rPr lang="en-US" sz="2000" dirty="0" smtClean="0">
              <a:latin typeface="Calibri" panose="020F0502020204030204" pitchFamily="34" charset="0"/>
              <a:cs typeface="Calibri" panose="020F0502020204030204" pitchFamily="34" charset="0"/>
            </a:rPr>
            <a:t>)</a:t>
          </a:r>
          <a:endParaRPr lang="en-US" sz="2000" dirty="0">
            <a:latin typeface="Calibri" panose="020F0502020204030204" pitchFamily="34" charset="0"/>
            <a:cs typeface="Calibri" panose="020F0502020204030204" pitchFamily="34" charset="0"/>
          </a:endParaRPr>
        </a:p>
      </dgm:t>
    </dgm:pt>
    <dgm:pt modelId="{2CC1C0AB-2B7D-46D5-8256-C65A5016770C}" type="parTrans" cxnId="{4DA6EC01-E7E3-4252-8BB6-15E2BF74C8B7}">
      <dgm:prSet/>
      <dgm:spPr/>
      <dgm:t>
        <a:bodyPr/>
        <a:lstStyle/>
        <a:p>
          <a:endParaRPr lang="en-US"/>
        </a:p>
      </dgm:t>
    </dgm:pt>
    <dgm:pt modelId="{43135623-FDAC-4B99-AC23-CF253DEE8B41}" type="sibTrans" cxnId="{4DA6EC01-E7E3-4252-8BB6-15E2BF74C8B7}">
      <dgm:prSet/>
      <dgm:spPr/>
      <dgm:t>
        <a:bodyPr/>
        <a:lstStyle/>
        <a:p>
          <a:endParaRPr lang="en-US"/>
        </a:p>
      </dgm:t>
    </dgm:pt>
    <dgm:pt modelId="{49001B40-BB79-4C5C-99E4-486BB6256259}" type="pres">
      <dgm:prSet presAssocID="{D9F632CD-77D6-418F-9DC0-035638576B01}" presName="Name0" presStyleCnt="0">
        <dgm:presLayoutVars>
          <dgm:chMax val="2"/>
          <dgm:chPref val="2"/>
          <dgm:animLvl val="lvl"/>
        </dgm:presLayoutVars>
      </dgm:prSet>
      <dgm:spPr/>
      <dgm:t>
        <a:bodyPr/>
        <a:lstStyle/>
        <a:p>
          <a:endParaRPr lang="en-US"/>
        </a:p>
      </dgm:t>
    </dgm:pt>
    <dgm:pt modelId="{5848E518-4245-4F7E-9F6A-0A06E56C3AD2}" type="pres">
      <dgm:prSet presAssocID="{D9F632CD-77D6-418F-9DC0-035638576B01}" presName="LeftText" presStyleLbl="revTx" presStyleIdx="0" presStyleCnt="0">
        <dgm:presLayoutVars>
          <dgm:bulletEnabled val="1"/>
        </dgm:presLayoutVars>
      </dgm:prSet>
      <dgm:spPr/>
      <dgm:t>
        <a:bodyPr/>
        <a:lstStyle/>
        <a:p>
          <a:endParaRPr lang="en-US"/>
        </a:p>
      </dgm:t>
    </dgm:pt>
    <dgm:pt modelId="{A33B97A4-E71F-4949-9219-A035F2873C62}" type="pres">
      <dgm:prSet presAssocID="{D9F632CD-77D6-418F-9DC0-035638576B01}" presName="LeftNode" presStyleLbl="bgImgPlace1" presStyleIdx="0" presStyleCnt="2" custScaleX="237265" custScaleY="134592" custLinFactNeighborX="-61419" custLinFactNeighborY="-285">
        <dgm:presLayoutVars>
          <dgm:chMax val="2"/>
          <dgm:chPref val="2"/>
        </dgm:presLayoutVars>
      </dgm:prSet>
      <dgm:spPr/>
      <dgm:t>
        <a:bodyPr/>
        <a:lstStyle/>
        <a:p>
          <a:endParaRPr lang="en-US"/>
        </a:p>
      </dgm:t>
    </dgm:pt>
    <dgm:pt modelId="{8DF828C3-F32B-431D-9741-4724CC9B08D2}" type="pres">
      <dgm:prSet presAssocID="{D9F632CD-77D6-418F-9DC0-035638576B01}" presName="RightText" presStyleLbl="revTx" presStyleIdx="0" presStyleCnt="0">
        <dgm:presLayoutVars>
          <dgm:bulletEnabled val="1"/>
        </dgm:presLayoutVars>
      </dgm:prSet>
      <dgm:spPr/>
      <dgm:t>
        <a:bodyPr/>
        <a:lstStyle/>
        <a:p>
          <a:endParaRPr lang="en-US"/>
        </a:p>
      </dgm:t>
    </dgm:pt>
    <dgm:pt modelId="{0CAED7B1-BC8F-403E-906E-735587AEB47E}" type="pres">
      <dgm:prSet presAssocID="{D9F632CD-77D6-418F-9DC0-035638576B01}" presName="RightNode" presStyleLbl="bgImgPlace1" presStyleIdx="1" presStyleCnt="2" custScaleX="246879" custScaleY="134592" custLinFactNeighborX="69322" custLinFactNeighborY="-285">
        <dgm:presLayoutVars>
          <dgm:chMax val="0"/>
          <dgm:chPref val="0"/>
        </dgm:presLayoutVars>
      </dgm:prSet>
      <dgm:spPr/>
      <dgm:t>
        <a:bodyPr/>
        <a:lstStyle/>
        <a:p>
          <a:endParaRPr lang="en-US"/>
        </a:p>
      </dgm:t>
    </dgm:pt>
    <dgm:pt modelId="{F7655E7F-E580-4523-B30A-20EFD65200AA}" type="pres">
      <dgm:prSet presAssocID="{D9F632CD-77D6-418F-9DC0-035638576B01}" presName="TopArrow" presStyleLbl="node1" presStyleIdx="0" presStyleCnt="2" custLinFactNeighborX="-591" custLinFactNeighborY="-31933">
        <dgm:style>
          <a:lnRef idx="0">
            <a:schemeClr val="accent4"/>
          </a:lnRef>
          <a:fillRef idx="3">
            <a:schemeClr val="accent4"/>
          </a:fillRef>
          <a:effectRef idx="3">
            <a:schemeClr val="accent4"/>
          </a:effectRef>
          <a:fontRef idx="minor">
            <a:schemeClr val="lt1"/>
          </a:fontRef>
        </dgm:style>
      </dgm:prSet>
      <dgm:spPr/>
    </dgm:pt>
    <dgm:pt modelId="{0A28BF02-F913-4A6C-BD5C-8F1C0D828A8D}" type="pres">
      <dgm:prSet presAssocID="{D9F632CD-77D6-418F-9DC0-035638576B01}" presName="BottomArrow" presStyleLbl="node1" presStyleIdx="1" presStyleCnt="2" custLinFactNeighborX="-591" custLinFactNeighborY="32143">
        <dgm:style>
          <a:lnRef idx="0">
            <a:schemeClr val="accent4"/>
          </a:lnRef>
          <a:fillRef idx="3">
            <a:schemeClr val="accent4"/>
          </a:fillRef>
          <a:effectRef idx="3">
            <a:schemeClr val="accent4"/>
          </a:effectRef>
          <a:fontRef idx="minor">
            <a:schemeClr val="lt1"/>
          </a:fontRef>
        </dgm:style>
      </dgm:prSet>
      <dgm:spPr/>
    </dgm:pt>
  </dgm:ptLst>
  <dgm:cxnLst>
    <dgm:cxn modelId="{6B3C354D-7D4F-4250-B4A2-9C43BEFAD985}" srcId="{0CC9FF3E-B3FD-4285-9D4A-C3973447A9A8}" destId="{4BBECC29-280B-4C74-B280-97D4CD20AB6E}" srcOrd="1" destOrd="0" parTransId="{852C1D58-B14E-444B-82C5-28A60B7730EB}" sibTransId="{F6915CB7-6DC2-41AF-BA81-6EB738FADC7A}"/>
    <dgm:cxn modelId="{92D1CD38-7AD7-447A-8F89-20F341EEB3E5}" type="presOf" srcId="{4BBECC29-280B-4C74-B280-97D4CD20AB6E}" destId="{0CAED7B1-BC8F-403E-906E-735587AEB47E}" srcOrd="1" destOrd="2" presId="urn:microsoft.com/office/officeart/2009/layout/ReverseList"/>
    <dgm:cxn modelId="{4DA6EC01-E7E3-4252-8BB6-15E2BF74C8B7}" srcId="{0CC9FF3E-B3FD-4285-9D4A-C3973447A9A8}" destId="{03C794C0-3D07-441D-80F2-A6E8ACC983F0}" srcOrd="3" destOrd="0" parTransId="{2CC1C0AB-2B7D-46D5-8256-C65A5016770C}" sibTransId="{43135623-FDAC-4B99-AC23-CF253DEE8B41}"/>
    <dgm:cxn modelId="{06EBCD01-DF9A-41AE-B42F-D6B8974A8976}" srcId="{D9F632CD-77D6-418F-9DC0-035638576B01}" destId="{DDF44FFA-500A-4B01-B6D8-DACB1525AC4B}" srcOrd="0" destOrd="0" parTransId="{6A06638F-B268-4A1D-BF64-49DC57601A08}" sibTransId="{0A7198F0-864B-41EB-BF77-C6B16F42AE9A}"/>
    <dgm:cxn modelId="{DA7ED95D-F768-433F-ADFD-8A2AA808EC0C}" type="presOf" srcId="{0523AC68-0C29-4D24-9543-71C854CA10A7}" destId="{8DF828C3-F32B-431D-9741-4724CC9B08D2}" srcOrd="0" destOrd="1" presId="urn:microsoft.com/office/officeart/2009/layout/ReverseList"/>
    <dgm:cxn modelId="{9332F38D-EAEE-4BB3-A9DE-EDF809F3155B}" type="presOf" srcId="{0CC9FF3E-B3FD-4285-9D4A-C3973447A9A8}" destId="{0CAED7B1-BC8F-403E-906E-735587AEB47E}" srcOrd="1" destOrd="0" presId="urn:microsoft.com/office/officeart/2009/layout/ReverseList"/>
    <dgm:cxn modelId="{05A3BDFF-EE95-487F-AB77-36FF16AAF9E6}" srcId="{0CC9FF3E-B3FD-4285-9D4A-C3973447A9A8}" destId="{0523AC68-0C29-4D24-9543-71C854CA10A7}" srcOrd="0" destOrd="0" parTransId="{83196900-CC0C-49F7-B28C-36AC39C654A9}" sibTransId="{BFA3B7DC-AD99-4CF3-BBFD-9808B3D65634}"/>
    <dgm:cxn modelId="{A1D83B2A-FECD-476A-B832-260EC189D33C}" srcId="{0CC9FF3E-B3FD-4285-9D4A-C3973447A9A8}" destId="{7003023D-DC71-478B-BC2C-C88804393BA3}" srcOrd="2" destOrd="0" parTransId="{F8818FE5-4890-487C-A0A8-87CAC15BAA34}" sibTransId="{49B372A9-39F0-4FC4-8BEB-D508C505E478}"/>
    <dgm:cxn modelId="{5E78CA87-50C9-482C-91D3-673D0530F6F8}" type="presOf" srcId="{4BBECC29-280B-4C74-B280-97D4CD20AB6E}" destId="{8DF828C3-F32B-431D-9741-4724CC9B08D2}" srcOrd="0" destOrd="2" presId="urn:microsoft.com/office/officeart/2009/layout/ReverseList"/>
    <dgm:cxn modelId="{AA23315A-A5A7-471D-A28A-D7D6E1CE2CEB}" type="presOf" srcId="{D9F632CD-77D6-418F-9DC0-035638576B01}" destId="{49001B40-BB79-4C5C-99E4-486BB6256259}" srcOrd="0" destOrd="0" presId="urn:microsoft.com/office/officeart/2009/layout/ReverseList"/>
    <dgm:cxn modelId="{DFF4ABB4-8410-428C-ADEA-BEC24F3EA34E}" type="presOf" srcId="{03C794C0-3D07-441D-80F2-A6E8ACC983F0}" destId="{0CAED7B1-BC8F-403E-906E-735587AEB47E}" srcOrd="1" destOrd="4" presId="urn:microsoft.com/office/officeart/2009/layout/ReverseList"/>
    <dgm:cxn modelId="{6EE5E3B4-576A-4312-B3FC-B680857977CE}" type="presOf" srcId="{DDF44FFA-500A-4B01-B6D8-DACB1525AC4B}" destId="{5848E518-4245-4F7E-9F6A-0A06E56C3AD2}" srcOrd="0" destOrd="0" presId="urn:microsoft.com/office/officeart/2009/layout/ReverseList"/>
    <dgm:cxn modelId="{3B9A75C7-3F52-4234-8070-073D4C2286F1}" type="presOf" srcId="{0CC9FF3E-B3FD-4285-9D4A-C3973447A9A8}" destId="{8DF828C3-F32B-431D-9741-4724CC9B08D2}" srcOrd="0" destOrd="0" presId="urn:microsoft.com/office/officeart/2009/layout/ReverseList"/>
    <dgm:cxn modelId="{21E853AA-C305-4D42-906B-EA3DAD0CEAEB}" type="presOf" srcId="{03C794C0-3D07-441D-80F2-A6E8ACC983F0}" destId="{8DF828C3-F32B-431D-9741-4724CC9B08D2}" srcOrd="0" destOrd="4" presId="urn:microsoft.com/office/officeart/2009/layout/ReverseList"/>
    <dgm:cxn modelId="{5CEF2DF2-9CE7-44E3-AA51-D27F12B9881F}" srcId="{D9F632CD-77D6-418F-9DC0-035638576B01}" destId="{0CC9FF3E-B3FD-4285-9D4A-C3973447A9A8}" srcOrd="1" destOrd="0" parTransId="{BECEB043-7BB3-4E78-A8BE-BC0E4CA48D45}" sibTransId="{E604B314-EC0E-41C6-8DE2-AE2C39C4DB7A}"/>
    <dgm:cxn modelId="{58597CC5-91F8-464C-8AF2-40F3415228D1}" type="presOf" srcId="{7003023D-DC71-478B-BC2C-C88804393BA3}" destId="{0CAED7B1-BC8F-403E-906E-735587AEB47E}" srcOrd="1" destOrd="3" presId="urn:microsoft.com/office/officeart/2009/layout/ReverseList"/>
    <dgm:cxn modelId="{98753678-C876-41B7-898D-0C9BDEAF4B56}" type="presOf" srcId="{7003023D-DC71-478B-BC2C-C88804393BA3}" destId="{8DF828C3-F32B-431D-9741-4724CC9B08D2}" srcOrd="0" destOrd="3" presId="urn:microsoft.com/office/officeart/2009/layout/ReverseList"/>
    <dgm:cxn modelId="{DEBBDD85-9756-4920-AC51-05128EF5DB44}" type="presOf" srcId="{DDF44FFA-500A-4B01-B6D8-DACB1525AC4B}" destId="{A33B97A4-E71F-4949-9219-A035F2873C62}" srcOrd="1" destOrd="0" presId="urn:microsoft.com/office/officeart/2009/layout/ReverseList"/>
    <dgm:cxn modelId="{EA02C947-FE96-40D0-B1F4-3FF62DBEAC0C}" type="presOf" srcId="{0523AC68-0C29-4D24-9543-71C854CA10A7}" destId="{0CAED7B1-BC8F-403E-906E-735587AEB47E}" srcOrd="1" destOrd="1" presId="urn:microsoft.com/office/officeart/2009/layout/ReverseList"/>
    <dgm:cxn modelId="{7FB76E17-1395-4325-8AEB-5DD59702CC62}" type="presParOf" srcId="{49001B40-BB79-4C5C-99E4-486BB6256259}" destId="{5848E518-4245-4F7E-9F6A-0A06E56C3AD2}" srcOrd="0" destOrd="0" presId="urn:microsoft.com/office/officeart/2009/layout/ReverseList"/>
    <dgm:cxn modelId="{7EB246FD-317F-4F14-94CB-A56B76F832AB}" type="presParOf" srcId="{49001B40-BB79-4C5C-99E4-486BB6256259}" destId="{A33B97A4-E71F-4949-9219-A035F2873C62}" srcOrd="1" destOrd="0" presId="urn:microsoft.com/office/officeart/2009/layout/ReverseList"/>
    <dgm:cxn modelId="{A6E763D4-87F7-42E7-A08A-B5E9924974FD}" type="presParOf" srcId="{49001B40-BB79-4C5C-99E4-486BB6256259}" destId="{8DF828C3-F32B-431D-9741-4724CC9B08D2}" srcOrd="2" destOrd="0" presId="urn:microsoft.com/office/officeart/2009/layout/ReverseList"/>
    <dgm:cxn modelId="{08811875-4150-419C-94CB-846671B8EC58}" type="presParOf" srcId="{49001B40-BB79-4C5C-99E4-486BB6256259}" destId="{0CAED7B1-BC8F-403E-906E-735587AEB47E}" srcOrd="3" destOrd="0" presId="urn:microsoft.com/office/officeart/2009/layout/ReverseList"/>
    <dgm:cxn modelId="{99088CC9-E226-4FC0-88C0-214AAF155684}" type="presParOf" srcId="{49001B40-BB79-4C5C-99E4-486BB6256259}" destId="{F7655E7F-E580-4523-B30A-20EFD65200AA}" srcOrd="4" destOrd="0" presId="urn:microsoft.com/office/officeart/2009/layout/ReverseList"/>
    <dgm:cxn modelId="{BE1CDC7C-D20D-4F97-A23C-E6305EAB8A61}" type="presParOf" srcId="{49001B40-BB79-4C5C-99E4-486BB6256259}" destId="{0A28BF02-F913-4A6C-BD5C-8F1C0D828A8D}" srcOrd="5" destOrd="0" presId="urn:microsoft.com/office/officeart/2009/layout/Reverse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898945C-ADA5-48A2-91C0-A89B025FD198}">
      <dsp:nvSpPr>
        <dsp:cNvPr id="0" name=""/>
        <dsp:cNvSpPr/>
      </dsp:nvSpPr>
      <dsp:spPr>
        <a:xfrm>
          <a:off x="2847806" y="4882"/>
          <a:ext cx="1564021" cy="856000"/>
        </a:xfrm>
        <a:prstGeom prst="roundRect">
          <a:avLst/>
        </a:prstGeom>
        <a:solidFill>
          <a:schemeClr val="accent2">
            <a:hueOff val="0"/>
            <a:satOff val="0"/>
            <a:lumOff val="0"/>
            <a:alphaOff val="0"/>
          </a:schemeClr>
        </a:solidFill>
        <a:ln w="55000" cap="flat" cmpd="thickThin" algn="ctr">
          <a:solidFill>
            <a:schemeClr val="lt1">
              <a:hueOff val="0"/>
              <a:satOff val="0"/>
              <a:lumOff val="0"/>
              <a:alphaOff val="0"/>
            </a:schemeClr>
          </a:solidFill>
          <a:prstDash val="solid"/>
        </a:ln>
        <a:effectLst>
          <a:glow rad="101600">
            <a:schemeClr val="accent1">
              <a:satMod val="175000"/>
              <a:alpha val="40000"/>
            </a:schemeClr>
          </a:glow>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ro-RO" sz="1800" b="1" kern="1200" dirty="0" smtClean="0">
              <a:latin typeface="Calibri" panose="020F0502020204030204" pitchFamily="34" charset="0"/>
              <a:cs typeface="Calibri" panose="020F0502020204030204" pitchFamily="34" charset="0"/>
            </a:rPr>
            <a:t>Europă mai inteligentă</a:t>
          </a:r>
          <a:endParaRPr lang="ro-RO" sz="1800" kern="1200" dirty="0">
            <a:latin typeface="Calibri" panose="020F0502020204030204" pitchFamily="34" charset="0"/>
            <a:cs typeface="Calibri" panose="020F0502020204030204" pitchFamily="34" charset="0"/>
          </a:endParaRPr>
        </a:p>
      </dsp:txBody>
      <dsp:txXfrm>
        <a:off x="2889592" y="46668"/>
        <a:ext cx="1480449" cy="772428"/>
      </dsp:txXfrm>
    </dsp:sp>
    <dsp:sp modelId="{CC2F7500-7629-4525-9667-09BAF7A3FC67}">
      <dsp:nvSpPr>
        <dsp:cNvPr id="0" name=""/>
        <dsp:cNvSpPr/>
      </dsp:nvSpPr>
      <dsp:spPr>
        <a:xfrm>
          <a:off x="1896826" y="432883"/>
          <a:ext cx="3465980" cy="3465980"/>
        </a:xfrm>
        <a:custGeom>
          <a:avLst/>
          <a:gdLst/>
          <a:ahLst/>
          <a:cxnLst/>
          <a:rect l="0" t="0" r="0" b="0"/>
          <a:pathLst>
            <a:path>
              <a:moveTo>
                <a:pt x="2661738" y="269883"/>
              </a:moveTo>
              <a:arcTo wR="1732990" hR="1732990" stAng="18144390" swAng="1021896"/>
            </a:path>
          </a:pathLst>
        </a:custGeom>
        <a:noFill/>
        <a:ln w="9525" cap="flat" cmpd="sng" algn="ctr">
          <a:solidFill>
            <a:schemeClr val="accent2">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4A29D6A6-ECD8-40CE-A20C-8231B43FF110}">
      <dsp:nvSpPr>
        <dsp:cNvPr id="0" name=""/>
        <dsp:cNvSpPr/>
      </dsp:nvSpPr>
      <dsp:spPr>
        <a:xfrm>
          <a:off x="4559618" y="1172384"/>
          <a:ext cx="1436740" cy="915929"/>
        </a:xfrm>
        <a:prstGeom prst="roundRect">
          <a:avLst/>
        </a:prstGeom>
        <a:solidFill>
          <a:srgbClr val="92D050"/>
        </a:solidFill>
        <a:ln w="55000" cap="flat" cmpd="thickThin" algn="ctr">
          <a:solidFill>
            <a:schemeClr val="lt1">
              <a:hueOff val="0"/>
              <a:satOff val="0"/>
              <a:lumOff val="0"/>
              <a:alphaOff val="0"/>
            </a:schemeClr>
          </a:solidFill>
          <a:prstDash val="solid"/>
        </a:ln>
        <a:effectLst>
          <a:glow rad="63500">
            <a:schemeClr val="accent1">
              <a:satMod val="175000"/>
              <a:alpha val="40000"/>
            </a:schemeClr>
          </a:glow>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ro-RO" sz="1800" b="1" kern="1200" dirty="0" smtClean="0">
              <a:latin typeface="Calibri" panose="020F0502020204030204" pitchFamily="34" charset="0"/>
              <a:cs typeface="Calibri" panose="020F0502020204030204" pitchFamily="34" charset="0"/>
            </a:rPr>
            <a:t>Europă</a:t>
          </a:r>
          <a:r>
            <a:rPr lang="ro-RO" sz="1500" b="1" kern="1200" dirty="0" smtClean="0">
              <a:latin typeface="Calibri" panose="020F0502020204030204" pitchFamily="34" charset="0"/>
              <a:cs typeface="Calibri" panose="020F0502020204030204" pitchFamily="34" charset="0"/>
            </a:rPr>
            <a:t> </a:t>
          </a:r>
          <a:r>
            <a:rPr lang="ro-RO" sz="1800" b="1" kern="1200" dirty="0" smtClean="0">
              <a:latin typeface="Calibri" panose="020F0502020204030204" pitchFamily="34" charset="0"/>
              <a:cs typeface="Calibri" panose="020F0502020204030204" pitchFamily="34" charset="0"/>
            </a:rPr>
            <a:t>mai</a:t>
          </a:r>
          <a:r>
            <a:rPr lang="ro-RO" sz="1500" b="1" kern="1200" dirty="0" smtClean="0">
              <a:latin typeface="Calibri" panose="020F0502020204030204" pitchFamily="34" charset="0"/>
              <a:cs typeface="Calibri" panose="020F0502020204030204" pitchFamily="34" charset="0"/>
            </a:rPr>
            <a:t> </a:t>
          </a:r>
          <a:r>
            <a:rPr lang="ro-RO" sz="1800" b="1" kern="1200" dirty="0" smtClean="0">
              <a:latin typeface="Calibri" panose="020F0502020204030204" pitchFamily="34" charset="0"/>
              <a:cs typeface="Calibri" panose="020F0502020204030204" pitchFamily="34" charset="0"/>
            </a:rPr>
            <a:t>verde</a:t>
          </a:r>
          <a:endParaRPr lang="ro-RO" sz="1800" b="1" kern="1200" dirty="0">
            <a:latin typeface="Calibri" panose="020F0502020204030204" pitchFamily="34" charset="0"/>
            <a:cs typeface="Calibri" panose="020F0502020204030204" pitchFamily="34" charset="0"/>
          </a:endParaRPr>
        </a:p>
      </dsp:txBody>
      <dsp:txXfrm>
        <a:off x="4604330" y="1217096"/>
        <a:ext cx="1347316" cy="826505"/>
      </dsp:txXfrm>
    </dsp:sp>
    <dsp:sp modelId="{34CF7C84-5B40-428B-AF39-42A3837F885D}">
      <dsp:nvSpPr>
        <dsp:cNvPr id="0" name=""/>
        <dsp:cNvSpPr/>
      </dsp:nvSpPr>
      <dsp:spPr>
        <a:xfrm>
          <a:off x="1906795" y="556400"/>
          <a:ext cx="3465980" cy="3465980"/>
        </a:xfrm>
        <a:custGeom>
          <a:avLst/>
          <a:gdLst/>
          <a:ahLst/>
          <a:cxnLst/>
          <a:rect l="0" t="0" r="0" b="0"/>
          <a:pathLst>
            <a:path>
              <a:moveTo>
                <a:pt x="3465769" y="1705927"/>
              </a:moveTo>
              <a:arcTo wR="1732990" hR="1732990" stAng="21546312" swAng="1057075"/>
            </a:path>
          </a:pathLst>
        </a:custGeom>
        <a:noFill/>
        <a:ln w="9525" cap="flat" cmpd="sng" algn="ctr">
          <a:solidFill>
            <a:schemeClr val="accent3">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EAC2EF79-81C4-4BEF-98A7-33DD45C85230}">
      <dsp:nvSpPr>
        <dsp:cNvPr id="0" name=""/>
        <dsp:cNvSpPr/>
      </dsp:nvSpPr>
      <dsp:spPr>
        <a:xfrm>
          <a:off x="4188518" y="2952333"/>
          <a:ext cx="1450041" cy="930165"/>
        </a:xfrm>
        <a:prstGeom prst="roundRect">
          <a:avLst/>
        </a:prstGeom>
        <a:solidFill>
          <a:schemeClr val="accent4">
            <a:hueOff val="0"/>
            <a:satOff val="0"/>
            <a:lumOff val="0"/>
            <a:alphaOff val="0"/>
          </a:schemeClr>
        </a:solidFill>
        <a:ln w="55000" cap="flat" cmpd="thickThin" algn="ctr">
          <a:solidFill>
            <a:schemeClr val="lt1">
              <a:hueOff val="0"/>
              <a:satOff val="0"/>
              <a:lumOff val="0"/>
              <a:alphaOff val="0"/>
            </a:schemeClr>
          </a:solidFill>
          <a:prstDash val="solid"/>
        </a:ln>
        <a:effectLst>
          <a:glow rad="63500">
            <a:schemeClr val="accent1">
              <a:satMod val="175000"/>
              <a:alpha val="40000"/>
            </a:schemeClr>
          </a:glow>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ro-RO" sz="1800" b="1" kern="1200" dirty="0" smtClean="0">
              <a:latin typeface="Calibri" panose="020F0502020204030204" pitchFamily="34" charset="0"/>
              <a:cs typeface="Calibri" panose="020F0502020204030204" pitchFamily="34" charset="0"/>
            </a:rPr>
            <a:t>Europă</a:t>
          </a:r>
          <a:r>
            <a:rPr lang="ro-RO" sz="1500" b="1" kern="1200" dirty="0" smtClean="0">
              <a:latin typeface="Calibri" panose="020F0502020204030204" pitchFamily="34" charset="0"/>
              <a:cs typeface="Calibri" panose="020F0502020204030204" pitchFamily="34" charset="0"/>
            </a:rPr>
            <a:t> </a:t>
          </a:r>
          <a:r>
            <a:rPr lang="ro-RO" sz="1800" b="1" kern="1200" dirty="0" smtClean="0">
              <a:latin typeface="Calibri" panose="020F0502020204030204" pitchFamily="34" charset="0"/>
              <a:cs typeface="Calibri" panose="020F0502020204030204" pitchFamily="34" charset="0"/>
            </a:rPr>
            <a:t>mai</a:t>
          </a:r>
          <a:r>
            <a:rPr lang="ro-RO" sz="1500" b="1" kern="1200" dirty="0" smtClean="0">
              <a:latin typeface="Calibri" panose="020F0502020204030204" pitchFamily="34" charset="0"/>
              <a:cs typeface="Calibri" panose="020F0502020204030204" pitchFamily="34" charset="0"/>
            </a:rPr>
            <a:t> </a:t>
          </a:r>
          <a:r>
            <a:rPr lang="ro-RO" sz="1800" b="1" kern="1200" dirty="0" smtClean="0">
              <a:latin typeface="Calibri" panose="020F0502020204030204" pitchFamily="34" charset="0"/>
              <a:cs typeface="Calibri" panose="020F0502020204030204" pitchFamily="34" charset="0"/>
            </a:rPr>
            <a:t>socială</a:t>
          </a:r>
          <a:endParaRPr lang="ro-RO" sz="1800" b="1" kern="1200" dirty="0">
            <a:latin typeface="Calibri" panose="020F0502020204030204" pitchFamily="34" charset="0"/>
            <a:cs typeface="Calibri" panose="020F0502020204030204" pitchFamily="34" charset="0"/>
          </a:endParaRPr>
        </a:p>
      </dsp:txBody>
      <dsp:txXfrm>
        <a:off x="4233925" y="2997740"/>
        <a:ext cx="1359227" cy="839351"/>
      </dsp:txXfrm>
    </dsp:sp>
    <dsp:sp modelId="{191C4F56-FA30-479E-9002-D6BA54AE8816}">
      <dsp:nvSpPr>
        <dsp:cNvPr id="0" name=""/>
        <dsp:cNvSpPr/>
      </dsp:nvSpPr>
      <dsp:spPr>
        <a:xfrm>
          <a:off x="2040694" y="453846"/>
          <a:ext cx="3465980" cy="3465980"/>
        </a:xfrm>
        <a:custGeom>
          <a:avLst/>
          <a:gdLst/>
          <a:ahLst/>
          <a:cxnLst/>
          <a:rect l="0" t="0" r="0" b="0"/>
          <a:pathLst>
            <a:path>
              <a:moveTo>
                <a:pt x="1965882" y="3450260"/>
              </a:moveTo>
              <a:arcTo wR="1732990" hR="1732990" stAng="4936607" swAng="1125377"/>
            </a:path>
          </a:pathLst>
        </a:custGeom>
        <a:noFill/>
        <a:ln w="9525" cap="flat" cmpd="sng" algn="ctr">
          <a:solidFill>
            <a:schemeClr val="accent4">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D5834BD0-EE6D-48BC-AD75-1BD929B678C7}">
      <dsp:nvSpPr>
        <dsp:cNvPr id="0" name=""/>
        <dsp:cNvSpPr/>
      </dsp:nvSpPr>
      <dsp:spPr>
        <a:xfrm>
          <a:off x="1728196" y="2982773"/>
          <a:ext cx="1534200" cy="942682"/>
        </a:xfrm>
        <a:prstGeom prst="roundRect">
          <a:avLst/>
        </a:prstGeom>
        <a:solidFill>
          <a:schemeClr val="accent5">
            <a:hueOff val="0"/>
            <a:satOff val="0"/>
            <a:lumOff val="0"/>
            <a:alphaOff val="0"/>
          </a:schemeClr>
        </a:solidFill>
        <a:ln w="55000" cap="flat" cmpd="thickThin" algn="ctr">
          <a:solidFill>
            <a:schemeClr val="lt1">
              <a:hueOff val="0"/>
              <a:satOff val="0"/>
              <a:lumOff val="0"/>
              <a:alphaOff val="0"/>
            </a:schemeClr>
          </a:solidFill>
          <a:prstDash val="solid"/>
        </a:ln>
        <a:effectLst>
          <a:glow rad="63500">
            <a:schemeClr val="accent1">
              <a:satMod val="175000"/>
              <a:alpha val="40000"/>
            </a:schemeClr>
          </a:glow>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ro-RO" sz="1600" b="1" kern="1200" dirty="0" smtClean="0">
              <a:latin typeface="Calibri" panose="020F0502020204030204" pitchFamily="34" charset="0"/>
              <a:cs typeface="Calibri" panose="020F0502020204030204" pitchFamily="34" charset="0"/>
            </a:rPr>
            <a:t>Europă mai apropiată de cetățenii săi</a:t>
          </a:r>
          <a:endParaRPr lang="ro-RO" sz="1600" b="1" kern="1200" dirty="0">
            <a:latin typeface="Calibri" panose="020F0502020204030204" pitchFamily="34" charset="0"/>
            <a:cs typeface="Calibri" panose="020F0502020204030204" pitchFamily="34" charset="0"/>
          </a:endParaRPr>
        </a:p>
      </dsp:txBody>
      <dsp:txXfrm>
        <a:off x="1774214" y="3028791"/>
        <a:ext cx="1442164" cy="850646"/>
      </dsp:txXfrm>
    </dsp:sp>
    <dsp:sp modelId="{717AAF72-D1C4-4045-B7D1-18675B4AB4EA}">
      <dsp:nvSpPr>
        <dsp:cNvPr id="0" name=""/>
        <dsp:cNvSpPr/>
      </dsp:nvSpPr>
      <dsp:spPr>
        <a:xfrm>
          <a:off x="1897961" y="400989"/>
          <a:ext cx="3465980" cy="3465980"/>
        </a:xfrm>
        <a:custGeom>
          <a:avLst/>
          <a:gdLst/>
          <a:ahLst/>
          <a:cxnLst/>
          <a:rect l="0" t="0" r="0" b="0"/>
          <a:pathLst>
            <a:path>
              <a:moveTo>
                <a:pt x="140535" y="2416615"/>
              </a:moveTo>
              <a:arcTo wR="1732990" hR="1732990" stAng="9405997" swAng="1119011"/>
            </a:path>
          </a:pathLst>
        </a:custGeom>
        <a:noFill/>
        <a:ln w="9525" cap="flat" cmpd="sng" algn="ctr">
          <a:solidFill>
            <a:schemeClr val="accent5">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636F6B5F-E34A-41F6-8903-E617BA9BA54C}">
      <dsp:nvSpPr>
        <dsp:cNvPr id="0" name=""/>
        <dsp:cNvSpPr/>
      </dsp:nvSpPr>
      <dsp:spPr>
        <a:xfrm>
          <a:off x="1267902" y="1172384"/>
          <a:ext cx="1427485" cy="915929"/>
        </a:xfrm>
        <a:prstGeom prst="roundRect">
          <a:avLst/>
        </a:prstGeom>
        <a:solidFill>
          <a:schemeClr val="accent6">
            <a:hueOff val="0"/>
            <a:satOff val="0"/>
            <a:lumOff val="0"/>
            <a:alphaOff val="0"/>
          </a:schemeClr>
        </a:solidFill>
        <a:ln w="55000" cap="flat" cmpd="thickThin" algn="ctr">
          <a:solidFill>
            <a:schemeClr val="lt1">
              <a:hueOff val="0"/>
              <a:satOff val="0"/>
              <a:lumOff val="0"/>
              <a:alphaOff val="0"/>
            </a:schemeClr>
          </a:solidFill>
          <a:prstDash val="solid"/>
        </a:ln>
        <a:effectLst>
          <a:glow rad="63500">
            <a:schemeClr val="accent1">
              <a:satMod val="175000"/>
              <a:alpha val="40000"/>
            </a:schemeClr>
          </a:glow>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ro-RO" sz="1800" b="1" kern="1200" dirty="0" smtClean="0">
              <a:latin typeface="Calibri" panose="020F0502020204030204" pitchFamily="34" charset="0"/>
              <a:cs typeface="Calibri" panose="020F0502020204030204" pitchFamily="34" charset="0"/>
            </a:rPr>
            <a:t>Europă mai</a:t>
          </a:r>
          <a:r>
            <a:rPr lang="ro-RO" sz="1500" b="1" kern="1200" dirty="0" smtClean="0">
              <a:latin typeface="Calibri" panose="020F0502020204030204" pitchFamily="34" charset="0"/>
              <a:cs typeface="Calibri" panose="020F0502020204030204" pitchFamily="34" charset="0"/>
            </a:rPr>
            <a:t> </a:t>
          </a:r>
          <a:r>
            <a:rPr lang="ro-RO" sz="1800" b="1" kern="1200" dirty="0" smtClean="0">
              <a:latin typeface="Calibri" panose="020F0502020204030204" pitchFamily="34" charset="0"/>
              <a:cs typeface="Calibri" panose="020F0502020204030204" pitchFamily="34" charset="0"/>
            </a:rPr>
            <a:t>conectată</a:t>
          </a:r>
          <a:endParaRPr lang="ro-RO" sz="1800" b="1" kern="1200" dirty="0">
            <a:latin typeface="Calibri" panose="020F0502020204030204" pitchFamily="34" charset="0"/>
            <a:cs typeface="Calibri" panose="020F0502020204030204" pitchFamily="34" charset="0"/>
          </a:endParaRPr>
        </a:p>
      </dsp:txBody>
      <dsp:txXfrm>
        <a:off x="1312614" y="1217096"/>
        <a:ext cx="1338061" cy="826505"/>
      </dsp:txXfrm>
    </dsp:sp>
    <dsp:sp modelId="{D101DC71-3299-4B1A-807A-E86426C04766}">
      <dsp:nvSpPr>
        <dsp:cNvPr id="0" name=""/>
        <dsp:cNvSpPr/>
      </dsp:nvSpPr>
      <dsp:spPr>
        <a:xfrm>
          <a:off x="1896826" y="432883"/>
          <a:ext cx="3465980" cy="3465980"/>
        </a:xfrm>
        <a:custGeom>
          <a:avLst/>
          <a:gdLst/>
          <a:ahLst/>
          <a:cxnLst/>
          <a:rect l="0" t="0" r="0" b="0"/>
          <a:pathLst>
            <a:path>
              <a:moveTo>
                <a:pt x="416430" y="606080"/>
              </a:moveTo>
              <a:arcTo wR="1732990" hR="1732990" stAng="13233714" swAng="1021896"/>
            </a:path>
          </a:pathLst>
        </a:custGeom>
        <a:noFill/>
        <a:ln w="9525" cap="flat" cmpd="sng" algn="ctr">
          <a:solidFill>
            <a:schemeClr val="accent6">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cycle5">
  <dgm:title val=""/>
  <dgm:desc val=""/>
  <dgm:catLst>
    <dgm:cat type="cycle" pri="3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fact="-1"/>
          <dgm:constr type="diam" for="ch"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connDist"/>
                <dgm:constr type="begPad" refType="connDist" fact="0.2"/>
                <dgm:constr type="endPad" refType="connDist" fact="0.2"/>
              </dgm:constrLst>
              <dgm:ruleLst/>
            </dgm:layoutNode>
          </dgm:forEach>
        </dgm:if>
        <dgm:else name="Name16"/>
      </dgm:choose>
    </dgm:forEach>
  </dgm:layoutNode>
</dgm:layoutDef>
</file>

<file path=ppt/diagrams/layout2.xml><?xml version="1.0" encoding="utf-8"?>
<dgm:layoutDef xmlns:dgm="http://schemas.openxmlformats.org/drawingml/2006/diagram" xmlns:a="http://schemas.openxmlformats.org/drawingml/2006/main" uniqueId="urn:microsoft.com/office/officeart/2009/layout/ReverseList">
  <dgm:title val=""/>
  <dgm:desc val=""/>
  <dgm:catLst>
    <dgm:cat type="relationship" pri="3800"/>
  </dgm:catLst>
  <dgm:samp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clrData>
  <dgm:layoutNode name="Name0">
    <dgm:varLst>
      <dgm:chMax val="2"/>
      <dgm:chPref val="2"/>
      <dgm:animLvl val="lvl"/>
    </dgm:varLst>
    <dgm:choose name="Name1">
      <dgm:if name="Name2" axis="ch" ptType="node" func="cnt" op="lte" val="1">
        <dgm:alg type="composite">
          <dgm:param type="ar" val="0.9993"/>
        </dgm:alg>
      </dgm:if>
      <dgm:else name="Name3">
        <dgm:alg type="composite">
          <dgm:param type="ar" val="0.8036"/>
        </dgm:alg>
      </dgm:else>
    </dgm:choose>
    <dgm:shape xmlns:r="http://schemas.openxmlformats.org/officeDocument/2006/relationships" r:blip="">
      <dgm:adjLst/>
    </dgm:shape>
    <dgm:choose name="Name4">
      <dgm:if name="Name5" axis="ch" ptType="node" func="cnt" op="lte" val="1">
        <dgm:constrLst>
          <dgm:constr type="primFontSz" for="des" ptType="node" op="equ" val="65"/>
          <dgm:constr type="l" for="ch" forName="LeftNode" refType="w" fact="0"/>
          <dgm:constr type="t" for="ch" forName="LeftNode" refType="h" fact="0.25"/>
          <dgm:constr type="w" for="ch" forName="LeftNode" refType="w" fact="0.5"/>
          <dgm:constr type="h" for="ch" forName="LeftNode" refType="h"/>
          <dgm:constr type="l" for="ch" forName="LeftText" refType="w" fact="0"/>
          <dgm:constr type="t" for="ch" forName="LeftText" refType="h" fact="0.25"/>
          <dgm:constr type="w" for="ch" forName="LeftText" refType="w" fact="0.5"/>
          <dgm:constr type="h" for="ch" forName="LeftText" refType="h"/>
        </dgm:constrLst>
      </dgm:if>
      <dgm:else name="Name6">
        <dgm:constrLst>
          <dgm:constr type="primFontSz" for="des" ptType="node" op="equ" val="65"/>
          <dgm:constr type="l" for="ch" forName="LeftNode" refType="w" fact="0"/>
          <dgm:constr type="t" for="ch" forName="LeftNode" refType="h" fact="0.1786"/>
          <dgm:constr type="w" for="ch" forName="LeftNode" refType="w" fact="0.4889"/>
          <dgm:constr type="h" for="ch" forName="LeftNode" refType="h" fact="0.6429"/>
          <dgm:constr type="l" for="ch" forName="LeftText" refType="w" fact="0"/>
          <dgm:constr type="t" for="ch" forName="LeftText" refType="h" fact="0.1786"/>
          <dgm:constr type="w" for="ch" forName="LeftText" refType="w" fact="0.4889"/>
          <dgm:constr type="h" for="ch" forName="LeftText" refType="h" fact="0.6429"/>
          <dgm:constr type="l" for="ch" forName="RightNode" refType="w" fact="0.5111"/>
          <dgm:constr type="t" for="ch" forName="RightNode" refType="h" fact="0.1786"/>
          <dgm:constr type="w" for="ch" forName="RightNode" refType="w" fact="0.4889"/>
          <dgm:constr type="h" for="ch" forName="RightNode" refType="h" fact="0.6429"/>
          <dgm:constr type="l" for="ch" forName="RightText" refType="w" fact="0.5111"/>
          <dgm:constr type="t" for="ch" forName="RightText" refType="h" fact="0.1786"/>
          <dgm:constr type="w" for="ch" forName="RightText" refType="w" fact="0.4889"/>
          <dgm:constr type="h" for="ch" forName="RightText" refType="h" fact="0.6429"/>
          <dgm:constr type="l" for="ch" forName="TopArrow" refType="w" fact="0.2444"/>
          <dgm:constr type="t" for="ch" forName="TopArrow" refType="h" fact="0"/>
          <dgm:constr type="w" for="ch" forName="TopArrow" refType="w" fact="0.5111"/>
          <dgm:constr type="h" for="ch" forName="TopArrow" refType="h" fact="0.4107"/>
          <dgm:constr type="l" for="ch" forName="BottomArrow" refType="w" fact="0.2444"/>
          <dgm:constr type="t" for="ch" forName="BottomArrow" refType="h" fact="0.5893"/>
          <dgm:constr type="w" for="ch" forName="BottomArrow" refType="w" fact="0.5111"/>
          <dgm:constr type="h" for="ch" forName="BottomArrow" refType="h" fact="0.4107"/>
        </dgm:constrLst>
      </dgm:else>
    </dgm:choose>
    <dgm:choose name="Name7">
      <dgm:if name="Name8" axis="ch" ptType="node" func="cnt" op="gte" val="1">
        <dgm:layoutNode name="LeftText" styleLbl="revTx" moveWith="LeftNode">
          <dgm:varLst>
            <dgm:bulletEnabled val="1"/>
          </dgm:varLst>
          <dgm:alg type="tx">
            <dgm:param type="txAnchorVert" val="t"/>
            <dgm:param type="parTxLTRAlign" val="l"/>
          </dgm:alg>
          <dgm:choose name="Name9">
            <dgm:if name="Name10" axis="ch" ptType="node" func="cnt" op="lte" val="1">
              <dgm:shape xmlns:r="http://schemas.openxmlformats.org/officeDocument/2006/relationships" type="roundRect" r:blip="" hideGeom="1">
                <dgm:adjLst>
                  <dgm:adj idx="1" val="0.1667"/>
                  <dgm:adj idx="2" val="0"/>
                </dgm:adjLst>
              </dgm:shape>
              <dgm:presOf axis="ch desOrSelf" ptType="node node" st="1 1" cnt="1 0"/>
              <dgm:constrLst>
                <dgm:constr type="lMarg" refType="primFontSz" fact="0.3"/>
                <dgm:constr type="rMarg" refType="primFontSz" fact="0.3"/>
                <dgm:constr type="tMarg" refType="primFontSz" fact="0.5"/>
                <dgm:constr type="bMarg" refType="primFontSz" fact="0.5"/>
              </dgm:constrLst>
            </dgm:if>
            <dgm:else name="Name11">
              <dgm:shape xmlns:r="http://schemas.openxmlformats.org/officeDocument/2006/relationships" rot="270" type="round2SameRect" r:blip="" hideGeom="1">
                <dgm:adjLst>
                  <dgm:adj idx="1" val="0.1667"/>
                  <dgm:adj idx="2" val="0"/>
                </dgm:adjLst>
              </dgm:shape>
              <dgm:presOf axis="ch desOrSelf" ptType="node node" st="1 1" cnt="1 0"/>
              <dgm:constrLst>
                <dgm:constr type="lMarg" refType="primFontSz" fact="0.3"/>
                <dgm:constr type="rMarg" refType="primFontSz" fact="0.45"/>
                <dgm:constr type="tMarg" refType="primFontSz" fact="0.5"/>
                <dgm:constr type="bMarg" refType="primFontSz" fact="0.5"/>
              </dgm:constrLst>
            </dgm:else>
          </dgm:choose>
          <dgm:ruleLst>
            <dgm:rule type="primFontSz" val="5" fact="NaN" max="NaN"/>
          </dgm:ruleLst>
        </dgm:layoutNode>
        <dgm:layoutNode name="LeftNode" styleLbl="bgImgPlace1">
          <dgm:varLst>
            <dgm:chMax val="2"/>
            <dgm:chPref val="2"/>
          </dgm:varLst>
          <dgm:alg type="sp"/>
          <dgm:choose name="Name12">
            <dgm:if name="Name13" axis="ch" ptType="node" func="cnt" op="lte" val="1">
              <dgm:shape xmlns:r="http://schemas.openxmlformats.org/officeDocument/2006/relationships" type="roundRect" r:blip="">
                <dgm:adjLst>
                  <dgm:adj idx="1" val="0.1667"/>
                  <dgm:adj idx="2" val="0"/>
                </dgm:adjLst>
              </dgm:shape>
            </dgm:if>
            <dgm:else name="Name14">
              <dgm:shape xmlns:r="http://schemas.openxmlformats.org/officeDocument/2006/relationships" rot="270" type="round2SameRect" r:blip="">
                <dgm:adjLst>
                  <dgm:adj idx="1" val="0.1667"/>
                  <dgm:adj idx="2" val="0"/>
                </dgm:adjLst>
              </dgm:shape>
            </dgm:else>
          </dgm:choose>
          <dgm:presOf axis="ch desOrSelf" ptType="node node" st="1 1" cnt="1 0"/>
        </dgm:layoutNode>
        <dgm:choose name="Name15">
          <dgm:if name="Name16" axis="ch" ptType="node" func="cnt" op="gte" val="2">
            <dgm:layoutNode name="RightText" styleLbl="revTx" moveWith="RightNode">
              <dgm:varLst>
                <dgm:bulletEnabled val="1"/>
              </dgm:varLst>
              <dgm:alg type="tx">
                <dgm:param type="txAnchorVert" val="t"/>
                <dgm:param type="parTxLTRAlign" val="l"/>
              </dgm:alg>
              <dgm:shape xmlns:r="http://schemas.openxmlformats.org/officeDocument/2006/relationships" rot="90" type="round2SameRect" r:blip="" hideGeom="1">
                <dgm:adjLst>
                  <dgm:adj idx="1" val="0.1667"/>
                  <dgm:adj idx="2" val="0"/>
                </dgm:adjLst>
              </dgm:shape>
              <dgm:presOf axis="ch desOrSelf" ptType="node node" st="2 1" cnt="1 0"/>
              <dgm:constrLst>
                <dgm:constr type="lMarg" refType="primFontSz" fact="0.45"/>
                <dgm:constr type="rMarg" refType="primFontSz" fact="0.3"/>
                <dgm:constr type="tMarg" refType="primFontSz" fact="0.5"/>
                <dgm:constr type="bMarg" refType="primFontSz" fact="0.5"/>
              </dgm:constrLst>
              <dgm:ruleLst>
                <dgm:rule type="primFontSz" val="5" fact="NaN" max="NaN"/>
              </dgm:ruleLst>
            </dgm:layoutNode>
            <dgm:layoutNode name="RightNode" styleLbl="bgImgPlace1">
              <dgm:varLst>
                <dgm:chMax val="0"/>
                <dgm:chPref val="0"/>
              </dgm:varLst>
              <dgm:alg type="sp"/>
              <dgm:shape xmlns:r="http://schemas.openxmlformats.org/officeDocument/2006/relationships" rot="90" type="round2SameRect" r:blip="">
                <dgm:adjLst>
                  <dgm:adj idx="1" val="0.1667"/>
                  <dgm:adj idx="2" val="0"/>
                </dgm:adjLst>
              </dgm:shape>
              <dgm:presOf axis="ch desOrSelf" ptType="node node" st="2 1" cnt="1 0"/>
            </dgm:layoutNode>
            <dgm:layoutNode name="TopArrow">
              <dgm:alg type="sp"/>
              <dgm:shape xmlns:r="http://schemas.openxmlformats.org/officeDocument/2006/relationships" type="circularArrow" r:blip="">
                <dgm:adjLst>
                  <dgm:adj idx="1" val="0.125"/>
                  <dgm:adj idx="2" val="19.0387"/>
                  <dgm:adj idx="3" val="-19.0387"/>
                  <dgm:adj idx="4" val="180"/>
                  <dgm:adj idx="5" val="0.125"/>
                </dgm:adjLst>
              </dgm:shape>
              <dgm:presOf/>
            </dgm:layoutNode>
            <dgm:layoutNode name="BottomArrow">
              <dgm:alg type="sp"/>
              <dgm:shape xmlns:r="http://schemas.openxmlformats.org/officeDocument/2006/relationships" rot="180" type="circularArrow" r:blip="">
                <dgm:adjLst>
                  <dgm:adj idx="1" val="0.125"/>
                  <dgm:adj idx="2" val="19.0387"/>
                  <dgm:adj idx="3" val="-19.0387"/>
                  <dgm:adj idx="4" val="180"/>
                  <dgm:adj idx="5" val="0.125"/>
                </dgm:adjLst>
              </dgm:shape>
              <dgm:presOf/>
            </dgm:layoutNode>
          </dgm:if>
          <dgm:else name="Name17"/>
        </dgm:choose>
      </dgm:if>
      <dgm:else name="Name18"/>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drawing1.xml><?xml version="1.0" encoding="utf-8"?>
<c:userShapes xmlns:c="http://schemas.openxmlformats.org/drawingml/2006/chart">
  <cdr:relSizeAnchor xmlns:cdr="http://schemas.openxmlformats.org/drawingml/2006/chartDrawing">
    <cdr:from>
      <cdr:x>0.29412</cdr:x>
      <cdr:y>0.52655</cdr:y>
    </cdr:from>
    <cdr:to>
      <cdr:x>0.58578</cdr:x>
      <cdr:y>0.68587</cdr:y>
    </cdr:to>
    <cdr:sp macro="" textlink="">
      <cdr:nvSpPr>
        <cdr:cNvPr id="2" name="TextBox 1"/>
        <cdr:cNvSpPr txBox="1"/>
      </cdr:nvSpPr>
      <cdr:spPr>
        <a:xfrm xmlns:a="http://schemas.openxmlformats.org/drawingml/2006/main">
          <a:off x="1344706" y="1444438"/>
          <a:ext cx="1333500" cy="437029"/>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sz="1400" b="1" dirty="0"/>
            <a:t>FEDR</a:t>
          </a:r>
          <a:endParaRPr lang="ro-RO" sz="1400" b="1" dirty="0"/>
        </a:p>
      </cdr:txBody>
    </cdr:sp>
  </cdr:relSizeAnchor>
  <cdr:relSizeAnchor xmlns:cdr="http://schemas.openxmlformats.org/drawingml/2006/chartDrawing">
    <cdr:from>
      <cdr:x>0.68137</cdr:x>
      <cdr:y>0.27551</cdr:y>
    </cdr:from>
    <cdr:to>
      <cdr:x>0.88137</cdr:x>
      <cdr:y>0.54669</cdr:y>
    </cdr:to>
    <cdr:sp macro="" textlink="">
      <cdr:nvSpPr>
        <cdr:cNvPr id="3" name="TextBox 2"/>
        <cdr:cNvSpPr txBox="1"/>
      </cdr:nvSpPr>
      <cdr:spPr>
        <a:xfrm xmlns:a="http://schemas.openxmlformats.org/drawingml/2006/main">
          <a:off x="3115235" y="928967"/>
          <a:ext cx="9144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ro-RO" sz="1100"/>
        </a:p>
      </cdr:txBody>
    </cdr:sp>
  </cdr:relSizeAnchor>
  <cdr:relSizeAnchor xmlns:cdr="http://schemas.openxmlformats.org/drawingml/2006/chartDrawing">
    <cdr:from>
      <cdr:x>0.50218</cdr:x>
      <cdr:y>0.1922</cdr:y>
    </cdr:from>
    <cdr:to>
      <cdr:x>0.6092</cdr:x>
      <cdr:y>0.32033</cdr:y>
    </cdr:to>
    <cdr:sp macro="" textlink="">
      <cdr:nvSpPr>
        <cdr:cNvPr id="4" name="TextBox 3"/>
        <cdr:cNvSpPr txBox="1"/>
      </cdr:nvSpPr>
      <cdr:spPr>
        <a:xfrm xmlns:a="http://schemas.openxmlformats.org/drawingml/2006/main">
          <a:off x="3146005" y="648073"/>
          <a:ext cx="670419" cy="432047"/>
        </a:xfrm>
        <a:prstGeom xmlns:a="http://schemas.openxmlformats.org/drawingml/2006/main" prst="rect">
          <a:avLst/>
        </a:prstGeom>
        <a:noFill xmlns:a="http://schemas.openxmlformats.org/drawingml/2006/mai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tx1"/>
        </a:fontRef>
      </cdr:style>
      <cdr:txBody>
        <a:bodyPr xmlns:a="http://schemas.openxmlformats.org/drawingml/2006/main" wrap="square" rtlCol="0" anchor="t">
          <a:noAutofit/>
        </a:bodyPr>
        <a:lstStyle xmlns:a="http://schemas.openxmlformats.org/drawingml/2006/main">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xmlns:a="http://schemas.openxmlformats.org/drawingml/2006/main">
          <a:r>
            <a:rPr lang="en-US" sz="1400" b="1"/>
            <a:t>FSE</a:t>
          </a:r>
          <a:endParaRPr lang="ro-RO" sz="1400" b="1"/>
        </a:p>
      </cdr:txBody>
    </cdr:sp>
  </cdr:relSizeAnchor>
  <cdr:relSizeAnchor xmlns:cdr="http://schemas.openxmlformats.org/drawingml/2006/chartDrawing">
    <cdr:from>
      <cdr:x>0.24138</cdr:x>
      <cdr:y>0.14949</cdr:y>
    </cdr:from>
    <cdr:to>
      <cdr:x>0.35632</cdr:x>
      <cdr:y>0.25627</cdr:y>
    </cdr:to>
    <cdr:sp macro="" textlink="">
      <cdr:nvSpPr>
        <cdr:cNvPr id="5" name="TextBox 1"/>
        <cdr:cNvSpPr txBox="1"/>
      </cdr:nvSpPr>
      <cdr:spPr>
        <a:xfrm xmlns:a="http://schemas.openxmlformats.org/drawingml/2006/main">
          <a:off x="1512168" y="504057"/>
          <a:ext cx="720080" cy="360039"/>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400" b="1" dirty="0" smtClean="0"/>
            <a:t>F</a:t>
          </a:r>
          <a:r>
            <a:rPr lang="ro-RO" sz="1400" b="1" dirty="0"/>
            <a:t>C</a:t>
          </a:r>
        </a:p>
      </cdr:txBody>
    </cdr:sp>
  </cdr:relSizeAnchor>
</c:userShapes>
</file>

<file path=ppt/drawings/drawing2.xml><?xml version="1.0" encoding="utf-8"?>
<c:userShapes xmlns:c="http://schemas.openxmlformats.org/drawingml/2006/chart">
  <cdr:relSizeAnchor xmlns:cdr="http://schemas.openxmlformats.org/drawingml/2006/chartDrawing">
    <cdr:from>
      <cdr:x>0.18618</cdr:x>
      <cdr:y>0.40809</cdr:y>
    </cdr:from>
    <cdr:to>
      <cdr:x>0.3428</cdr:x>
      <cdr:y>0.74142</cdr:y>
    </cdr:to>
    <cdr:sp macro="" textlink="">
      <cdr:nvSpPr>
        <cdr:cNvPr id="2" name="TextBox 1"/>
        <cdr:cNvSpPr txBox="1"/>
      </cdr:nvSpPr>
      <cdr:spPr>
        <a:xfrm xmlns:a="http://schemas.openxmlformats.org/drawingml/2006/main">
          <a:off x="1086972" y="1119469"/>
          <a:ext cx="9144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ro-RO" sz="1100"/>
        </a:p>
      </cdr:txBody>
    </cdr:sp>
  </cdr:relSizeAnchor>
  <cdr:relSizeAnchor xmlns:cdr="http://schemas.openxmlformats.org/drawingml/2006/chartDrawing">
    <cdr:from>
      <cdr:x>0.28675</cdr:x>
      <cdr:y>0.22986</cdr:y>
    </cdr:from>
    <cdr:to>
      <cdr:x>0.34935</cdr:x>
      <cdr:y>0.33314</cdr:y>
    </cdr:to>
    <cdr:sp macro="" textlink="">
      <cdr:nvSpPr>
        <cdr:cNvPr id="3" name="TextBox 4"/>
        <cdr:cNvSpPr txBox="1"/>
      </cdr:nvSpPr>
      <cdr:spPr>
        <a:xfrm xmlns:a="http://schemas.openxmlformats.org/drawingml/2006/main">
          <a:off x="2207560" y="872940"/>
          <a:ext cx="481853" cy="392206"/>
        </a:xfrm>
        <a:prstGeom xmlns:a="http://schemas.openxmlformats.org/drawingml/2006/main" prst="rect">
          <a:avLst/>
        </a:prstGeom>
        <a:noFill xmlns:a="http://schemas.openxmlformats.org/drawingml/2006/mai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tx1"/>
        </a:fontRef>
      </cdr:style>
      <cdr:txBody>
        <a:bodyPr xmlns:a="http://schemas.openxmlformats.org/drawingml/2006/main" wrap="none" rtlCol="0" anchor="t">
          <a:noAutofit/>
        </a:bodyPr>
        <a:lstStyle xmlns:a="http://schemas.openxmlformats.org/drawingml/2006/main">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xmlns:a="http://schemas.openxmlformats.org/drawingml/2006/main">
          <a:r>
            <a:rPr lang="en-US" sz="1200" b="1"/>
            <a:t>OP 5</a:t>
          </a:r>
          <a:endParaRPr lang="ro-RO" sz="1200" b="1"/>
        </a:p>
      </cdr:txBody>
    </cdr:sp>
  </cdr:relSizeAnchor>
  <cdr:relSizeAnchor xmlns:cdr="http://schemas.openxmlformats.org/drawingml/2006/chartDrawing">
    <cdr:from>
      <cdr:x>0.4032</cdr:x>
      <cdr:y>0.21739</cdr:y>
    </cdr:from>
    <cdr:to>
      <cdr:x>0.48763</cdr:x>
      <cdr:y>0.35084</cdr:y>
    </cdr:to>
    <cdr:sp macro="" textlink="">
      <cdr:nvSpPr>
        <cdr:cNvPr id="4" name="TextBox 4"/>
        <cdr:cNvSpPr txBox="1"/>
      </cdr:nvSpPr>
      <cdr:spPr>
        <a:xfrm xmlns:a="http://schemas.openxmlformats.org/drawingml/2006/main">
          <a:off x="2874329" y="720080"/>
          <a:ext cx="601884" cy="442031"/>
        </a:xfrm>
        <a:prstGeom xmlns:a="http://schemas.openxmlformats.org/drawingml/2006/main" prst="rect">
          <a:avLst/>
        </a:prstGeom>
        <a:noFill xmlns:a="http://schemas.openxmlformats.org/drawingml/2006/mai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tx1"/>
        </a:fontRef>
      </cdr:style>
      <cdr:txBody>
        <a:bodyPr xmlns:a="http://schemas.openxmlformats.org/drawingml/2006/main" wrap="none" rtlCol="0" anchor="t">
          <a:noAutofit/>
        </a:bodyPr>
        <a:lstStyle xmlns:a="http://schemas.openxmlformats.org/drawingml/2006/main">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xmlns:a="http://schemas.openxmlformats.org/drawingml/2006/main">
          <a:r>
            <a:rPr lang="en-US" sz="1400" b="1" dirty="0"/>
            <a:t>OP </a:t>
          </a:r>
          <a:r>
            <a:rPr lang="en-US" sz="1400" b="1" dirty="0" smtClean="0"/>
            <a:t>1</a:t>
          </a:r>
          <a:endParaRPr lang="ro-RO" sz="1400" b="1" dirty="0"/>
        </a:p>
      </cdr:txBody>
    </cdr:sp>
  </cdr:relSizeAnchor>
  <cdr:relSizeAnchor xmlns:cdr="http://schemas.openxmlformats.org/drawingml/2006/chartDrawing">
    <cdr:from>
      <cdr:x>0.47889</cdr:x>
      <cdr:y>0.45412</cdr:y>
    </cdr:from>
    <cdr:to>
      <cdr:x>0.5575</cdr:x>
      <cdr:y>0.53674</cdr:y>
    </cdr:to>
    <cdr:sp macro="" textlink="">
      <cdr:nvSpPr>
        <cdr:cNvPr id="5" name="TextBox 4"/>
        <cdr:cNvSpPr txBox="1"/>
      </cdr:nvSpPr>
      <cdr:spPr>
        <a:xfrm xmlns:a="http://schemas.openxmlformats.org/drawingml/2006/main">
          <a:off x="3686736" y="1724586"/>
          <a:ext cx="605118" cy="313765"/>
        </a:xfrm>
        <a:prstGeom xmlns:a="http://schemas.openxmlformats.org/drawingml/2006/main" prst="rect">
          <a:avLst/>
        </a:prstGeom>
        <a:noFill xmlns:a="http://schemas.openxmlformats.org/drawingml/2006/mai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tx1"/>
        </a:fontRef>
      </cdr:style>
      <cdr:txBody>
        <a:bodyPr xmlns:a="http://schemas.openxmlformats.org/drawingml/2006/main" wrap="none" rtlCol="0" anchor="t">
          <a:noAutofit/>
        </a:bodyPr>
        <a:lstStyle xmlns:a="http://schemas.openxmlformats.org/drawingml/2006/main">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xmlns:a="http://schemas.openxmlformats.org/drawingml/2006/main">
          <a:r>
            <a:rPr lang="en-US" sz="1400" b="1" dirty="0"/>
            <a:t>OP </a:t>
          </a:r>
          <a:r>
            <a:rPr lang="en-US" sz="1400" b="1" dirty="0" smtClean="0"/>
            <a:t>2</a:t>
          </a:r>
          <a:endParaRPr lang="ro-RO" sz="1400" b="1" dirty="0"/>
        </a:p>
      </cdr:txBody>
    </cdr:sp>
  </cdr:relSizeAnchor>
  <cdr:relSizeAnchor xmlns:cdr="http://schemas.openxmlformats.org/drawingml/2006/chartDrawing">
    <cdr:from>
      <cdr:x>0.28967</cdr:x>
      <cdr:y>0.58395</cdr:y>
    </cdr:from>
    <cdr:to>
      <cdr:x>0.37991</cdr:x>
      <cdr:y>0.67837</cdr:y>
    </cdr:to>
    <cdr:sp macro="" textlink="">
      <cdr:nvSpPr>
        <cdr:cNvPr id="6" name="TextBox 4"/>
        <cdr:cNvSpPr txBox="1"/>
      </cdr:nvSpPr>
      <cdr:spPr>
        <a:xfrm xmlns:a="http://schemas.openxmlformats.org/drawingml/2006/main">
          <a:off x="2229972" y="2217646"/>
          <a:ext cx="694764" cy="358588"/>
        </a:xfrm>
        <a:prstGeom xmlns:a="http://schemas.openxmlformats.org/drawingml/2006/main" prst="rect">
          <a:avLst/>
        </a:prstGeom>
        <a:noFill xmlns:a="http://schemas.openxmlformats.org/drawingml/2006/mai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tx1"/>
        </a:fontRef>
      </cdr:style>
      <cdr:txBody>
        <a:bodyPr xmlns:a="http://schemas.openxmlformats.org/drawingml/2006/main" wrap="none" rtlCol="0" anchor="t">
          <a:noAutofit/>
        </a:bodyPr>
        <a:lstStyle xmlns:a="http://schemas.openxmlformats.org/drawingml/2006/main">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xmlns:a="http://schemas.openxmlformats.org/drawingml/2006/main">
          <a:r>
            <a:rPr lang="en-US" sz="1400" b="1" dirty="0"/>
            <a:t>OP 3</a:t>
          </a:r>
          <a:endParaRPr lang="ro-RO" sz="1400" b="1" dirty="0"/>
        </a:p>
      </cdr:txBody>
    </cdr:sp>
  </cdr:relSizeAnchor>
  <cdr:relSizeAnchor xmlns:cdr="http://schemas.openxmlformats.org/drawingml/2006/chartDrawing">
    <cdr:from>
      <cdr:x>0.14141</cdr:x>
      <cdr:y>0.34783</cdr:y>
    </cdr:from>
    <cdr:to>
      <cdr:x>0.26263</cdr:x>
      <cdr:y>0.47826</cdr:y>
    </cdr:to>
    <cdr:sp macro="" textlink="">
      <cdr:nvSpPr>
        <cdr:cNvPr id="7" name="TextBox 4"/>
        <cdr:cNvSpPr txBox="1"/>
      </cdr:nvSpPr>
      <cdr:spPr>
        <a:xfrm xmlns:a="http://schemas.openxmlformats.org/drawingml/2006/main">
          <a:off x="1008113" y="1152129"/>
          <a:ext cx="864096" cy="432048"/>
        </a:xfrm>
        <a:prstGeom xmlns:a="http://schemas.openxmlformats.org/drawingml/2006/main" prst="rect">
          <a:avLst/>
        </a:prstGeom>
        <a:noFill xmlns:a="http://schemas.openxmlformats.org/drawingml/2006/mai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tx1"/>
        </a:fontRef>
      </cdr:style>
      <cdr:txBody>
        <a:bodyPr xmlns:a="http://schemas.openxmlformats.org/drawingml/2006/main" wrap="none" rtlCol="0" anchor="t">
          <a:noAutofit/>
        </a:bodyPr>
        <a:lstStyle xmlns:a="http://schemas.openxmlformats.org/drawingml/2006/main">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xmlns:a="http://schemas.openxmlformats.org/drawingml/2006/main">
          <a:r>
            <a:rPr lang="en-US" sz="1400" b="1" dirty="0"/>
            <a:t>OP </a:t>
          </a:r>
          <a:r>
            <a:rPr lang="ro-RO" sz="1400" b="1" dirty="0" smtClean="0"/>
            <a:t>4</a:t>
          </a:r>
        </a:p>
        <a:p xmlns:a="http://schemas.openxmlformats.org/drawingml/2006/main">
          <a:endParaRPr lang="ro-RO" sz="1400" b="1" dirty="0"/>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2949786" cy="495300"/>
          </a:xfrm>
          <a:prstGeom prst="rect">
            <a:avLst/>
          </a:prstGeom>
        </p:spPr>
        <p:txBody>
          <a:bodyPr vert="horz" lIns="92208" tIns="46104" rIns="92208" bIns="46104" rtlCol="0"/>
          <a:lstStyle>
            <a:lvl1pPr algn="l">
              <a:defRPr sz="1200"/>
            </a:lvl1pPr>
          </a:lstStyle>
          <a:p>
            <a:endParaRPr lang="en-GB" dirty="0"/>
          </a:p>
        </p:txBody>
      </p:sp>
      <p:sp>
        <p:nvSpPr>
          <p:cNvPr id="3" name="Date Placeholder 2"/>
          <p:cNvSpPr>
            <a:spLocks noGrp="1"/>
          </p:cNvSpPr>
          <p:nvPr>
            <p:ph type="dt" idx="1"/>
          </p:nvPr>
        </p:nvSpPr>
        <p:spPr>
          <a:xfrm>
            <a:off x="3855839" y="0"/>
            <a:ext cx="2949786" cy="495300"/>
          </a:xfrm>
          <a:prstGeom prst="rect">
            <a:avLst/>
          </a:prstGeom>
        </p:spPr>
        <p:txBody>
          <a:bodyPr vert="horz" lIns="92208" tIns="46104" rIns="92208" bIns="46104" rtlCol="0"/>
          <a:lstStyle>
            <a:lvl1pPr algn="r">
              <a:defRPr sz="1200"/>
            </a:lvl1pPr>
          </a:lstStyle>
          <a:p>
            <a:fld id="{0DA3891D-A308-428A-8F25-D44BF2CB16FA}" type="datetimeFigureOut">
              <a:rPr lang="en-GB" smtClean="0"/>
              <a:pPr/>
              <a:t>05/12/2019</a:t>
            </a:fld>
            <a:endParaRPr lang="en-GB" dirty="0"/>
          </a:p>
        </p:txBody>
      </p:sp>
      <p:sp>
        <p:nvSpPr>
          <p:cNvPr id="4" name="Slide Image Placeholder 3"/>
          <p:cNvSpPr>
            <a:spLocks noGrp="1" noRot="1" noChangeAspect="1"/>
          </p:cNvSpPr>
          <p:nvPr>
            <p:ph type="sldImg" idx="2"/>
          </p:nvPr>
        </p:nvSpPr>
        <p:spPr>
          <a:xfrm>
            <a:off x="927100" y="742950"/>
            <a:ext cx="4953000" cy="3714750"/>
          </a:xfrm>
          <a:prstGeom prst="rect">
            <a:avLst/>
          </a:prstGeom>
          <a:noFill/>
          <a:ln w="12700">
            <a:solidFill>
              <a:prstClr val="black"/>
            </a:solidFill>
          </a:ln>
        </p:spPr>
        <p:txBody>
          <a:bodyPr vert="horz" lIns="92208" tIns="46104" rIns="92208" bIns="46104" rtlCol="0" anchor="ctr"/>
          <a:lstStyle/>
          <a:p>
            <a:endParaRPr lang="en-GB" dirty="0"/>
          </a:p>
        </p:txBody>
      </p:sp>
      <p:sp>
        <p:nvSpPr>
          <p:cNvPr id="5" name="Notes Placeholder 4"/>
          <p:cNvSpPr>
            <a:spLocks noGrp="1"/>
          </p:cNvSpPr>
          <p:nvPr>
            <p:ph type="body" sz="quarter" idx="3"/>
          </p:nvPr>
        </p:nvSpPr>
        <p:spPr>
          <a:xfrm>
            <a:off x="680721" y="4705350"/>
            <a:ext cx="5445760" cy="4457700"/>
          </a:xfrm>
          <a:prstGeom prst="rect">
            <a:avLst/>
          </a:prstGeom>
        </p:spPr>
        <p:txBody>
          <a:bodyPr vert="horz" lIns="92208" tIns="46104" rIns="92208" bIns="46104"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2" y="9408981"/>
            <a:ext cx="2949786" cy="495300"/>
          </a:xfrm>
          <a:prstGeom prst="rect">
            <a:avLst/>
          </a:prstGeom>
        </p:spPr>
        <p:txBody>
          <a:bodyPr vert="horz" lIns="92208" tIns="46104" rIns="92208" bIns="46104"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55839" y="9408981"/>
            <a:ext cx="2949786" cy="495300"/>
          </a:xfrm>
          <a:prstGeom prst="rect">
            <a:avLst/>
          </a:prstGeom>
        </p:spPr>
        <p:txBody>
          <a:bodyPr vert="horz" lIns="92208" tIns="46104" rIns="92208" bIns="46104" rtlCol="0" anchor="b"/>
          <a:lstStyle>
            <a:lvl1pPr algn="r">
              <a:defRPr sz="1200"/>
            </a:lvl1pPr>
          </a:lstStyle>
          <a:p>
            <a:fld id="{F446DF31-C3FD-41DB-94E4-F93ECD98CC25}" type="slidenum">
              <a:rPr lang="en-GB" smtClean="0"/>
              <a:pPr/>
              <a:t>‹#›</a:t>
            </a:fld>
            <a:endParaRPr lang="en-GB" dirty="0"/>
          </a:p>
        </p:txBody>
      </p:sp>
    </p:spTree>
    <p:extLst>
      <p:ext uri="{BB962C8B-B14F-4D97-AF65-F5344CB8AC3E}">
        <p14:creationId xmlns:p14="http://schemas.microsoft.com/office/powerpoint/2010/main" val="3319365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ro-RO" sz="1200" dirty="0" smtClean="0">
                <a:solidFill>
                  <a:schemeClr val="tx2">
                    <a:lumMod val="75000"/>
                  </a:schemeClr>
                </a:solidFill>
                <a:ea typeface="Calibri"/>
                <a:cs typeface="Times New Roman"/>
              </a:rPr>
              <a:t>D</a:t>
            </a:r>
            <a:r>
              <a:rPr lang="vi-VN" sz="1200" dirty="0" smtClean="0">
                <a:solidFill>
                  <a:schemeClr val="tx2">
                    <a:lumMod val="75000"/>
                  </a:schemeClr>
                </a:solidFill>
                <a:ea typeface="Calibri"/>
                <a:cs typeface="Times New Roman"/>
              </a:rPr>
              <a:t>in 11 obiective tematice în perioada 2014-2020, noua politică de coeziune se va concentra pe 5 obiective</a:t>
            </a:r>
            <a:r>
              <a:rPr lang="ro-RO" sz="1200" dirty="0" smtClean="0">
                <a:solidFill>
                  <a:schemeClr val="tx2">
                    <a:lumMod val="75000"/>
                  </a:schemeClr>
                </a:solidFill>
                <a:ea typeface="Calibri"/>
                <a:cs typeface="Times New Roman"/>
              </a:rPr>
              <a:t> strategice</a:t>
            </a:r>
            <a:r>
              <a:rPr lang="vi-VN" sz="1200" dirty="0" smtClean="0">
                <a:solidFill>
                  <a:schemeClr val="tx2">
                    <a:lumMod val="75000"/>
                  </a:schemeClr>
                </a:solidFill>
                <a:ea typeface="Calibri"/>
                <a:cs typeface="Times New Roman"/>
              </a:rPr>
              <a:t>: </a:t>
            </a:r>
            <a:endParaRPr lang="ro-RO" sz="1200" dirty="0" smtClean="0">
              <a:solidFill>
                <a:schemeClr val="tx2">
                  <a:lumMod val="75000"/>
                </a:schemeClr>
              </a:solidFill>
              <a:ea typeface="Calibri"/>
              <a:cs typeface="Times New Roman"/>
            </a:endParaRPr>
          </a:p>
          <a:p>
            <a:pPr marL="0" marR="0" indent="0" algn="l" defTabSz="914400" rtl="0" eaLnBrk="1" fontAlgn="base" latinLnBrk="0" hangingPunct="1">
              <a:lnSpc>
                <a:spcPct val="100000"/>
              </a:lnSpc>
              <a:spcBef>
                <a:spcPct val="30000"/>
              </a:spcBef>
              <a:spcAft>
                <a:spcPct val="0"/>
              </a:spcAft>
              <a:buClrTx/>
              <a:buSzTx/>
              <a:buFontTx/>
              <a:buNone/>
              <a:tabLst/>
              <a:defRPr/>
            </a:pPr>
            <a:r>
              <a:rPr lang="ro-RO" sz="1200" dirty="0" smtClean="0">
                <a:solidFill>
                  <a:schemeClr val="tx2">
                    <a:lumMod val="75000"/>
                  </a:schemeClr>
                </a:solidFill>
                <a:ea typeface="Calibri"/>
                <a:cs typeface="Times New Roman"/>
              </a:rPr>
              <a:t>România</a:t>
            </a:r>
            <a:r>
              <a:rPr lang="ro-RO" sz="1200" baseline="0" dirty="0" smtClean="0">
                <a:solidFill>
                  <a:schemeClr val="tx2">
                    <a:lumMod val="75000"/>
                  </a:schemeClr>
                </a:solidFill>
                <a:ea typeface="Calibri"/>
                <a:cs typeface="Times New Roman"/>
              </a:rPr>
              <a:t> </a:t>
            </a:r>
            <a:r>
              <a:rPr lang="vi-VN" sz="1200" baseline="0" dirty="0" smtClean="0">
                <a:solidFill>
                  <a:schemeClr val="tx2">
                    <a:lumMod val="75000"/>
                  </a:schemeClr>
                </a:solidFill>
                <a:ea typeface="Calibri"/>
                <a:cs typeface="Times New Roman"/>
              </a:rPr>
              <a:t>consideră bine venită propunerea ca politica de coeziune să sprijine un număr limitat de obiective tematice și priorități de investiții, astfel încât să asigure funcționarea politicii de coeziune ca un real ”motor de convergență și creștere” la nivelul Uniunii Europene. Totodată, considerăm că prioritățile de finanțare  trebuie să fie stabilite ținându-se seama de nevoile identificate la nivel european, național și la nivelul regiunilor</a:t>
            </a:r>
            <a:r>
              <a:rPr lang="ro-RO" sz="1200" baseline="0" dirty="0" smtClean="0">
                <a:solidFill>
                  <a:schemeClr val="tx2">
                    <a:lumMod val="75000"/>
                  </a:schemeClr>
                </a:solidFill>
                <a:ea typeface="Calibri"/>
                <a:cs typeface="Times New Roman"/>
              </a:rPr>
              <a:t>.</a:t>
            </a:r>
            <a:endParaRPr lang="vi-VN" sz="1200" dirty="0" smtClean="0">
              <a:solidFill>
                <a:schemeClr val="tx2">
                  <a:lumMod val="75000"/>
                </a:schemeClr>
              </a:solidFill>
              <a:ea typeface="Calibri"/>
              <a:cs typeface="Times New Roman"/>
            </a:endParaRPr>
          </a:p>
          <a:p>
            <a:endParaRPr lang="en-US" dirty="0"/>
          </a:p>
        </p:txBody>
      </p:sp>
      <p:sp>
        <p:nvSpPr>
          <p:cNvPr id="4" name="Slide Number Placeholder 3"/>
          <p:cNvSpPr>
            <a:spLocks noGrp="1"/>
          </p:cNvSpPr>
          <p:nvPr>
            <p:ph type="sldNum" sz="quarter" idx="10"/>
          </p:nvPr>
        </p:nvSpPr>
        <p:spPr/>
        <p:txBody>
          <a:bodyPr/>
          <a:lstStyle/>
          <a:p>
            <a:pPr>
              <a:defRPr/>
            </a:pPr>
            <a:fld id="{FAB4B319-9DDB-4842-94C9-0C289A046767}" type="slidenum">
              <a:rPr lang="ro-RO" smtClean="0"/>
              <a:pPr>
                <a:defRPr/>
              </a:pPr>
              <a:t>2</a:t>
            </a:fld>
            <a:endParaRPr lang="ro-RO"/>
          </a:p>
        </p:txBody>
      </p:sp>
    </p:spTree>
    <p:extLst>
      <p:ext uri="{BB962C8B-B14F-4D97-AF65-F5344CB8AC3E}">
        <p14:creationId xmlns:p14="http://schemas.microsoft.com/office/powerpoint/2010/main" val="40733811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ro-RO" dirty="0"/>
          </a:p>
        </p:txBody>
      </p:sp>
      <p:sp>
        <p:nvSpPr>
          <p:cNvPr id="4" name="Slide Number Placeholder 3"/>
          <p:cNvSpPr>
            <a:spLocks noGrp="1"/>
          </p:cNvSpPr>
          <p:nvPr>
            <p:ph type="sldNum" sz="quarter" idx="10"/>
          </p:nvPr>
        </p:nvSpPr>
        <p:spPr/>
        <p:txBody>
          <a:bodyPr/>
          <a:lstStyle/>
          <a:p>
            <a:pPr>
              <a:defRPr/>
            </a:pPr>
            <a:fld id="{FAB4B319-9DDB-4842-94C9-0C289A046767}" type="slidenum">
              <a:rPr lang="ro-RO" smtClean="0"/>
              <a:pPr>
                <a:defRPr/>
              </a:pPr>
              <a:t>3</a:t>
            </a:fld>
            <a:endParaRPr lang="ro-RO"/>
          </a:p>
        </p:txBody>
      </p:sp>
    </p:spTree>
    <p:extLst>
      <p:ext uri="{BB962C8B-B14F-4D97-AF65-F5344CB8AC3E}">
        <p14:creationId xmlns:p14="http://schemas.microsoft.com/office/powerpoint/2010/main" val="32089307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ro-RO" dirty="0"/>
          </a:p>
        </p:txBody>
      </p:sp>
      <p:sp>
        <p:nvSpPr>
          <p:cNvPr id="4" name="Slide Number Placeholder 3"/>
          <p:cNvSpPr>
            <a:spLocks noGrp="1"/>
          </p:cNvSpPr>
          <p:nvPr>
            <p:ph type="sldNum" sz="quarter" idx="10"/>
          </p:nvPr>
        </p:nvSpPr>
        <p:spPr/>
        <p:txBody>
          <a:bodyPr/>
          <a:lstStyle/>
          <a:p>
            <a:pPr>
              <a:defRPr/>
            </a:pPr>
            <a:fld id="{FAB4B319-9DDB-4842-94C9-0C289A046767}" type="slidenum">
              <a:rPr lang="ro-RO" smtClean="0"/>
              <a:pPr>
                <a:defRPr/>
              </a:pPr>
              <a:t>4</a:t>
            </a:fld>
            <a:endParaRPr lang="ro-RO"/>
          </a:p>
        </p:txBody>
      </p:sp>
    </p:spTree>
    <p:extLst>
      <p:ext uri="{BB962C8B-B14F-4D97-AF65-F5344CB8AC3E}">
        <p14:creationId xmlns:p14="http://schemas.microsoft.com/office/powerpoint/2010/main" val="32089307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ro-RO" dirty="0"/>
          </a:p>
        </p:txBody>
      </p:sp>
      <p:sp>
        <p:nvSpPr>
          <p:cNvPr id="4" name="Slide Number Placeholder 3"/>
          <p:cNvSpPr>
            <a:spLocks noGrp="1"/>
          </p:cNvSpPr>
          <p:nvPr>
            <p:ph type="sldNum" sz="quarter" idx="10"/>
          </p:nvPr>
        </p:nvSpPr>
        <p:spPr/>
        <p:txBody>
          <a:bodyPr/>
          <a:lstStyle/>
          <a:p>
            <a:pPr>
              <a:defRPr/>
            </a:pPr>
            <a:fld id="{FAB4B319-9DDB-4842-94C9-0C289A046767}" type="slidenum">
              <a:rPr lang="ro-RO" smtClean="0"/>
              <a:pPr>
                <a:defRPr/>
              </a:pPr>
              <a:t>6</a:t>
            </a:fld>
            <a:endParaRPr lang="ro-RO"/>
          </a:p>
        </p:txBody>
      </p:sp>
    </p:spTree>
    <p:extLst>
      <p:ext uri="{BB962C8B-B14F-4D97-AF65-F5344CB8AC3E}">
        <p14:creationId xmlns:p14="http://schemas.microsoft.com/office/powerpoint/2010/main" val="32089307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FAB4B319-9DDB-4842-94C9-0C289A046767}" type="slidenum">
              <a:rPr lang="ro-RO" smtClean="0"/>
              <a:pPr>
                <a:defRPr/>
              </a:pPr>
              <a:t>7</a:t>
            </a:fld>
            <a:endParaRPr lang="ro-RO"/>
          </a:p>
        </p:txBody>
      </p:sp>
    </p:spTree>
    <p:extLst>
      <p:ext uri="{BB962C8B-B14F-4D97-AF65-F5344CB8AC3E}">
        <p14:creationId xmlns:p14="http://schemas.microsoft.com/office/powerpoint/2010/main" val="33333909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FAB4B319-9DDB-4842-94C9-0C289A046767}" type="slidenum">
              <a:rPr lang="ro-RO" smtClean="0"/>
              <a:pPr>
                <a:defRPr/>
              </a:pPr>
              <a:t>8</a:t>
            </a:fld>
            <a:endParaRPr lang="ro-RO"/>
          </a:p>
        </p:txBody>
      </p:sp>
    </p:spTree>
    <p:extLst>
      <p:ext uri="{BB962C8B-B14F-4D97-AF65-F5344CB8AC3E}">
        <p14:creationId xmlns:p14="http://schemas.microsoft.com/office/powerpoint/2010/main" val="33333909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446DF31-C3FD-41DB-94E4-F93ECD98CC25}" type="slidenum">
              <a:rPr lang="en-GB" smtClean="0">
                <a:solidFill>
                  <a:prstClr val="black"/>
                </a:solidFill>
              </a:rPr>
              <a:pPr/>
              <a:t>9</a:t>
            </a:fld>
            <a:endParaRPr lang="en-GB" dirty="0">
              <a:solidFill>
                <a:prstClr val="black"/>
              </a:solidFill>
            </a:endParaRPr>
          </a:p>
        </p:txBody>
      </p:sp>
    </p:spTree>
    <p:extLst>
      <p:ext uri="{BB962C8B-B14F-4D97-AF65-F5344CB8AC3E}">
        <p14:creationId xmlns:p14="http://schemas.microsoft.com/office/powerpoint/2010/main" val="153355058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ro-RO" dirty="0"/>
          </a:p>
        </p:txBody>
      </p:sp>
      <p:sp>
        <p:nvSpPr>
          <p:cNvPr id="4" name="Slide Number Placeholder 3"/>
          <p:cNvSpPr>
            <a:spLocks noGrp="1"/>
          </p:cNvSpPr>
          <p:nvPr>
            <p:ph type="sldNum" sz="quarter" idx="10"/>
          </p:nvPr>
        </p:nvSpPr>
        <p:spPr/>
        <p:txBody>
          <a:bodyPr/>
          <a:lstStyle/>
          <a:p>
            <a:fld id="{F446DF31-C3FD-41DB-94E4-F93ECD98CC25}" type="slidenum">
              <a:rPr lang="en-GB" smtClean="0"/>
              <a:pPr/>
              <a:t>10</a:t>
            </a:fld>
            <a:endParaRPr lang="en-GB" dirty="0"/>
          </a:p>
        </p:txBody>
      </p:sp>
    </p:spTree>
    <p:extLst>
      <p:ext uri="{BB962C8B-B14F-4D97-AF65-F5344CB8AC3E}">
        <p14:creationId xmlns:p14="http://schemas.microsoft.com/office/powerpoint/2010/main" val="161135836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dirty="0"/>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4B11B9C0-14C0-4CAE-8A6B-09EC0BF43BB5}" type="datetimeFigureOut">
              <a:rPr lang="en-US" smtClean="0"/>
              <a:pPr/>
              <a:t>12/5/2019</a:t>
            </a:fld>
            <a:endParaRPr lang="en-US" dirty="0"/>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dirty="0"/>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47A5F257-C8AB-40DD-931C-974567A2C50A}"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B11B9C0-14C0-4CAE-8A6B-09EC0BF43BB5}" type="datetimeFigureOut">
              <a:rPr lang="en-US" smtClean="0"/>
              <a:pPr/>
              <a:t>12/5/2019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A5F257-C8AB-40DD-931C-974567A2C50A}"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B11B9C0-14C0-4CAE-8A6B-09EC0BF43BB5}" type="datetimeFigureOut">
              <a:rPr lang="en-US" smtClean="0"/>
              <a:pPr/>
              <a:t>12/5/2019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A5F257-C8AB-40DD-931C-974567A2C50A}"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B11B9C0-14C0-4CAE-8A6B-09EC0BF43BB5}" type="datetimeFigureOut">
              <a:rPr lang="en-US" smtClean="0"/>
              <a:pPr/>
              <a:t>12/5/2019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A5F257-C8AB-40DD-931C-974567A2C50A}" type="slidenum">
              <a:rPr lang="en-US" smtClean="0"/>
              <a:pPr/>
              <a:t>‹#›</a:t>
            </a:fld>
            <a:endParaRPr lang="en-US" dirty="0"/>
          </a:p>
        </p:txBody>
      </p:sp>
      <p:sp>
        <p:nvSpPr>
          <p:cNvPr id="7" name="Title 6"/>
          <p:cNvSpPr>
            <a:spLocks noGrp="1"/>
          </p:cNvSpPr>
          <p:nvPr>
            <p:ph type="title"/>
          </p:nvPr>
        </p:nvSpPr>
        <p:spPr/>
        <p:txBody>
          <a:bodyPr rtlCol="0"/>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4B11B9C0-14C0-4CAE-8A6B-09EC0BF43BB5}" type="datetimeFigureOut">
              <a:rPr lang="en-US" smtClean="0"/>
              <a:pPr/>
              <a:t>12/5/2019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A5F257-C8AB-40DD-931C-974567A2C50A}" type="slidenum">
              <a:rPr lang="en-US" smtClean="0"/>
              <a:pPr/>
              <a:t>‹#›</a:t>
            </a:fld>
            <a:endParaRPr lang="en-US" dirty="0"/>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dirty="0"/>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B11B9C0-14C0-4CAE-8A6B-09EC0BF43BB5}" type="datetimeFigureOut">
              <a:rPr lang="en-US" smtClean="0"/>
              <a:pPr/>
              <a:t>12/5/2019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7A5F257-C8AB-40DD-931C-974567A2C50A}" type="slidenum">
              <a:rPr lang="en-US" smtClean="0"/>
              <a:pPr/>
              <a:t>‹#›</a:t>
            </a:fld>
            <a:endParaRPr lang="en-US" dirty="0"/>
          </a:p>
        </p:txBody>
      </p:sp>
      <p:sp>
        <p:nvSpPr>
          <p:cNvPr id="8" name="Title 7"/>
          <p:cNvSpPr>
            <a:spLocks noGrp="1"/>
          </p:cNvSpPr>
          <p:nvPr>
            <p:ph type="title"/>
          </p:nvPr>
        </p:nvSpPr>
        <p:spPr/>
        <p:txBody>
          <a:bodyPr rtlCol="0"/>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4B11B9C0-14C0-4CAE-8A6B-09EC0BF43BB5}" type="datetimeFigureOut">
              <a:rPr lang="en-US" smtClean="0"/>
              <a:pPr/>
              <a:t>12/5/2019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7A5F257-C8AB-40DD-931C-974567A2C50A}"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4B11B9C0-14C0-4CAE-8A6B-09EC0BF43BB5}" type="datetimeFigureOut">
              <a:rPr lang="en-US" smtClean="0"/>
              <a:pPr/>
              <a:t>12/5/2019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7A5F257-C8AB-40DD-931C-974567A2C50A}" type="slidenum">
              <a:rPr lang="en-US" smtClean="0"/>
              <a:pPr/>
              <a:t>‹#›</a:t>
            </a:fld>
            <a:endParaRPr lang="en-US" dirty="0"/>
          </a:p>
        </p:txBody>
      </p:sp>
      <p:sp>
        <p:nvSpPr>
          <p:cNvPr id="6" name="Title 5"/>
          <p:cNvSpPr>
            <a:spLocks noGrp="1"/>
          </p:cNvSpPr>
          <p:nvPr>
            <p:ph type="title"/>
          </p:nvPr>
        </p:nvSpPr>
        <p:spPr/>
        <p:txBody>
          <a:bodyPr rtlCol="0"/>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B11B9C0-14C0-4CAE-8A6B-09EC0BF43BB5}" type="datetimeFigureOut">
              <a:rPr lang="en-US" smtClean="0"/>
              <a:pPr/>
              <a:t>12/5/2019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7A5F257-C8AB-40DD-931C-974567A2C50A}"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4B11B9C0-14C0-4CAE-8A6B-09EC0BF43BB5}" type="datetimeFigureOut">
              <a:rPr lang="en-US" smtClean="0"/>
              <a:pPr/>
              <a:t>12/5/2019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7A5F257-C8AB-40DD-931C-974567A2C50A}"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dirty="0"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4B11B9C0-14C0-4CAE-8A6B-09EC0BF43BB5}" type="datetimeFigureOut">
              <a:rPr lang="en-US" smtClean="0"/>
              <a:pPr/>
              <a:t>12/5/2019</a:t>
            </a:fld>
            <a:endParaRPr lang="en-US" dirty="0"/>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dirty="0"/>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47A5F257-C8AB-40DD-931C-974567A2C50A}" type="slidenum">
              <a:rPr lang="en-US" smtClean="0"/>
              <a:pPr/>
              <a:t>‹#›</a:t>
            </a:fld>
            <a:endParaRPr lang="en-US"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dirty="0"/>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dirty="0"/>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dirty="0"/>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4B11B9C0-14C0-4CAE-8A6B-09EC0BF43BB5}" type="datetimeFigureOut">
              <a:rPr lang="en-US" smtClean="0"/>
              <a:pPr/>
              <a:t>12/5/2019</a:t>
            </a:fld>
            <a:endParaRPr lang="en-US" dirty="0"/>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dirty="0"/>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47A5F257-C8AB-40DD-931C-974567A2C50A}"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image" Target="../media/image3.png"/><Relationship Id="rId13" Type="http://schemas.openxmlformats.org/officeDocument/2006/relationships/image" Target="../media/image2.png"/><Relationship Id="rId3" Type="http://schemas.openxmlformats.org/officeDocument/2006/relationships/diagramData" Target="../diagrams/data1.xml"/><Relationship Id="rId7" Type="http://schemas.microsoft.com/office/2007/relationships/diagramDrawing" Target="../diagrams/drawing1.xml"/><Relationship Id="rId12"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11" Type="http://schemas.openxmlformats.org/officeDocument/2006/relationships/image" Target="../media/image6.jpeg"/><Relationship Id="rId5" Type="http://schemas.openxmlformats.org/officeDocument/2006/relationships/diagramQuickStyle" Target="../diagrams/quickStyle1.xml"/><Relationship Id="rId10" Type="http://schemas.openxmlformats.org/officeDocument/2006/relationships/image" Target="../media/image5.jpeg"/><Relationship Id="rId4" Type="http://schemas.openxmlformats.org/officeDocument/2006/relationships/diagramLayout" Target="../diagrams/layout1.xml"/><Relationship Id="rId9" Type="http://schemas.openxmlformats.org/officeDocument/2006/relationships/image" Target="../media/image4.jpeg"/></Relationships>
</file>

<file path=ppt/slides/_rels/slide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12.png"/><Relationship Id="rId4" Type="http://schemas.openxmlformats.org/officeDocument/2006/relationships/image" Target="../media/image11.png"/></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chart" Target="../charts/chart1.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chart" Target="../charts/chart3.xml"/><Relationship Id="rId4" Type="http://schemas.openxmlformats.org/officeDocument/2006/relationships/chart" Target="../charts/chart2.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pPr algn="ctr"/>
            <a:r>
              <a:rPr lang="en-US" sz="6000" dirty="0" err="1">
                <a:solidFill>
                  <a:srgbClr val="0000FF"/>
                </a:solidFill>
                <a:latin typeface="Calibri" panose="020F0502020204030204" pitchFamily="34" charset="0"/>
                <a:ea typeface="+mn-ea"/>
                <a:cs typeface="Calibri" panose="020F0502020204030204" pitchFamily="34" charset="0"/>
              </a:rPr>
              <a:t>Politica</a:t>
            </a:r>
            <a:r>
              <a:rPr lang="en-US" sz="6000" dirty="0">
                <a:solidFill>
                  <a:srgbClr val="0000FF"/>
                </a:solidFill>
                <a:latin typeface="Calibri" panose="020F0502020204030204" pitchFamily="34" charset="0"/>
                <a:ea typeface="+mn-ea"/>
                <a:cs typeface="Calibri" panose="020F0502020204030204" pitchFamily="34" charset="0"/>
              </a:rPr>
              <a:t> de </a:t>
            </a:r>
            <a:r>
              <a:rPr lang="en-US" sz="6000" dirty="0" err="1">
                <a:solidFill>
                  <a:srgbClr val="0000FF"/>
                </a:solidFill>
                <a:latin typeface="Calibri" panose="020F0502020204030204" pitchFamily="34" charset="0"/>
                <a:ea typeface="+mn-ea"/>
                <a:cs typeface="Calibri" panose="020F0502020204030204" pitchFamily="34" charset="0"/>
              </a:rPr>
              <a:t>coeziune</a:t>
            </a:r>
            <a:r>
              <a:rPr lang="en-US" sz="6000" dirty="0">
                <a:solidFill>
                  <a:srgbClr val="0000FF"/>
                </a:solidFill>
                <a:latin typeface="Calibri" panose="020F0502020204030204" pitchFamily="34" charset="0"/>
                <a:ea typeface="+mn-ea"/>
                <a:cs typeface="Calibri" panose="020F0502020204030204" pitchFamily="34" charset="0"/>
              </a:rPr>
              <a:t> 2021-2027</a:t>
            </a:r>
            <a:endParaRPr lang="ro-RO" sz="6000" dirty="0">
              <a:solidFill>
                <a:srgbClr val="0000FF"/>
              </a:solidFill>
              <a:latin typeface="Calibri" panose="020F0502020204030204" pitchFamily="34" charset="0"/>
              <a:ea typeface="+mn-ea"/>
              <a:cs typeface="Calibri" panose="020F0502020204030204" pitchFamily="34" charset="0"/>
            </a:endParaRPr>
          </a:p>
        </p:txBody>
      </p:sp>
      <p:sp>
        <p:nvSpPr>
          <p:cNvPr id="3" name="Subtitle 2"/>
          <p:cNvSpPr>
            <a:spLocks noGrp="1"/>
          </p:cNvSpPr>
          <p:nvPr>
            <p:ph type="subTitle" idx="1"/>
          </p:nvPr>
        </p:nvSpPr>
        <p:spPr>
          <a:xfrm>
            <a:off x="685800" y="3611607"/>
            <a:ext cx="7990656" cy="1199704"/>
          </a:xfrm>
        </p:spPr>
        <p:txBody>
          <a:bodyPr>
            <a:normAutofit lnSpcReduction="10000"/>
          </a:bodyPr>
          <a:lstStyle/>
          <a:p>
            <a:pPr algn="l">
              <a:spcBef>
                <a:spcPct val="0"/>
              </a:spcBef>
            </a:pPr>
            <a:r>
              <a:rPr lang="ro-RO" sz="2600" b="1" dirty="0" smtClean="0">
                <a:solidFill>
                  <a:srgbClr val="0000FF"/>
                </a:solidFill>
                <a:effectLst>
                  <a:outerShdw blurRad="31750" dist="25400" dir="5400000" algn="tl" rotWithShape="0">
                    <a:srgbClr val="000000">
                      <a:alpha val="25000"/>
                    </a:srgbClr>
                  </a:outerShdw>
                </a:effectLst>
                <a:latin typeface="Calibri" panose="020F0502020204030204" pitchFamily="34" charset="0"/>
                <a:cs typeface="Calibri" panose="020F0502020204030204" pitchFamily="34" charset="0"/>
              </a:rPr>
              <a:t>O</a:t>
            </a:r>
            <a:r>
              <a:rPr lang="vi-VN" sz="2600" b="1" dirty="0" smtClean="0">
                <a:solidFill>
                  <a:srgbClr val="0000FF"/>
                </a:solidFill>
                <a:effectLst>
                  <a:outerShdw blurRad="31750" dist="25400" dir="5400000" algn="tl" rotWithShape="0">
                    <a:srgbClr val="000000">
                      <a:alpha val="25000"/>
                    </a:srgbClr>
                  </a:outerShdw>
                </a:effectLst>
                <a:latin typeface="Calibri" panose="020F0502020204030204" pitchFamily="34" charset="0"/>
                <a:cs typeface="Calibri" panose="020F0502020204030204" pitchFamily="34" charset="0"/>
              </a:rPr>
              <a:t>portunități  </a:t>
            </a:r>
            <a:r>
              <a:rPr lang="vi-VN" sz="2600" b="1" dirty="0">
                <a:solidFill>
                  <a:srgbClr val="0000FF"/>
                </a:solidFill>
                <a:effectLst>
                  <a:outerShdw blurRad="31750" dist="25400" dir="5400000" algn="tl" rotWithShape="0">
                    <a:srgbClr val="000000">
                      <a:alpha val="25000"/>
                    </a:srgbClr>
                  </a:outerShdw>
                </a:effectLst>
                <a:latin typeface="Calibri" panose="020F0502020204030204" pitchFamily="34" charset="0"/>
                <a:cs typeface="Calibri" panose="020F0502020204030204" pitchFamily="34" charset="0"/>
              </a:rPr>
              <a:t>și provocări </a:t>
            </a:r>
            <a:endParaRPr lang="ro-RO" sz="2600" b="1" dirty="0" smtClean="0">
              <a:solidFill>
                <a:srgbClr val="0000FF"/>
              </a:solidFill>
              <a:effectLst>
                <a:outerShdw blurRad="31750" dist="25400" dir="5400000" algn="tl" rotWithShape="0">
                  <a:srgbClr val="000000">
                    <a:alpha val="25000"/>
                  </a:srgbClr>
                </a:outerShdw>
              </a:effectLst>
              <a:latin typeface="Calibri" panose="020F0502020204030204" pitchFamily="34" charset="0"/>
              <a:cs typeface="Calibri" panose="020F0502020204030204" pitchFamily="34" charset="0"/>
            </a:endParaRPr>
          </a:p>
          <a:p>
            <a:pPr algn="l">
              <a:spcBef>
                <a:spcPct val="0"/>
              </a:spcBef>
            </a:pPr>
            <a:r>
              <a:rPr lang="vi-VN" sz="2600" b="1" dirty="0" smtClean="0">
                <a:solidFill>
                  <a:srgbClr val="0000FF"/>
                </a:solidFill>
                <a:effectLst>
                  <a:outerShdw blurRad="31750" dist="25400" dir="5400000" algn="tl" rotWithShape="0">
                    <a:srgbClr val="000000">
                      <a:alpha val="25000"/>
                    </a:srgbClr>
                  </a:outerShdw>
                </a:effectLst>
                <a:latin typeface="Calibri" panose="020F0502020204030204" pitchFamily="34" charset="0"/>
                <a:cs typeface="Calibri" panose="020F0502020204030204" pitchFamily="34" charset="0"/>
              </a:rPr>
              <a:t> </a:t>
            </a:r>
            <a:r>
              <a:rPr lang="ro-RO" sz="2600" b="1" dirty="0" smtClean="0">
                <a:solidFill>
                  <a:srgbClr val="0000FF"/>
                </a:solidFill>
                <a:effectLst>
                  <a:outerShdw blurRad="31750" dist="25400" dir="5400000" algn="tl" rotWithShape="0">
                    <a:srgbClr val="000000">
                      <a:alpha val="25000"/>
                    </a:srgbClr>
                  </a:outerShdw>
                </a:effectLst>
                <a:latin typeface="Calibri" panose="020F0502020204030204" pitchFamily="34" charset="0"/>
                <a:cs typeface="Calibri" panose="020F0502020204030204" pitchFamily="34" charset="0"/>
              </a:rPr>
              <a:t>	P</a:t>
            </a:r>
            <a:r>
              <a:rPr lang="vi-VN" sz="2600" b="1" dirty="0" smtClean="0">
                <a:solidFill>
                  <a:srgbClr val="0000FF"/>
                </a:solidFill>
                <a:effectLst>
                  <a:outerShdw blurRad="31750" dist="25400" dir="5400000" algn="tl" rotWithShape="0">
                    <a:srgbClr val="000000">
                      <a:alpha val="25000"/>
                    </a:srgbClr>
                  </a:outerShdw>
                </a:effectLst>
                <a:latin typeface="Calibri" panose="020F0502020204030204" pitchFamily="34" charset="0"/>
                <a:cs typeface="Calibri" panose="020F0502020204030204" pitchFamily="34" charset="0"/>
              </a:rPr>
              <a:t>regătirea </a:t>
            </a:r>
            <a:r>
              <a:rPr lang="vi-VN" sz="2600" b="1" dirty="0">
                <a:solidFill>
                  <a:srgbClr val="0000FF"/>
                </a:solidFill>
                <a:effectLst>
                  <a:outerShdw blurRad="31750" dist="25400" dir="5400000" algn="tl" rotWithShape="0">
                    <a:srgbClr val="000000">
                      <a:alpha val="25000"/>
                    </a:srgbClr>
                  </a:outerShdw>
                </a:effectLst>
                <a:latin typeface="Calibri" panose="020F0502020204030204" pitchFamily="34" charset="0"/>
                <a:cs typeface="Calibri" panose="020F0502020204030204" pitchFamily="34" charset="0"/>
              </a:rPr>
              <a:t>documentelor naționale de </a:t>
            </a:r>
            <a:r>
              <a:rPr lang="vi-VN" sz="2600" b="1" dirty="0" smtClean="0">
                <a:solidFill>
                  <a:srgbClr val="0000FF"/>
                </a:solidFill>
                <a:effectLst>
                  <a:outerShdw blurRad="31750" dist="25400" dir="5400000" algn="tl" rotWithShape="0">
                    <a:srgbClr val="000000">
                      <a:alpha val="25000"/>
                    </a:srgbClr>
                  </a:outerShdw>
                </a:effectLst>
                <a:latin typeface="Calibri" panose="020F0502020204030204" pitchFamily="34" charset="0"/>
                <a:cs typeface="Calibri" panose="020F0502020204030204" pitchFamily="34" charset="0"/>
              </a:rPr>
              <a:t>programare </a:t>
            </a:r>
            <a:r>
              <a:rPr lang="ro-RO" sz="2600" b="1" dirty="0" smtClean="0">
                <a:solidFill>
                  <a:srgbClr val="0000FF"/>
                </a:solidFill>
                <a:effectLst>
                  <a:outerShdw blurRad="31750" dist="25400" dir="5400000" algn="tl" rotWithShape="0">
                    <a:srgbClr val="000000">
                      <a:alpha val="25000"/>
                    </a:srgbClr>
                  </a:outerShdw>
                </a:effectLst>
                <a:latin typeface="Calibri" panose="020F0502020204030204" pitchFamily="34" charset="0"/>
                <a:cs typeface="Calibri" panose="020F0502020204030204" pitchFamily="34" charset="0"/>
              </a:rPr>
              <a:t>		</a:t>
            </a:r>
            <a:r>
              <a:rPr lang="vi-VN" sz="2600" b="1" dirty="0" smtClean="0">
                <a:solidFill>
                  <a:srgbClr val="0000FF"/>
                </a:solidFill>
                <a:effectLst>
                  <a:outerShdw blurRad="31750" dist="25400" dir="5400000" algn="tl" rotWithShape="0">
                    <a:srgbClr val="000000">
                      <a:alpha val="25000"/>
                    </a:srgbClr>
                  </a:outerShdw>
                </a:effectLst>
                <a:latin typeface="Calibri" panose="020F0502020204030204" pitchFamily="34" charset="0"/>
                <a:cs typeface="Calibri" panose="020F0502020204030204" pitchFamily="34" charset="0"/>
              </a:rPr>
              <a:t>Stadiul </a:t>
            </a:r>
            <a:r>
              <a:rPr lang="vi-VN" sz="2600" b="1" dirty="0">
                <a:solidFill>
                  <a:srgbClr val="0000FF"/>
                </a:solidFill>
                <a:effectLst>
                  <a:outerShdw blurRad="31750" dist="25400" dir="5400000" algn="tl" rotWithShape="0">
                    <a:srgbClr val="000000">
                      <a:alpha val="25000"/>
                    </a:srgbClr>
                  </a:outerShdw>
                </a:effectLst>
                <a:latin typeface="Calibri" panose="020F0502020204030204" pitchFamily="34" charset="0"/>
                <a:cs typeface="Calibri" panose="020F0502020204030204" pitchFamily="34" charset="0"/>
              </a:rPr>
              <a:t>negocierilor </a:t>
            </a:r>
            <a:endParaRPr lang="ro-RO" sz="2600" b="1" dirty="0">
              <a:solidFill>
                <a:srgbClr val="0000FF"/>
              </a:solidFill>
              <a:effectLst>
                <a:outerShdw blurRad="31750" dist="25400" dir="5400000" algn="tl" rotWithShape="0">
                  <a:srgbClr val="000000">
                    <a:alpha val="25000"/>
                  </a:srgbClr>
                </a:outerShdw>
              </a:effectLst>
              <a:latin typeface="Calibri" panose="020F0502020204030204" pitchFamily="34" charset="0"/>
              <a:cs typeface="Calibri" panose="020F0502020204030204" pitchFamily="34" charset="0"/>
            </a:endParaRPr>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5838710"/>
            <a:ext cx="762000" cy="768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975325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 xmlns:a16="http://schemas.microsoft.com/office/drawing/2014/main" id="{A7027ECE-B10A-4AFB-88B1-7C129C035107}"/>
              </a:ext>
            </a:extLst>
          </p:cNvPr>
          <p:cNvGrpSpPr/>
          <p:nvPr/>
        </p:nvGrpSpPr>
        <p:grpSpPr>
          <a:xfrm>
            <a:off x="2457631" y="1535689"/>
            <a:ext cx="6533161" cy="4592379"/>
            <a:chOff x="4881606" y="-13876"/>
            <a:chExt cx="6913148" cy="5952623"/>
          </a:xfrm>
        </p:grpSpPr>
        <p:sp>
          <p:nvSpPr>
            <p:cNvPr id="18" name="AutoShape 48">
              <a:extLst>
                <a:ext uri="{FF2B5EF4-FFF2-40B4-BE49-F238E27FC236}">
                  <a16:creationId xmlns="" xmlns:a16="http://schemas.microsoft.com/office/drawing/2014/main" id="{56281B55-831C-4793-AB32-652D521B5699}"/>
                </a:ext>
              </a:extLst>
            </p:cNvPr>
            <p:cNvSpPr>
              <a:spLocks noChangeArrowheads="1"/>
            </p:cNvSpPr>
            <p:nvPr/>
          </p:nvSpPr>
          <p:spPr bwMode="auto">
            <a:xfrm>
              <a:off x="4890115" y="-13876"/>
              <a:ext cx="6823501" cy="990373"/>
            </a:xfrm>
            <a:prstGeom prst="flowChartAlternateProcess">
              <a:avLst/>
            </a:prstGeom>
            <a:solidFill>
              <a:schemeClr val="tx2">
                <a:lumMod val="20000"/>
                <a:lumOff val="80000"/>
              </a:schemeClr>
            </a:solidFill>
            <a:ln w="9525">
              <a:noFill/>
              <a:miter lim="800000"/>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rot="0" vert="horz" wrap="square" lIns="68580" tIns="34290" rIns="68580" bIns="34290" anchor="ctr" anchorCtr="0" upright="1">
              <a:noAutofit/>
            </a:bodyPr>
            <a:lstStyle/>
            <a:p>
              <a:pPr algn="ctr"/>
              <a:r>
                <a:rPr lang="ro-RO" sz="1600" b="1" dirty="0">
                  <a:solidFill>
                    <a:srgbClr val="C00000"/>
                  </a:solidFill>
                </a:rPr>
                <a:t>GLOP1 </a:t>
              </a:r>
            </a:p>
            <a:p>
              <a:pPr algn="ctr"/>
              <a:r>
                <a:rPr lang="ro-RO" sz="1400" b="1" dirty="0">
                  <a:solidFill>
                    <a:schemeClr val="tx2">
                      <a:lumMod val="75000"/>
                    </a:schemeClr>
                  </a:solidFill>
                </a:rPr>
                <a:t>Cercetare și </a:t>
              </a:r>
              <a:r>
                <a:rPr lang="ro-RO" sz="1400" b="1" dirty="0" smtClean="0">
                  <a:solidFill>
                    <a:schemeClr val="tx2">
                      <a:lumMod val="75000"/>
                    </a:schemeClr>
                  </a:solidFill>
                </a:rPr>
                <a:t>inovare / Servicii </a:t>
              </a:r>
              <a:r>
                <a:rPr lang="ro-RO" sz="1400" b="1" dirty="0">
                  <a:solidFill>
                    <a:schemeClr val="tx2">
                      <a:lumMod val="75000"/>
                    </a:schemeClr>
                  </a:solidFill>
                </a:rPr>
                <a:t>publice digitale și integrarea tehnologiilor digitale de către </a:t>
              </a:r>
              <a:r>
                <a:rPr lang="ro-RO" sz="1400" b="1" dirty="0" smtClean="0">
                  <a:solidFill>
                    <a:schemeClr val="tx2">
                      <a:lumMod val="75000"/>
                    </a:schemeClr>
                  </a:solidFill>
                </a:rPr>
                <a:t>întreprinderi / Digitalizare / IMM</a:t>
              </a:r>
              <a:endParaRPr lang="ro-RO" sz="1400" b="1" dirty="0">
                <a:solidFill>
                  <a:schemeClr val="tx2">
                    <a:lumMod val="75000"/>
                  </a:schemeClr>
                </a:solidFill>
              </a:endParaRPr>
            </a:p>
          </p:txBody>
        </p:sp>
        <p:sp>
          <p:nvSpPr>
            <p:cNvPr id="22" name="AutoShape 48">
              <a:extLst>
                <a:ext uri="{FF2B5EF4-FFF2-40B4-BE49-F238E27FC236}">
                  <a16:creationId xmlns="" xmlns:a16="http://schemas.microsoft.com/office/drawing/2014/main" id="{F50F50E2-C1ED-4004-A2E3-91BA5B0FEB5B}"/>
                </a:ext>
              </a:extLst>
            </p:cNvPr>
            <p:cNvSpPr>
              <a:spLocks noChangeArrowheads="1"/>
            </p:cNvSpPr>
            <p:nvPr/>
          </p:nvSpPr>
          <p:spPr bwMode="auto">
            <a:xfrm>
              <a:off x="4950649" y="1143245"/>
              <a:ext cx="6844105" cy="1025104"/>
            </a:xfrm>
            <a:prstGeom prst="flowChartAlternateProcess">
              <a:avLst/>
            </a:prstGeom>
            <a:solidFill>
              <a:schemeClr val="tx2">
                <a:lumMod val="20000"/>
                <a:lumOff val="80000"/>
              </a:schemeClr>
            </a:solidFill>
            <a:ln w="9525">
              <a:noFill/>
              <a:miter lim="800000"/>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rot="0" vert="horz" wrap="square" lIns="68580" tIns="34290" rIns="68580" bIns="34290" anchor="ctr" anchorCtr="0" upright="1">
              <a:noAutofit/>
            </a:bodyPr>
            <a:lstStyle/>
            <a:p>
              <a:pPr algn="just">
                <a:lnSpc>
                  <a:spcPct val="107000"/>
                </a:lnSpc>
                <a:spcAft>
                  <a:spcPts val="600"/>
                </a:spcAft>
              </a:pPr>
              <a:endParaRPr lang="en-US" sz="1350" b="1" dirty="0">
                <a:ea typeface="Calibri" panose="020F0502020204030204" pitchFamily="34" charset="0"/>
                <a:cs typeface="Times New Roman" panose="02020603050405020304" pitchFamily="18" charset="0"/>
              </a:endParaRPr>
            </a:p>
          </p:txBody>
        </p:sp>
        <p:sp>
          <p:nvSpPr>
            <p:cNvPr id="23" name="AutoShape 48">
              <a:extLst>
                <a:ext uri="{FF2B5EF4-FFF2-40B4-BE49-F238E27FC236}">
                  <a16:creationId xmlns="" xmlns:a16="http://schemas.microsoft.com/office/drawing/2014/main" id="{BA91A957-599A-49D3-9B43-35E049B89F4F}"/>
                </a:ext>
              </a:extLst>
            </p:cNvPr>
            <p:cNvSpPr>
              <a:spLocks noChangeArrowheads="1"/>
            </p:cNvSpPr>
            <p:nvPr/>
          </p:nvSpPr>
          <p:spPr bwMode="auto">
            <a:xfrm>
              <a:off x="4948052" y="2376540"/>
              <a:ext cx="6799088" cy="1039103"/>
            </a:xfrm>
            <a:prstGeom prst="flowChartAlternateProcess">
              <a:avLst/>
            </a:prstGeom>
            <a:solidFill>
              <a:schemeClr val="tx2">
                <a:lumMod val="20000"/>
                <a:lumOff val="80000"/>
              </a:schemeClr>
            </a:solidFill>
            <a:ln w="9525">
              <a:noFill/>
              <a:miter lim="800000"/>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rot="0" vert="horz" wrap="square" lIns="68580" tIns="34290" rIns="68580" bIns="34290" anchor="ctr" anchorCtr="0" upright="1">
              <a:noAutofit/>
            </a:bodyPr>
            <a:lstStyle/>
            <a:p>
              <a:pPr>
                <a:lnSpc>
                  <a:spcPct val="107000"/>
                </a:lnSpc>
                <a:spcAft>
                  <a:spcPts val="600"/>
                </a:spcAft>
              </a:pPr>
              <a:endParaRPr lang="en-US" sz="1350" dirty="0">
                <a:latin typeface="Calibri" panose="020F0502020204030204" pitchFamily="34" charset="0"/>
                <a:ea typeface="Calibri" panose="020F0502020204030204" pitchFamily="34" charset="0"/>
                <a:cs typeface="Times New Roman" panose="02020603050405020304" pitchFamily="18" charset="0"/>
              </a:endParaRPr>
            </a:p>
          </p:txBody>
        </p:sp>
        <p:sp>
          <p:nvSpPr>
            <p:cNvPr id="24" name="AutoShape 48">
              <a:extLst>
                <a:ext uri="{FF2B5EF4-FFF2-40B4-BE49-F238E27FC236}">
                  <a16:creationId xmlns="" xmlns:a16="http://schemas.microsoft.com/office/drawing/2014/main" id="{1672EEAA-712E-4F0D-838B-B9B3E0A7C0BA}"/>
                </a:ext>
              </a:extLst>
            </p:cNvPr>
            <p:cNvSpPr>
              <a:spLocks noChangeArrowheads="1"/>
            </p:cNvSpPr>
            <p:nvPr/>
          </p:nvSpPr>
          <p:spPr bwMode="auto">
            <a:xfrm>
              <a:off x="4881606" y="4859860"/>
              <a:ext cx="6892004" cy="1078887"/>
            </a:xfrm>
            <a:prstGeom prst="flowChartAlternateProcess">
              <a:avLst/>
            </a:prstGeom>
            <a:solidFill>
              <a:schemeClr val="accent1">
                <a:lumMod val="40000"/>
                <a:lumOff val="60000"/>
              </a:schemeClr>
            </a:solidFill>
            <a:ln w="9525">
              <a:noFill/>
              <a:miter lim="800000"/>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rot="0" vert="horz" wrap="square" lIns="68580" tIns="34290" rIns="68580" bIns="34290" anchor="ctr" anchorCtr="0" upright="1">
              <a:noAutofit/>
            </a:bodyPr>
            <a:lstStyle/>
            <a:p>
              <a:pPr algn="just">
                <a:lnSpc>
                  <a:spcPct val="107000"/>
                </a:lnSpc>
                <a:spcAft>
                  <a:spcPts val="600"/>
                </a:spcAft>
              </a:pPr>
              <a:endParaRPr lang="en-US" sz="1350" b="1" dirty="0">
                <a:latin typeface="Calibri" panose="020F0502020204030204" pitchFamily="34" charset="0"/>
                <a:ea typeface="Calibri" panose="020F0502020204030204" pitchFamily="34" charset="0"/>
                <a:cs typeface="Times New Roman" panose="02020603050405020304" pitchFamily="18" charset="0"/>
              </a:endParaRPr>
            </a:p>
          </p:txBody>
        </p:sp>
        <p:sp>
          <p:nvSpPr>
            <p:cNvPr id="25" name="AutoShape 48">
              <a:extLst>
                <a:ext uri="{FF2B5EF4-FFF2-40B4-BE49-F238E27FC236}">
                  <a16:creationId xmlns="" xmlns:a16="http://schemas.microsoft.com/office/drawing/2014/main" id="{1600B2F1-8CFD-4D97-B38B-F91583FF9DD9}"/>
                </a:ext>
              </a:extLst>
            </p:cNvPr>
            <p:cNvSpPr>
              <a:spLocks noChangeArrowheads="1"/>
            </p:cNvSpPr>
            <p:nvPr/>
          </p:nvSpPr>
          <p:spPr bwMode="auto">
            <a:xfrm>
              <a:off x="4887545" y="3609467"/>
              <a:ext cx="6886065" cy="1116496"/>
            </a:xfrm>
            <a:prstGeom prst="flowChartAlternateProcess">
              <a:avLst/>
            </a:prstGeom>
            <a:solidFill>
              <a:schemeClr val="tx2">
                <a:lumMod val="20000"/>
                <a:lumOff val="80000"/>
              </a:schemeClr>
            </a:solidFill>
            <a:ln w="9525">
              <a:noFill/>
              <a:miter lim="800000"/>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rot="0" vert="horz" wrap="square" lIns="68580" tIns="34290" rIns="68580" bIns="34290" anchor="ctr" anchorCtr="0" upright="1">
              <a:noAutofit/>
            </a:bodyPr>
            <a:lstStyle/>
            <a:p>
              <a:pPr>
                <a:lnSpc>
                  <a:spcPct val="107000"/>
                </a:lnSpc>
                <a:spcAft>
                  <a:spcPts val="600"/>
                </a:spcAft>
              </a:pPr>
              <a:endParaRPr lang="en-US" sz="1350" b="1" dirty="0">
                <a:ea typeface="Calibri" panose="020F0502020204030204" pitchFamily="34" charset="0"/>
                <a:cs typeface="Times New Roman" panose="02020603050405020304" pitchFamily="18" charset="0"/>
              </a:endParaRPr>
            </a:p>
          </p:txBody>
        </p:sp>
      </p:grpSp>
      <p:sp>
        <p:nvSpPr>
          <p:cNvPr id="10" name="Title 1"/>
          <p:cNvSpPr txBox="1">
            <a:spLocks/>
          </p:cNvSpPr>
          <p:nvPr/>
        </p:nvSpPr>
        <p:spPr>
          <a:xfrm>
            <a:off x="971600" y="237859"/>
            <a:ext cx="7560840" cy="467174"/>
          </a:xfrm>
          <a:prstGeom prst="rect">
            <a:avLst/>
          </a:prstGeom>
          <a:noFill/>
        </p:spPr>
        <p:style>
          <a:lnRef idx="1">
            <a:schemeClr val="accent2"/>
          </a:lnRef>
          <a:fillRef idx="1003">
            <a:schemeClr val="lt2"/>
          </a:fillRef>
          <a:effectRef idx="1">
            <a:schemeClr val="accent2"/>
          </a:effectRef>
          <a:fontRef idx="minor">
            <a:schemeClr val="dk1"/>
          </a:fontRef>
        </p:style>
        <p:txBody>
          <a:bodyPr vert="horz" lIns="68580" tIns="34290" rIns="68580" bIns="34290" rtlCol="0" anchor="b">
            <a:noAutofit/>
          </a:bodyPr>
          <a:lstStyle>
            <a:lvl1pPr algn="l" defTabSz="914400" rtl="0" eaLnBrk="1" latinLnBrk="0" hangingPunct="1">
              <a:spcBef>
                <a:spcPct val="0"/>
              </a:spcBef>
              <a:buNone/>
              <a:defRPr sz="2000" b="1"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algn="ctr"/>
            <a:r>
              <a:rPr lang="ro-RO" dirty="0" smtClean="0">
                <a:solidFill>
                  <a:schemeClr val="tx2">
                    <a:lumMod val="75000"/>
                  </a:schemeClr>
                </a:solidFill>
                <a:latin typeface="Calibri" panose="020F0502020204030204" pitchFamily="34" charset="0"/>
                <a:cs typeface="Calibri" panose="020F0502020204030204" pitchFamily="34" charset="0"/>
              </a:rPr>
              <a:t>GRUPURI DE LUCRU PENTRU PROGRAMAREA POST-2020</a:t>
            </a:r>
          </a:p>
        </p:txBody>
      </p:sp>
      <p:grpSp>
        <p:nvGrpSpPr>
          <p:cNvPr id="20" name="Group 19"/>
          <p:cNvGrpSpPr/>
          <p:nvPr/>
        </p:nvGrpSpPr>
        <p:grpSpPr>
          <a:xfrm>
            <a:off x="399224" y="1789372"/>
            <a:ext cx="1527820" cy="771243"/>
            <a:chOff x="4342938" y="326100"/>
            <a:chExt cx="1564018" cy="773691"/>
          </a:xfrm>
        </p:grpSpPr>
        <p:sp>
          <p:nvSpPr>
            <p:cNvPr id="21" name="Rounded Rectangle 20"/>
            <p:cNvSpPr/>
            <p:nvPr/>
          </p:nvSpPr>
          <p:spPr>
            <a:xfrm>
              <a:off x="4342938" y="326100"/>
              <a:ext cx="1564018" cy="773691"/>
            </a:xfrm>
            <a:prstGeom prst="roundRect">
              <a:avLst/>
            </a:prstGeom>
            <a:effectLst>
              <a:glow rad="101600">
                <a:schemeClr val="accent1">
                  <a:satMod val="175000"/>
                  <a:alpha val="40000"/>
                </a:schemeClr>
              </a:glow>
            </a:effectLst>
          </p:spPr>
          <p:style>
            <a:lnRef idx="2">
              <a:schemeClr val="lt1">
                <a:hueOff val="0"/>
                <a:satOff val="0"/>
                <a:lumOff val="0"/>
                <a:alphaOff val="0"/>
              </a:schemeClr>
            </a:lnRef>
            <a:fillRef idx="1">
              <a:schemeClr val="accent2">
                <a:hueOff val="0"/>
                <a:satOff val="0"/>
                <a:lumOff val="0"/>
                <a:alphaOff val="0"/>
              </a:schemeClr>
            </a:fillRef>
            <a:effectRef idx="0">
              <a:scrgbClr r="0" g="0" b="0"/>
            </a:effectRef>
            <a:fontRef idx="minor">
              <a:schemeClr val="lt1"/>
            </a:fontRef>
          </p:style>
        </p:sp>
        <p:sp>
          <p:nvSpPr>
            <p:cNvPr id="27" name="Rounded Rectangle 4"/>
            <p:cNvSpPr/>
            <p:nvPr/>
          </p:nvSpPr>
          <p:spPr>
            <a:xfrm>
              <a:off x="4370408" y="394636"/>
              <a:ext cx="1480446" cy="69984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ro-RO" sz="1800" b="1" kern="1200" dirty="0" smtClean="0">
                  <a:latin typeface="Calibri" panose="020F0502020204030204" pitchFamily="34" charset="0"/>
                  <a:cs typeface="Calibri" panose="020F0502020204030204" pitchFamily="34" charset="0"/>
                </a:rPr>
                <a:t>O </a:t>
              </a:r>
              <a:r>
                <a:rPr lang="ro-RO" sz="1800" b="1" kern="1200" dirty="0" err="1" smtClean="0">
                  <a:latin typeface="Calibri" panose="020F0502020204030204" pitchFamily="34" charset="0"/>
                  <a:cs typeface="Calibri" panose="020F0502020204030204" pitchFamily="34" charset="0"/>
                </a:rPr>
                <a:t>Europă</a:t>
              </a:r>
              <a:r>
                <a:rPr lang="ro-RO" sz="1800" b="1" kern="1200" dirty="0" smtClean="0">
                  <a:latin typeface="Calibri" panose="020F0502020204030204" pitchFamily="34" charset="0"/>
                  <a:cs typeface="Calibri" panose="020F0502020204030204" pitchFamily="34" charset="0"/>
                </a:rPr>
                <a:t> mai inteligentă</a:t>
              </a:r>
              <a:endParaRPr lang="ro-RO" sz="1800" kern="1200" dirty="0">
                <a:latin typeface="Calibri" panose="020F0502020204030204" pitchFamily="34" charset="0"/>
                <a:cs typeface="Calibri" panose="020F0502020204030204" pitchFamily="34" charset="0"/>
              </a:endParaRPr>
            </a:p>
          </p:txBody>
        </p:sp>
      </p:grpSp>
      <p:grpSp>
        <p:nvGrpSpPr>
          <p:cNvPr id="28" name="Group 27"/>
          <p:cNvGrpSpPr/>
          <p:nvPr/>
        </p:nvGrpSpPr>
        <p:grpSpPr>
          <a:xfrm>
            <a:off x="353645" y="2648206"/>
            <a:ext cx="1626693" cy="670381"/>
            <a:chOff x="4522854" y="1217096"/>
            <a:chExt cx="1436740" cy="772632"/>
          </a:xfrm>
        </p:grpSpPr>
        <p:sp>
          <p:nvSpPr>
            <p:cNvPr id="29" name="Rounded Rectangle 28"/>
            <p:cNvSpPr/>
            <p:nvPr/>
          </p:nvSpPr>
          <p:spPr>
            <a:xfrm>
              <a:off x="4522854" y="1217096"/>
              <a:ext cx="1436740" cy="772632"/>
            </a:xfrm>
            <a:prstGeom prst="roundRect">
              <a:avLst/>
            </a:prstGeom>
            <a:solidFill>
              <a:srgbClr val="92D050"/>
            </a:solidFill>
            <a:effectLst>
              <a:glow rad="63500">
                <a:schemeClr val="accent1">
                  <a:satMod val="175000"/>
                  <a:alpha val="40000"/>
                </a:schemeClr>
              </a:glow>
            </a:effectLst>
          </p:spPr>
          <p:style>
            <a:lnRef idx="2">
              <a:schemeClr val="lt1">
                <a:hueOff val="0"/>
                <a:satOff val="0"/>
                <a:lumOff val="0"/>
                <a:alphaOff val="0"/>
              </a:schemeClr>
            </a:lnRef>
            <a:fillRef idx="1">
              <a:scrgbClr r="0" g="0" b="0"/>
            </a:fillRef>
            <a:effectRef idx="0">
              <a:scrgbClr r="0" g="0" b="0"/>
            </a:effectRef>
            <a:fontRef idx="minor">
              <a:schemeClr val="lt1"/>
            </a:fontRef>
          </p:style>
        </p:sp>
        <p:sp>
          <p:nvSpPr>
            <p:cNvPr id="30" name="Rounded Rectangle 4"/>
            <p:cNvSpPr/>
            <p:nvPr/>
          </p:nvSpPr>
          <p:spPr>
            <a:xfrm>
              <a:off x="4604330" y="1217096"/>
              <a:ext cx="1347316" cy="661907"/>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ro-RO" sz="1800" b="1" kern="1200" dirty="0" smtClean="0">
                  <a:latin typeface="Calibri" panose="020F0502020204030204" pitchFamily="34" charset="0"/>
                  <a:cs typeface="Calibri" panose="020F0502020204030204" pitchFamily="34" charset="0"/>
                </a:rPr>
                <a:t>O </a:t>
              </a:r>
              <a:r>
                <a:rPr lang="ro-RO" sz="1800" b="1" kern="1200" dirty="0" err="1" smtClean="0">
                  <a:latin typeface="Calibri" panose="020F0502020204030204" pitchFamily="34" charset="0"/>
                  <a:cs typeface="Calibri" panose="020F0502020204030204" pitchFamily="34" charset="0"/>
                </a:rPr>
                <a:t>Europă</a:t>
              </a:r>
              <a:r>
                <a:rPr lang="ro-RO" sz="1500" b="1" kern="1200" dirty="0" smtClean="0">
                  <a:latin typeface="Calibri" panose="020F0502020204030204" pitchFamily="34" charset="0"/>
                  <a:cs typeface="Calibri" panose="020F0502020204030204" pitchFamily="34" charset="0"/>
                </a:rPr>
                <a:t> </a:t>
              </a:r>
              <a:r>
                <a:rPr lang="ro-RO" sz="1800" b="1" kern="1200" dirty="0" smtClean="0">
                  <a:latin typeface="Calibri" panose="020F0502020204030204" pitchFamily="34" charset="0"/>
                  <a:cs typeface="Calibri" panose="020F0502020204030204" pitchFamily="34" charset="0"/>
                </a:rPr>
                <a:t>mai</a:t>
              </a:r>
              <a:r>
                <a:rPr lang="ro-RO" sz="1500" b="1" kern="1200" dirty="0" smtClean="0">
                  <a:latin typeface="Calibri" panose="020F0502020204030204" pitchFamily="34" charset="0"/>
                  <a:cs typeface="Calibri" panose="020F0502020204030204" pitchFamily="34" charset="0"/>
                </a:rPr>
                <a:t> </a:t>
              </a:r>
              <a:r>
                <a:rPr lang="ro-RO" sz="1800" b="1" kern="1200" dirty="0" smtClean="0">
                  <a:latin typeface="Calibri" panose="020F0502020204030204" pitchFamily="34" charset="0"/>
                  <a:cs typeface="Calibri" panose="020F0502020204030204" pitchFamily="34" charset="0"/>
                </a:rPr>
                <a:t>verde</a:t>
              </a:r>
              <a:endParaRPr lang="ro-RO" sz="1800" b="1" kern="1200" dirty="0">
                <a:latin typeface="Calibri" panose="020F0502020204030204" pitchFamily="34" charset="0"/>
                <a:cs typeface="Calibri" panose="020F0502020204030204" pitchFamily="34" charset="0"/>
              </a:endParaRPr>
            </a:p>
          </p:txBody>
        </p:sp>
      </p:grpSp>
      <p:grpSp>
        <p:nvGrpSpPr>
          <p:cNvPr id="31" name="Group 30"/>
          <p:cNvGrpSpPr/>
          <p:nvPr/>
        </p:nvGrpSpPr>
        <p:grpSpPr>
          <a:xfrm>
            <a:off x="398836" y="3464505"/>
            <a:ext cx="1581501" cy="626202"/>
            <a:chOff x="1238162" y="1030659"/>
            <a:chExt cx="1427485" cy="915929"/>
          </a:xfrm>
        </p:grpSpPr>
        <p:sp>
          <p:nvSpPr>
            <p:cNvPr id="32" name="Rounded Rectangle 31"/>
            <p:cNvSpPr/>
            <p:nvPr/>
          </p:nvSpPr>
          <p:spPr>
            <a:xfrm>
              <a:off x="1238162" y="1030659"/>
              <a:ext cx="1427485" cy="915929"/>
            </a:xfrm>
            <a:prstGeom prst="roundRect">
              <a:avLst/>
            </a:prstGeom>
            <a:effectLst>
              <a:glow rad="63500">
                <a:schemeClr val="accent1">
                  <a:satMod val="175000"/>
                  <a:alpha val="40000"/>
                </a:schemeClr>
              </a:glow>
            </a:effectLst>
          </p:spPr>
          <p:style>
            <a:lnRef idx="2">
              <a:schemeClr val="lt1">
                <a:hueOff val="0"/>
                <a:satOff val="0"/>
                <a:lumOff val="0"/>
                <a:alphaOff val="0"/>
              </a:schemeClr>
            </a:lnRef>
            <a:fillRef idx="1">
              <a:schemeClr val="accent6">
                <a:hueOff val="0"/>
                <a:satOff val="0"/>
                <a:lumOff val="0"/>
                <a:alphaOff val="0"/>
              </a:schemeClr>
            </a:fillRef>
            <a:effectRef idx="0">
              <a:scrgbClr r="0" g="0" b="0"/>
            </a:effectRef>
            <a:fontRef idx="minor">
              <a:schemeClr val="lt1"/>
            </a:fontRef>
          </p:style>
        </p:sp>
        <p:sp>
          <p:nvSpPr>
            <p:cNvPr id="33" name="Rounded Rectangle 4"/>
            <p:cNvSpPr/>
            <p:nvPr/>
          </p:nvSpPr>
          <p:spPr>
            <a:xfrm>
              <a:off x="1312614" y="1217096"/>
              <a:ext cx="1338061" cy="66424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ro-RO" sz="1800" b="1" kern="1200" dirty="0" smtClean="0">
                  <a:latin typeface="Calibri" panose="020F0502020204030204" pitchFamily="34" charset="0"/>
                  <a:cs typeface="Calibri" panose="020F0502020204030204" pitchFamily="34" charset="0"/>
                </a:rPr>
                <a:t>O </a:t>
              </a:r>
              <a:r>
                <a:rPr lang="ro-RO" sz="1800" b="1" kern="1200" dirty="0" err="1" smtClean="0">
                  <a:latin typeface="Calibri" panose="020F0502020204030204" pitchFamily="34" charset="0"/>
                  <a:cs typeface="Calibri" panose="020F0502020204030204" pitchFamily="34" charset="0"/>
                </a:rPr>
                <a:t>Europă</a:t>
              </a:r>
              <a:r>
                <a:rPr lang="ro-RO" sz="1800" b="1" kern="1200" dirty="0" smtClean="0">
                  <a:latin typeface="Calibri" panose="020F0502020204030204" pitchFamily="34" charset="0"/>
                  <a:cs typeface="Calibri" panose="020F0502020204030204" pitchFamily="34" charset="0"/>
                </a:rPr>
                <a:t> mai</a:t>
              </a:r>
              <a:r>
                <a:rPr lang="ro-RO" sz="1500" b="1" kern="1200" dirty="0" smtClean="0">
                  <a:latin typeface="Calibri" panose="020F0502020204030204" pitchFamily="34" charset="0"/>
                  <a:cs typeface="Calibri" panose="020F0502020204030204" pitchFamily="34" charset="0"/>
                </a:rPr>
                <a:t> </a:t>
              </a:r>
              <a:r>
                <a:rPr lang="ro-RO" sz="1800" b="1" kern="1200" dirty="0" smtClean="0">
                  <a:latin typeface="Calibri" panose="020F0502020204030204" pitchFamily="34" charset="0"/>
                  <a:cs typeface="Calibri" panose="020F0502020204030204" pitchFamily="34" charset="0"/>
                </a:rPr>
                <a:t>conectată</a:t>
              </a:r>
              <a:endParaRPr lang="ro-RO" sz="1800" b="1" kern="1200" dirty="0">
                <a:latin typeface="Calibri" panose="020F0502020204030204" pitchFamily="34" charset="0"/>
                <a:cs typeface="Calibri" panose="020F0502020204030204" pitchFamily="34" charset="0"/>
              </a:endParaRPr>
            </a:p>
          </p:txBody>
        </p:sp>
      </p:grpSp>
      <p:grpSp>
        <p:nvGrpSpPr>
          <p:cNvPr id="34" name="Group 33"/>
          <p:cNvGrpSpPr/>
          <p:nvPr/>
        </p:nvGrpSpPr>
        <p:grpSpPr>
          <a:xfrm>
            <a:off x="422247" y="4260216"/>
            <a:ext cx="1585067" cy="818003"/>
            <a:chOff x="3693425" y="2981431"/>
            <a:chExt cx="1450041" cy="930165"/>
          </a:xfrm>
        </p:grpSpPr>
        <p:sp>
          <p:nvSpPr>
            <p:cNvPr id="35" name="Rounded Rectangle 34"/>
            <p:cNvSpPr/>
            <p:nvPr/>
          </p:nvSpPr>
          <p:spPr>
            <a:xfrm>
              <a:off x="3693425" y="2981431"/>
              <a:ext cx="1450041" cy="930165"/>
            </a:xfrm>
            <a:prstGeom prst="roundRect">
              <a:avLst/>
            </a:prstGeom>
            <a:effectLst>
              <a:glow rad="63500">
                <a:schemeClr val="accent1">
                  <a:satMod val="175000"/>
                  <a:alpha val="40000"/>
                </a:schemeClr>
              </a:glow>
            </a:effectLst>
          </p:spPr>
          <p:style>
            <a:lnRef idx="2">
              <a:schemeClr val="lt1">
                <a:hueOff val="0"/>
                <a:satOff val="0"/>
                <a:lumOff val="0"/>
                <a:alphaOff val="0"/>
              </a:schemeClr>
            </a:lnRef>
            <a:fillRef idx="1">
              <a:schemeClr val="accent4">
                <a:hueOff val="0"/>
                <a:satOff val="0"/>
                <a:lumOff val="0"/>
                <a:alphaOff val="0"/>
              </a:schemeClr>
            </a:fillRef>
            <a:effectRef idx="0">
              <a:scrgbClr r="0" g="0" b="0"/>
            </a:effectRef>
            <a:fontRef idx="minor">
              <a:schemeClr val="lt1"/>
            </a:fontRef>
          </p:style>
        </p:sp>
        <p:sp>
          <p:nvSpPr>
            <p:cNvPr id="36" name="Rounded Rectangle 4"/>
            <p:cNvSpPr/>
            <p:nvPr/>
          </p:nvSpPr>
          <p:spPr>
            <a:xfrm>
              <a:off x="3718103" y="3013117"/>
              <a:ext cx="1359227" cy="839351"/>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ro-RO" sz="1800" b="1" kern="1200" dirty="0" smtClean="0">
                  <a:latin typeface="Calibri" panose="020F0502020204030204" pitchFamily="34" charset="0"/>
                  <a:cs typeface="Calibri" panose="020F0502020204030204" pitchFamily="34" charset="0"/>
                </a:rPr>
                <a:t>O </a:t>
              </a:r>
              <a:r>
                <a:rPr lang="ro-RO" sz="1800" b="1" kern="1200" dirty="0" err="1" smtClean="0">
                  <a:latin typeface="Calibri" panose="020F0502020204030204" pitchFamily="34" charset="0"/>
                  <a:cs typeface="Calibri" panose="020F0502020204030204" pitchFamily="34" charset="0"/>
                </a:rPr>
                <a:t>Europă</a:t>
              </a:r>
              <a:r>
                <a:rPr lang="ro-RO" sz="1500" b="1" kern="1200" dirty="0" smtClean="0">
                  <a:latin typeface="Calibri" panose="020F0502020204030204" pitchFamily="34" charset="0"/>
                  <a:cs typeface="Calibri" panose="020F0502020204030204" pitchFamily="34" charset="0"/>
                </a:rPr>
                <a:t> </a:t>
              </a:r>
              <a:r>
                <a:rPr lang="ro-RO" sz="1800" b="1" kern="1200" dirty="0" smtClean="0">
                  <a:latin typeface="Calibri" panose="020F0502020204030204" pitchFamily="34" charset="0"/>
                  <a:cs typeface="Calibri" panose="020F0502020204030204" pitchFamily="34" charset="0"/>
                </a:rPr>
                <a:t>mai</a:t>
              </a:r>
              <a:r>
                <a:rPr lang="ro-RO" sz="1500" b="1" kern="1200" dirty="0" smtClean="0">
                  <a:latin typeface="Calibri" panose="020F0502020204030204" pitchFamily="34" charset="0"/>
                  <a:cs typeface="Calibri" panose="020F0502020204030204" pitchFamily="34" charset="0"/>
                </a:rPr>
                <a:t> </a:t>
              </a:r>
              <a:r>
                <a:rPr lang="ro-RO" sz="1800" b="1" kern="1200" dirty="0" smtClean="0">
                  <a:latin typeface="Calibri" panose="020F0502020204030204" pitchFamily="34" charset="0"/>
                  <a:cs typeface="Calibri" panose="020F0502020204030204" pitchFamily="34" charset="0"/>
                </a:rPr>
                <a:t>socială</a:t>
              </a:r>
              <a:endParaRPr lang="ro-RO" sz="1800" b="1" kern="1200" dirty="0">
                <a:latin typeface="Calibri" panose="020F0502020204030204" pitchFamily="34" charset="0"/>
                <a:cs typeface="Calibri" panose="020F0502020204030204" pitchFamily="34" charset="0"/>
              </a:endParaRPr>
            </a:p>
          </p:txBody>
        </p:sp>
      </p:grpSp>
      <p:grpSp>
        <p:nvGrpSpPr>
          <p:cNvPr id="37" name="Group 36"/>
          <p:cNvGrpSpPr/>
          <p:nvPr/>
        </p:nvGrpSpPr>
        <p:grpSpPr>
          <a:xfrm>
            <a:off x="365477" y="5206287"/>
            <a:ext cx="1661368" cy="855384"/>
            <a:chOff x="1728196" y="2982773"/>
            <a:chExt cx="1534200" cy="944523"/>
          </a:xfrm>
        </p:grpSpPr>
        <p:sp>
          <p:nvSpPr>
            <p:cNvPr id="38" name="Rounded Rectangle 37"/>
            <p:cNvSpPr/>
            <p:nvPr/>
          </p:nvSpPr>
          <p:spPr>
            <a:xfrm>
              <a:off x="1728196" y="2982773"/>
              <a:ext cx="1534200" cy="942682"/>
            </a:xfrm>
            <a:prstGeom prst="roundRect">
              <a:avLst/>
            </a:prstGeom>
            <a:effectLst>
              <a:glow rad="63500">
                <a:schemeClr val="accent1">
                  <a:satMod val="175000"/>
                  <a:alpha val="40000"/>
                </a:schemeClr>
              </a:glow>
            </a:effectLst>
          </p:spPr>
          <p:style>
            <a:lnRef idx="2">
              <a:schemeClr val="lt1">
                <a:hueOff val="0"/>
                <a:satOff val="0"/>
                <a:lumOff val="0"/>
                <a:alphaOff val="0"/>
              </a:schemeClr>
            </a:lnRef>
            <a:fillRef idx="1">
              <a:schemeClr val="accent5">
                <a:hueOff val="0"/>
                <a:satOff val="0"/>
                <a:lumOff val="0"/>
                <a:alphaOff val="0"/>
              </a:schemeClr>
            </a:fillRef>
            <a:effectRef idx="0">
              <a:scrgbClr r="0" g="0" b="0"/>
            </a:effectRef>
            <a:fontRef idx="minor">
              <a:schemeClr val="lt1"/>
            </a:fontRef>
          </p:style>
        </p:sp>
        <p:sp>
          <p:nvSpPr>
            <p:cNvPr id="39" name="Rounded Rectangle 4"/>
            <p:cNvSpPr/>
            <p:nvPr/>
          </p:nvSpPr>
          <p:spPr>
            <a:xfrm>
              <a:off x="1774214" y="3104395"/>
              <a:ext cx="1442164" cy="822901"/>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ro-RO" sz="1600" b="1" kern="1200" dirty="0" smtClean="0">
                  <a:latin typeface="Calibri" panose="020F0502020204030204" pitchFamily="34" charset="0"/>
                  <a:cs typeface="Calibri" panose="020F0502020204030204" pitchFamily="34" charset="0"/>
                </a:rPr>
                <a:t>O </a:t>
              </a:r>
              <a:r>
                <a:rPr lang="ro-RO" sz="1600" b="1" kern="1200" dirty="0" err="1" smtClean="0">
                  <a:latin typeface="Calibri" panose="020F0502020204030204" pitchFamily="34" charset="0"/>
                  <a:cs typeface="Calibri" panose="020F0502020204030204" pitchFamily="34" charset="0"/>
                </a:rPr>
                <a:t>Europă</a:t>
              </a:r>
              <a:r>
                <a:rPr lang="ro-RO" sz="1600" b="1" kern="1200" dirty="0" smtClean="0">
                  <a:latin typeface="Calibri" panose="020F0502020204030204" pitchFamily="34" charset="0"/>
                  <a:cs typeface="Calibri" panose="020F0502020204030204" pitchFamily="34" charset="0"/>
                </a:rPr>
                <a:t> mai apropiată de cetățenii săi</a:t>
              </a:r>
              <a:endParaRPr lang="ro-RO" sz="1600" b="1" kern="1200" dirty="0">
                <a:latin typeface="Calibri" panose="020F0502020204030204" pitchFamily="34" charset="0"/>
                <a:cs typeface="Calibri" panose="020F0502020204030204" pitchFamily="34" charset="0"/>
              </a:endParaRPr>
            </a:p>
          </p:txBody>
        </p:sp>
      </p:grpSp>
      <p:sp>
        <p:nvSpPr>
          <p:cNvPr id="45" name="Rectangle 44"/>
          <p:cNvSpPr/>
          <p:nvPr/>
        </p:nvSpPr>
        <p:spPr>
          <a:xfrm>
            <a:off x="2555776" y="2373567"/>
            <a:ext cx="6252500" cy="769441"/>
          </a:xfrm>
          <a:prstGeom prst="rect">
            <a:avLst/>
          </a:prstGeom>
        </p:spPr>
        <p:txBody>
          <a:bodyPr wrap="square">
            <a:spAutoFit/>
          </a:bodyPr>
          <a:lstStyle/>
          <a:p>
            <a:pPr algn="ctr"/>
            <a:r>
              <a:rPr lang="en-US" sz="1600" b="1" dirty="0">
                <a:solidFill>
                  <a:srgbClr val="00B050"/>
                </a:solidFill>
              </a:rPr>
              <a:t>GLOP</a:t>
            </a:r>
            <a:r>
              <a:rPr lang="ro-RO" sz="1600" b="1" dirty="0">
                <a:solidFill>
                  <a:srgbClr val="00B050"/>
                </a:solidFill>
              </a:rPr>
              <a:t>2</a:t>
            </a:r>
            <a:r>
              <a:rPr lang="en-US" sz="1600" b="1" dirty="0">
                <a:solidFill>
                  <a:srgbClr val="00B050"/>
                </a:solidFill>
              </a:rPr>
              <a:t> </a:t>
            </a:r>
            <a:endParaRPr lang="ro-RO" sz="1600" b="1" dirty="0">
              <a:solidFill>
                <a:srgbClr val="00B050"/>
              </a:solidFill>
            </a:endParaRPr>
          </a:p>
          <a:p>
            <a:pPr algn="ctr"/>
            <a:r>
              <a:rPr lang="en-US" sz="1400" b="1" dirty="0" err="1">
                <a:solidFill>
                  <a:schemeClr val="tx2">
                    <a:lumMod val="75000"/>
                  </a:schemeClr>
                </a:solidFill>
              </a:rPr>
              <a:t>Energie</a:t>
            </a:r>
            <a:r>
              <a:rPr lang="ro-RO" sz="1400" b="1" dirty="0">
                <a:solidFill>
                  <a:schemeClr val="tx2">
                    <a:lumMod val="75000"/>
                  </a:schemeClr>
                </a:solidFill>
              </a:rPr>
              <a:t> / </a:t>
            </a:r>
            <a:r>
              <a:rPr lang="en-US" sz="1400" b="1" dirty="0" err="1" smtClean="0">
                <a:solidFill>
                  <a:schemeClr val="tx2">
                    <a:lumMod val="75000"/>
                  </a:schemeClr>
                </a:solidFill>
              </a:rPr>
              <a:t>Schimbăr</a:t>
            </a:r>
            <a:r>
              <a:rPr lang="ro-RO" sz="1400" b="1" dirty="0" smtClean="0">
                <a:solidFill>
                  <a:schemeClr val="tx2">
                    <a:lumMod val="75000"/>
                  </a:schemeClr>
                </a:solidFill>
              </a:rPr>
              <a:t>i</a:t>
            </a:r>
            <a:r>
              <a:rPr lang="en-US" sz="1400" b="1" dirty="0" smtClean="0">
                <a:solidFill>
                  <a:schemeClr val="tx2">
                    <a:lumMod val="75000"/>
                  </a:schemeClr>
                </a:solidFill>
              </a:rPr>
              <a:t> </a:t>
            </a:r>
            <a:r>
              <a:rPr lang="en-US" sz="1400" b="1" dirty="0" err="1">
                <a:solidFill>
                  <a:schemeClr val="tx2">
                    <a:lumMod val="75000"/>
                  </a:schemeClr>
                </a:solidFill>
              </a:rPr>
              <a:t>climatice</a:t>
            </a:r>
            <a:r>
              <a:rPr lang="ro-RO" sz="1400" b="1" dirty="0">
                <a:solidFill>
                  <a:schemeClr val="tx2">
                    <a:lumMod val="75000"/>
                  </a:schemeClr>
                </a:solidFill>
              </a:rPr>
              <a:t> / </a:t>
            </a:r>
            <a:r>
              <a:rPr lang="en-US" sz="1400" b="1" dirty="0" err="1" smtClean="0">
                <a:solidFill>
                  <a:schemeClr val="tx2">
                    <a:lumMod val="75000"/>
                  </a:schemeClr>
                </a:solidFill>
              </a:rPr>
              <a:t>Ap</a:t>
            </a:r>
            <a:r>
              <a:rPr lang="ro-RO" sz="1400" b="1" dirty="0" smtClean="0">
                <a:solidFill>
                  <a:schemeClr val="tx2">
                    <a:lumMod val="75000"/>
                  </a:schemeClr>
                </a:solidFill>
              </a:rPr>
              <a:t>ă</a:t>
            </a:r>
            <a:r>
              <a:rPr lang="en-US" sz="1400" b="1" dirty="0" smtClean="0">
                <a:solidFill>
                  <a:schemeClr val="tx2">
                    <a:lumMod val="75000"/>
                  </a:schemeClr>
                </a:solidFill>
              </a:rPr>
              <a:t> </a:t>
            </a:r>
            <a:r>
              <a:rPr lang="en-US" sz="1400" b="1" dirty="0" err="1">
                <a:solidFill>
                  <a:schemeClr val="tx2">
                    <a:lumMod val="75000"/>
                  </a:schemeClr>
                </a:solidFill>
              </a:rPr>
              <a:t>și</a:t>
            </a:r>
            <a:r>
              <a:rPr lang="en-US" sz="1400" b="1" dirty="0">
                <a:solidFill>
                  <a:schemeClr val="tx2">
                    <a:lumMod val="75000"/>
                  </a:schemeClr>
                </a:solidFill>
              </a:rPr>
              <a:t> </a:t>
            </a:r>
            <a:r>
              <a:rPr lang="en-US" sz="1400" b="1" dirty="0" smtClean="0">
                <a:solidFill>
                  <a:schemeClr val="tx2">
                    <a:lumMod val="75000"/>
                  </a:schemeClr>
                </a:solidFill>
              </a:rPr>
              <a:t>ape </a:t>
            </a:r>
            <a:r>
              <a:rPr lang="en-US" sz="1400" b="1" dirty="0" err="1">
                <a:solidFill>
                  <a:schemeClr val="tx2">
                    <a:lumMod val="75000"/>
                  </a:schemeClr>
                </a:solidFill>
              </a:rPr>
              <a:t>uzate</a:t>
            </a:r>
            <a:r>
              <a:rPr lang="ro-RO" sz="1400" b="1" dirty="0">
                <a:solidFill>
                  <a:schemeClr val="tx2">
                    <a:lumMod val="75000"/>
                  </a:schemeClr>
                </a:solidFill>
              </a:rPr>
              <a:t> / </a:t>
            </a:r>
            <a:r>
              <a:rPr lang="en-US" sz="1400" b="1" dirty="0" err="1">
                <a:solidFill>
                  <a:schemeClr val="tx2">
                    <a:lumMod val="75000"/>
                  </a:schemeClr>
                </a:solidFill>
              </a:rPr>
              <a:t>Gestionarea</a:t>
            </a:r>
            <a:r>
              <a:rPr lang="en-US" sz="1400" b="1" dirty="0">
                <a:solidFill>
                  <a:schemeClr val="tx2">
                    <a:lumMod val="75000"/>
                  </a:schemeClr>
                </a:solidFill>
              </a:rPr>
              <a:t> </a:t>
            </a:r>
            <a:r>
              <a:rPr lang="en-US" sz="1400" b="1" dirty="0" smtClean="0">
                <a:solidFill>
                  <a:schemeClr val="tx2">
                    <a:lumMod val="75000"/>
                  </a:schemeClr>
                </a:solidFill>
              </a:rPr>
              <a:t>de</a:t>
            </a:r>
            <a:r>
              <a:rPr lang="ro-RO" sz="1400" b="1" dirty="0" smtClean="0">
                <a:solidFill>
                  <a:schemeClr val="tx2">
                    <a:lumMod val="75000"/>
                  </a:schemeClr>
                </a:solidFill>
              </a:rPr>
              <a:t>ș</a:t>
            </a:r>
            <a:r>
              <a:rPr lang="en-US" sz="1400" b="1" dirty="0" err="1" smtClean="0">
                <a:solidFill>
                  <a:schemeClr val="tx2">
                    <a:lumMod val="75000"/>
                  </a:schemeClr>
                </a:solidFill>
              </a:rPr>
              <a:t>eurilor</a:t>
            </a:r>
            <a:r>
              <a:rPr lang="ro-RO" sz="1400" b="1" dirty="0">
                <a:solidFill>
                  <a:schemeClr val="tx2">
                    <a:lumMod val="75000"/>
                  </a:schemeClr>
                </a:solidFill>
              </a:rPr>
              <a:t> </a:t>
            </a:r>
            <a:r>
              <a:rPr lang="en-US" sz="1400" b="1" dirty="0" err="1" smtClean="0">
                <a:solidFill>
                  <a:schemeClr val="tx2">
                    <a:lumMod val="75000"/>
                  </a:schemeClr>
                </a:solidFill>
              </a:rPr>
              <a:t>Biodiversitate</a:t>
            </a:r>
            <a:r>
              <a:rPr lang="ro-RO" sz="1400" b="1" dirty="0" smtClean="0">
                <a:solidFill>
                  <a:schemeClr val="tx2">
                    <a:lumMod val="75000"/>
                  </a:schemeClr>
                </a:solidFill>
              </a:rPr>
              <a:t> </a:t>
            </a:r>
            <a:r>
              <a:rPr lang="ro-RO" sz="1400" b="1" dirty="0">
                <a:solidFill>
                  <a:schemeClr val="tx2">
                    <a:lumMod val="75000"/>
                  </a:schemeClr>
                </a:solidFill>
              </a:rPr>
              <a:t>/ </a:t>
            </a:r>
            <a:r>
              <a:rPr lang="en-US" sz="1400" b="1" dirty="0" err="1" smtClean="0">
                <a:solidFill>
                  <a:schemeClr val="tx2">
                    <a:lumMod val="75000"/>
                  </a:schemeClr>
                </a:solidFill>
              </a:rPr>
              <a:t>Mobilitate</a:t>
            </a:r>
            <a:r>
              <a:rPr lang="en-US" sz="1400" b="1" dirty="0" smtClean="0">
                <a:solidFill>
                  <a:schemeClr val="tx2">
                    <a:lumMod val="75000"/>
                  </a:schemeClr>
                </a:solidFill>
              </a:rPr>
              <a:t> </a:t>
            </a:r>
            <a:r>
              <a:rPr lang="en-US" sz="1400" b="1" dirty="0" err="1">
                <a:solidFill>
                  <a:schemeClr val="tx2">
                    <a:lumMod val="75000"/>
                  </a:schemeClr>
                </a:solidFill>
              </a:rPr>
              <a:t>multimodală</a:t>
            </a:r>
            <a:r>
              <a:rPr lang="en-US" sz="1400" b="1" dirty="0">
                <a:solidFill>
                  <a:schemeClr val="tx2">
                    <a:lumMod val="75000"/>
                  </a:schemeClr>
                </a:solidFill>
              </a:rPr>
              <a:t> </a:t>
            </a:r>
            <a:r>
              <a:rPr lang="en-US" sz="1400" b="1" dirty="0" err="1">
                <a:solidFill>
                  <a:schemeClr val="tx2">
                    <a:lumMod val="75000"/>
                  </a:schemeClr>
                </a:solidFill>
              </a:rPr>
              <a:t>în</a:t>
            </a:r>
            <a:r>
              <a:rPr lang="en-US" sz="1400" b="1" dirty="0">
                <a:solidFill>
                  <a:schemeClr val="tx2">
                    <a:lumMod val="75000"/>
                  </a:schemeClr>
                </a:solidFill>
              </a:rPr>
              <a:t> </a:t>
            </a:r>
            <a:r>
              <a:rPr lang="en-US" sz="1400" b="1" dirty="0" err="1">
                <a:solidFill>
                  <a:schemeClr val="tx2">
                    <a:lumMod val="75000"/>
                  </a:schemeClr>
                </a:solidFill>
              </a:rPr>
              <a:t>mediul</a:t>
            </a:r>
            <a:r>
              <a:rPr lang="en-US" sz="1400" b="1" dirty="0">
                <a:solidFill>
                  <a:schemeClr val="tx2">
                    <a:lumMod val="75000"/>
                  </a:schemeClr>
                </a:solidFill>
              </a:rPr>
              <a:t> urban</a:t>
            </a:r>
          </a:p>
        </p:txBody>
      </p:sp>
      <p:sp>
        <p:nvSpPr>
          <p:cNvPr id="46" name="Rectangle 45"/>
          <p:cNvSpPr/>
          <p:nvPr/>
        </p:nvSpPr>
        <p:spPr>
          <a:xfrm>
            <a:off x="2555776" y="3603814"/>
            <a:ext cx="6192885" cy="569387"/>
          </a:xfrm>
          <a:prstGeom prst="rect">
            <a:avLst/>
          </a:prstGeom>
        </p:spPr>
        <p:txBody>
          <a:bodyPr wrap="square">
            <a:spAutoFit/>
          </a:bodyPr>
          <a:lstStyle/>
          <a:p>
            <a:pPr algn="ctr"/>
            <a:r>
              <a:rPr lang="ro-RO" sz="1600" b="1" dirty="0" smtClean="0">
                <a:solidFill>
                  <a:schemeClr val="accent6">
                    <a:lumMod val="75000"/>
                  </a:schemeClr>
                </a:solidFill>
              </a:rPr>
              <a:t>GLOP3</a:t>
            </a:r>
            <a:endParaRPr lang="ro-RO" sz="1600" b="1" dirty="0">
              <a:solidFill>
                <a:schemeClr val="accent6">
                  <a:lumMod val="75000"/>
                </a:schemeClr>
              </a:solidFill>
            </a:endParaRPr>
          </a:p>
          <a:p>
            <a:pPr algn="ctr"/>
            <a:r>
              <a:rPr lang="ro-RO" sz="1400" b="1" dirty="0">
                <a:solidFill>
                  <a:schemeClr val="tx2">
                    <a:lumMod val="75000"/>
                  </a:schemeClr>
                </a:solidFill>
              </a:rPr>
              <a:t>Transport / Digitalizare și bandă largă (</a:t>
            </a:r>
            <a:r>
              <a:rPr lang="ro-RO" sz="1400" b="1" dirty="0" err="1">
                <a:solidFill>
                  <a:schemeClr val="tx2">
                    <a:lumMod val="75000"/>
                  </a:schemeClr>
                </a:solidFill>
              </a:rPr>
              <a:t>Broadband</a:t>
            </a:r>
            <a:r>
              <a:rPr lang="ro-RO" sz="1400" b="1" dirty="0">
                <a:solidFill>
                  <a:schemeClr val="tx2">
                    <a:lumMod val="75000"/>
                  </a:schemeClr>
                </a:solidFill>
              </a:rPr>
              <a:t>)</a:t>
            </a:r>
          </a:p>
        </p:txBody>
      </p:sp>
      <p:sp>
        <p:nvSpPr>
          <p:cNvPr id="47" name="Rectangle 46"/>
          <p:cNvSpPr/>
          <p:nvPr/>
        </p:nvSpPr>
        <p:spPr>
          <a:xfrm>
            <a:off x="2427579" y="4562693"/>
            <a:ext cx="6449278" cy="784830"/>
          </a:xfrm>
          <a:prstGeom prst="rect">
            <a:avLst/>
          </a:prstGeom>
        </p:spPr>
        <p:txBody>
          <a:bodyPr wrap="square">
            <a:spAutoFit/>
          </a:bodyPr>
          <a:lstStyle/>
          <a:p>
            <a:pPr algn="ctr"/>
            <a:r>
              <a:rPr lang="ro-RO" sz="1600" b="1" dirty="0" smtClean="0">
                <a:solidFill>
                  <a:srgbClr val="7030A0"/>
                </a:solidFill>
              </a:rPr>
              <a:t>GLOP4</a:t>
            </a:r>
            <a:endParaRPr lang="ro-RO" sz="1600" b="1" dirty="0">
              <a:solidFill>
                <a:srgbClr val="7030A0"/>
              </a:solidFill>
            </a:endParaRPr>
          </a:p>
          <a:p>
            <a:pPr algn="ctr"/>
            <a:r>
              <a:rPr lang="ro-RO" sz="1400" b="1" dirty="0">
                <a:solidFill>
                  <a:schemeClr val="tx2">
                    <a:lumMod val="75000"/>
                  </a:schemeClr>
                </a:solidFill>
              </a:rPr>
              <a:t>Politicile pieței muncii / </a:t>
            </a:r>
            <a:r>
              <a:rPr lang="ro-RO" sz="1400" b="1" dirty="0" err="1">
                <a:solidFill>
                  <a:schemeClr val="tx2">
                    <a:lumMod val="75000"/>
                  </a:schemeClr>
                </a:solidFill>
              </a:rPr>
              <a:t>Educaţie</a:t>
            </a:r>
            <a:r>
              <a:rPr lang="ro-RO" sz="1400" b="1" dirty="0">
                <a:solidFill>
                  <a:schemeClr val="tx2">
                    <a:lumMod val="75000"/>
                  </a:schemeClr>
                </a:solidFill>
              </a:rPr>
              <a:t> / Incluziune, sărăcie / Sănătate</a:t>
            </a:r>
          </a:p>
          <a:p>
            <a:endParaRPr lang="ro-RO" sz="1500" dirty="0">
              <a:solidFill>
                <a:schemeClr val="tx2">
                  <a:lumMod val="75000"/>
                </a:schemeClr>
              </a:solidFill>
            </a:endParaRPr>
          </a:p>
        </p:txBody>
      </p:sp>
      <p:sp>
        <p:nvSpPr>
          <p:cNvPr id="48" name="Rectangle 47"/>
          <p:cNvSpPr/>
          <p:nvPr/>
        </p:nvSpPr>
        <p:spPr>
          <a:xfrm>
            <a:off x="2699792" y="5249259"/>
            <a:ext cx="6230523" cy="769441"/>
          </a:xfrm>
          <a:prstGeom prst="rect">
            <a:avLst/>
          </a:prstGeom>
        </p:spPr>
        <p:txBody>
          <a:bodyPr wrap="square">
            <a:spAutoFit/>
          </a:bodyPr>
          <a:lstStyle/>
          <a:p>
            <a:pPr algn="ctr"/>
            <a:r>
              <a:rPr lang="ro-RO" sz="1600" b="1" dirty="0" smtClean="0">
                <a:solidFill>
                  <a:schemeClr val="accent5">
                    <a:lumMod val="75000"/>
                  </a:schemeClr>
                </a:solidFill>
              </a:rPr>
              <a:t>GLOP5</a:t>
            </a:r>
          </a:p>
          <a:p>
            <a:pPr algn="ctr"/>
            <a:r>
              <a:rPr lang="ro-RO" sz="1400" b="1" dirty="0" smtClean="0">
                <a:solidFill>
                  <a:schemeClr val="tx2">
                    <a:lumMod val="75000"/>
                  </a:schemeClr>
                </a:solidFill>
              </a:rPr>
              <a:t>Dezvoltarea </a:t>
            </a:r>
            <a:r>
              <a:rPr lang="ro-RO" sz="1400" b="1" dirty="0">
                <a:solidFill>
                  <a:schemeClr val="tx2">
                    <a:lumMod val="75000"/>
                  </a:schemeClr>
                </a:solidFill>
              </a:rPr>
              <a:t>teritorială </a:t>
            </a:r>
            <a:r>
              <a:rPr lang="ro-RO" sz="1400" b="1" dirty="0" smtClean="0">
                <a:solidFill>
                  <a:schemeClr val="tx2">
                    <a:lumMod val="75000"/>
                  </a:schemeClr>
                </a:solidFill>
              </a:rPr>
              <a:t>integrată  - CLLD/ ITI / Dezvoltare urbană / Turism / Cultură /Patrimoniu cultural</a:t>
            </a:r>
            <a:endParaRPr lang="ro-RO" sz="1400" b="1" dirty="0">
              <a:solidFill>
                <a:schemeClr val="tx2">
                  <a:lumMod val="75000"/>
                </a:schemeClr>
              </a:solidFill>
            </a:endParaRPr>
          </a:p>
        </p:txBody>
      </p:sp>
      <p:sp>
        <p:nvSpPr>
          <p:cNvPr id="54" name="AutoShape 48">
            <a:extLst>
              <a:ext uri="{FF2B5EF4-FFF2-40B4-BE49-F238E27FC236}">
                <a16:creationId xmlns="" xmlns:a16="http://schemas.microsoft.com/office/drawing/2014/main" id="{4EAF1E7E-290A-4431-BD35-1E8C18C59372}"/>
              </a:ext>
            </a:extLst>
          </p:cNvPr>
          <p:cNvSpPr>
            <a:spLocks noChangeArrowheads="1"/>
          </p:cNvSpPr>
          <p:nvPr/>
        </p:nvSpPr>
        <p:spPr bwMode="auto">
          <a:xfrm>
            <a:off x="179512" y="6076414"/>
            <a:ext cx="8856984" cy="724146"/>
          </a:xfrm>
          <a:prstGeom prst="flowChartAlternateProcess">
            <a:avLst/>
          </a:prstGeom>
          <a:solidFill>
            <a:schemeClr val="accent3">
              <a:lumMod val="40000"/>
              <a:lumOff val="60000"/>
            </a:schemeClr>
          </a:solidFill>
          <a:ln w="9525">
            <a:noFill/>
            <a:miter lim="800000"/>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rot="0" vert="horz" wrap="square" lIns="91440" tIns="45720" rIns="91440" bIns="45720" anchor="ctr" anchorCtr="0" upright="1">
            <a:noAutofit/>
          </a:bodyPr>
          <a:lstStyle/>
          <a:p>
            <a:pPr algn="just">
              <a:lnSpc>
                <a:spcPct val="107000"/>
              </a:lnSpc>
              <a:spcAft>
                <a:spcPts val="800"/>
              </a:spcAft>
            </a:pPr>
            <a:endParaRPr lang="ro-RO" dirty="0" smtClean="0">
              <a:effectLst/>
              <a:latin typeface="Calibri Light" panose="020F0302020204030204" pitchFamily="34" charset="0"/>
              <a:ea typeface="Calibri" panose="020F0502020204030204" pitchFamily="34" charset="0"/>
              <a:cs typeface="Times New Roman" panose="02020603050405020304" pitchFamily="18" charset="0"/>
            </a:endParaRPr>
          </a:p>
          <a:p>
            <a:pPr algn="ctr">
              <a:lnSpc>
                <a:spcPct val="107000"/>
              </a:lnSpc>
              <a:spcAft>
                <a:spcPts val="300"/>
              </a:spcAft>
            </a:pPr>
            <a:r>
              <a:rPr lang="ro-RO" sz="2000" b="1" dirty="0" smtClean="0">
                <a:solidFill>
                  <a:srgbClr val="FF0000"/>
                </a:solidFill>
                <a:latin typeface="Calibri Light" panose="020F0302020204030204" pitchFamily="34" charset="0"/>
                <a:ea typeface="Calibri" panose="020F0502020204030204" pitchFamily="34" charset="0"/>
                <a:cs typeface="Times New Roman" panose="02020603050405020304" pitchFamily="18" charset="0"/>
              </a:rPr>
              <a:t>Comitetul de Coordonare pentru Managementul Acordului de Parteneriat - CCMAP </a:t>
            </a:r>
            <a:endParaRPr lang="ro-RO" sz="2000" b="1" dirty="0">
              <a:solidFill>
                <a:srgbClr val="FF0000"/>
              </a:solidFill>
              <a:latin typeface="Calibri Light" panose="020F03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ro-RO" b="1" dirty="0" smtClean="0">
                <a:solidFill>
                  <a:srgbClr val="FF0000"/>
                </a:solidFill>
                <a:effectLst/>
                <a:latin typeface="Calibri Light" panose="020F0302020204030204" pitchFamily="34" charset="0"/>
                <a:ea typeface="Calibri" panose="020F0502020204030204" pitchFamily="34" charset="0"/>
                <a:cs typeface="Times New Roman" panose="02020603050405020304" pitchFamily="18" charset="0"/>
              </a:rPr>
              <a:t>(Cadrul de coordonare strategică 2014-2020 / post-2020)</a:t>
            </a:r>
          </a:p>
          <a:p>
            <a:pPr algn="just">
              <a:lnSpc>
                <a:spcPct val="107000"/>
              </a:lnSpc>
              <a:spcAft>
                <a:spcPts val="800"/>
              </a:spcAft>
            </a:pPr>
            <a:endParaRPr lang="en-US" b="1" dirty="0">
              <a:latin typeface="Calibri" panose="020F0502020204030204" pitchFamily="34" charset="0"/>
              <a:ea typeface="Calibri" panose="020F0502020204030204" pitchFamily="34" charset="0"/>
              <a:cs typeface="Calibri" panose="020F0502020204030204" pitchFamily="34" charset="0"/>
            </a:endParaRPr>
          </a:p>
        </p:txBody>
      </p:sp>
      <p:graphicFrame>
        <p:nvGraphicFramePr>
          <p:cNvPr id="65" name="Table 64"/>
          <p:cNvGraphicFramePr>
            <a:graphicFrameLocks noGrp="1"/>
          </p:cNvGraphicFramePr>
          <p:nvPr>
            <p:extLst>
              <p:ext uri="{D42A27DB-BD31-4B8C-83A1-F6EECF244321}">
                <p14:modId xmlns:p14="http://schemas.microsoft.com/office/powerpoint/2010/main" val="806576564"/>
              </p:ext>
            </p:extLst>
          </p:nvPr>
        </p:nvGraphicFramePr>
        <p:xfrm>
          <a:off x="362556" y="836712"/>
          <a:ext cx="8639814" cy="579120"/>
        </p:xfrm>
        <a:graphic>
          <a:graphicData uri="http://schemas.openxmlformats.org/drawingml/2006/table">
            <a:tbl>
              <a:tblPr firstRow="1" bandRow="1">
                <a:tableStyleId>{5C22544A-7EE6-4342-B048-85BDC9FD1C3A}</a:tableStyleId>
              </a:tblPr>
              <a:tblGrid>
                <a:gridCol w="208280"/>
                <a:gridCol w="2365844"/>
                <a:gridCol w="6065690"/>
              </a:tblGrid>
              <a:tr h="527286">
                <a:tc>
                  <a:txBody>
                    <a:bodyPr/>
                    <a:lstStyle/>
                    <a:p>
                      <a:pPr algn="ctr"/>
                      <a:endParaRPr lang="ro-RO" sz="1600" dirty="0"/>
                    </a:p>
                  </a:txBody>
                  <a:tcPr/>
                </a:tc>
                <a:tc>
                  <a:txBody>
                    <a:bodyPr/>
                    <a:lstStyle/>
                    <a:p>
                      <a:pPr algn="ctr"/>
                      <a:r>
                        <a:rPr lang="ro-RO" sz="1600" dirty="0" smtClean="0"/>
                        <a:t>Obiective de politică 2021-2027</a:t>
                      </a:r>
                      <a:endParaRPr lang="ro-RO" sz="1600" dirty="0"/>
                    </a:p>
                  </a:txBody>
                  <a:tcPr/>
                </a:tc>
                <a:tc>
                  <a:txBody>
                    <a:bodyPr/>
                    <a:lstStyle/>
                    <a:p>
                      <a:pPr algn="ctr"/>
                      <a:r>
                        <a:rPr lang="ro-RO" dirty="0" smtClean="0"/>
                        <a:t>Structuri parteneriale post-2020</a:t>
                      </a:r>
                      <a:endParaRPr lang="ro-RO" dirty="0"/>
                    </a:p>
                  </a:txBody>
                  <a:tcPr/>
                </a:tc>
              </a:tr>
            </a:tbl>
          </a:graphicData>
        </a:graphic>
      </p:graphicFrame>
      <p:sp>
        <p:nvSpPr>
          <p:cNvPr id="81" name="Right Arrow 80"/>
          <p:cNvSpPr/>
          <p:nvPr/>
        </p:nvSpPr>
        <p:spPr>
          <a:xfrm>
            <a:off x="2030278" y="2052025"/>
            <a:ext cx="201038" cy="4571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o-RO"/>
          </a:p>
        </p:txBody>
      </p:sp>
      <p:sp>
        <p:nvSpPr>
          <p:cNvPr id="83" name="Right Arrow 82"/>
          <p:cNvSpPr/>
          <p:nvPr/>
        </p:nvSpPr>
        <p:spPr>
          <a:xfrm>
            <a:off x="1909881" y="3766941"/>
            <a:ext cx="220916" cy="5209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o-RO"/>
          </a:p>
        </p:txBody>
      </p:sp>
      <p:sp>
        <p:nvSpPr>
          <p:cNvPr id="84" name="Right Arrow 83"/>
          <p:cNvSpPr/>
          <p:nvPr/>
        </p:nvSpPr>
        <p:spPr>
          <a:xfrm>
            <a:off x="2107637" y="4634291"/>
            <a:ext cx="138201" cy="4571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o-RO"/>
          </a:p>
        </p:txBody>
      </p:sp>
      <p:sp>
        <p:nvSpPr>
          <p:cNvPr id="85" name="Right Arrow 84"/>
          <p:cNvSpPr/>
          <p:nvPr/>
        </p:nvSpPr>
        <p:spPr>
          <a:xfrm>
            <a:off x="2111545" y="5682600"/>
            <a:ext cx="189988" cy="4571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o-RO"/>
          </a:p>
        </p:txBody>
      </p:sp>
      <p:sp>
        <p:nvSpPr>
          <p:cNvPr id="86" name="Right Arrow 85"/>
          <p:cNvSpPr/>
          <p:nvPr/>
        </p:nvSpPr>
        <p:spPr>
          <a:xfrm>
            <a:off x="2007314" y="2989130"/>
            <a:ext cx="202865" cy="4571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o-RO"/>
          </a:p>
        </p:txBody>
      </p:sp>
    </p:spTree>
    <p:extLst>
      <p:ext uri="{BB962C8B-B14F-4D97-AF65-F5344CB8AC3E}">
        <p14:creationId xmlns:p14="http://schemas.microsoft.com/office/powerpoint/2010/main" val="18577927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pPr algn="just">
              <a:spcBef>
                <a:spcPts val="600"/>
              </a:spcBef>
              <a:spcAft>
                <a:spcPts val="600"/>
              </a:spcAft>
              <a:buClr>
                <a:schemeClr val="accent5">
                  <a:lumMod val="50000"/>
                </a:schemeClr>
              </a:buClr>
              <a:buFontTx/>
              <a:buChar char="►"/>
            </a:pPr>
            <a:r>
              <a:rPr lang="ro-RO" sz="2800" b="1" dirty="0">
                <a:latin typeface="Calibri" panose="020F0502020204030204" pitchFamily="34" charset="0"/>
                <a:cs typeface="Calibri" panose="020F0502020204030204" pitchFamily="34" charset="0"/>
              </a:rPr>
              <a:t>S-au realizat primele </a:t>
            </a:r>
            <a:r>
              <a:rPr lang="ro-RO" sz="3200" b="1" dirty="0">
                <a:solidFill>
                  <a:srgbClr val="000099"/>
                </a:solidFill>
                <a:latin typeface="Calibri" panose="020F0502020204030204" pitchFamily="34" charset="0"/>
                <a:cs typeface="Calibri" panose="020F0502020204030204" pitchFamily="34" charset="0"/>
              </a:rPr>
              <a:t>analize </a:t>
            </a:r>
            <a:r>
              <a:rPr lang="ro-RO" sz="2800" b="1" dirty="0">
                <a:latin typeface="Calibri" panose="020F0502020204030204" pitchFamily="34" charset="0"/>
                <a:cs typeface="Calibri" panose="020F0502020204030204" pitchFamily="34" charset="0"/>
              </a:rPr>
              <a:t>privind Raportul de Țară /conținutul </a:t>
            </a:r>
            <a:r>
              <a:rPr lang="ro-RO" sz="3200" b="1" dirty="0">
                <a:solidFill>
                  <a:srgbClr val="000099"/>
                </a:solidFill>
                <a:latin typeface="Calibri" panose="020F0502020204030204" pitchFamily="34" charset="0"/>
                <a:cs typeface="Calibri" panose="020F0502020204030204" pitchFamily="34" charset="0"/>
              </a:rPr>
              <a:t>Anexei D</a:t>
            </a:r>
            <a:endParaRPr lang="vi-VN" sz="3200" b="1" dirty="0">
              <a:solidFill>
                <a:srgbClr val="000099"/>
              </a:solidFill>
              <a:latin typeface="Calibri" panose="020F0502020204030204" pitchFamily="34" charset="0"/>
              <a:cs typeface="Calibri" panose="020F0502020204030204" pitchFamily="34" charset="0"/>
            </a:endParaRPr>
          </a:p>
          <a:p>
            <a:pPr algn="just">
              <a:spcBef>
                <a:spcPts val="600"/>
              </a:spcBef>
              <a:spcAft>
                <a:spcPts val="600"/>
              </a:spcAft>
              <a:buClr>
                <a:schemeClr val="accent5">
                  <a:lumMod val="50000"/>
                </a:schemeClr>
              </a:buClr>
              <a:buFontTx/>
              <a:buChar char="►"/>
            </a:pPr>
            <a:r>
              <a:rPr lang="ro-RO" sz="2800" b="1" dirty="0">
                <a:latin typeface="Calibri" panose="020F0502020204030204" pitchFamily="34" charset="0"/>
                <a:cs typeface="Calibri" panose="020F0502020204030204" pitchFamily="34" charset="0"/>
              </a:rPr>
              <a:t>S-au analizat </a:t>
            </a:r>
            <a:r>
              <a:rPr lang="ro-RO" sz="3200" b="1" dirty="0">
                <a:solidFill>
                  <a:srgbClr val="000099"/>
                </a:solidFill>
                <a:latin typeface="Calibri" panose="020F0502020204030204" pitchFamily="34" charset="0"/>
                <a:cs typeface="Calibri" panose="020F0502020204030204" pitchFamily="34" charset="0"/>
              </a:rPr>
              <a:t>condițiile favorizante </a:t>
            </a:r>
            <a:r>
              <a:rPr lang="ro-RO" sz="2800" b="1" dirty="0">
                <a:latin typeface="Calibri" panose="020F0502020204030204" pitchFamily="34" charset="0"/>
                <a:cs typeface="Calibri" panose="020F0502020204030204" pitchFamily="34" charset="0"/>
              </a:rPr>
              <a:t>și s-au elaborat </a:t>
            </a:r>
            <a:r>
              <a:rPr lang="ro-RO" sz="3200" b="1" dirty="0">
                <a:solidFill>
                  <a:srgbClr val="000099"/>
                </a:solidFill>
                <a:latin typeface="Calibri" panose="020F0502020204030204" pitchFamily="34" charset="0"/>
                <a:cs typeface="Calibri" panose="020F0502020204030204" pitchFamily="34" charset="0"/>
              </a:rPr>
              <a:t>planuri de acțiune </a:t>
            </a:r>
            <a:r>
              <a:rPr lang="ro-RO" sz="2800" b="1" dirty="0">
                <a:latin typeface="Calibri" panose="020F0502020204030204" pitchFamily="34" charset="0"/>
                <a:cs typeface="Calibri" panose="020F0502020204030204" pitchFamily="34" charset="0"/>
              </a:rPr>
              <a:t>pentru îndeplinirea acestora</a:t>
            </a:r>
          </a:p>
          <a:p>
            <a:pPr algn="just">
              <a:spcBef>
                <a:spcPts val="600"/>
              </a:spcBef>
              <a:spcAft>
                <a:spcPts val="600"/>
              </a:spcAft>
              <a:buClr>
                <a:schemeClr val="accent5">
                  <a:lumMod val="50000"/>
                </a:schemeClr>
              </a:buClr>
              <a:buFontTx/>
              <a:buChar char="►"/>
            </a:pPr>
            <a:r>
              <a:rPr lang="ro-RO" sz="2800" b="1" dirty="0">
                <a:latin typeface="Calibri" panose="020F0502020204030204" pitchFamily="34" charset="0"/>
                <a:cs typeface="Calibri" panose="020F0502020204030204" pitchFamily="34" charset="0"/>
              </a:rPr>
              <a:t>S-au efectuat </a:t>
            </a:r>
            <a:r>
              <a:rPr lang="ro-RO" sz="3200" b="1" dirty="0">
                <a:solidFill>
                  <a:srgbClr val="000099"/>
                </a:solidFill>
                <a:latin typeface="Calibri" panose="020F0502020204030204" pitchFamily="34" charset="0"/>
                <a:cs typeface="Calibri" panose="020F0502020204030204" pitchFamily="34" charset="0"/>
              </a:rPr>
              <a:t>analize sectoriale </a:t>
            </a:r>
            <a:r>
              <a:rPr lang="ro-RO" sz="2800" b="1" dirty="0">
                <a:latin typeface="Calibri" panose="020F0502020204030204" pitchFamily="34" charset="0"/>
                <a:cs typeface="Calibri" panose="020F0502020204030204" pitchFamily="34" charset="0"/>
              </a:rPr>
              <a:t>pe fiecare domeniu subsecvent celor 5 OP</a:t>
            </a:r>
          </a:p>
          <a:p>
            <a:pPr algn="just">
              <a:spcBef>
                <a:spcPts val="600"/>
              </a:spcBef>
              <a:spcAft>
                <a:spcPts val="600"/>
              </a:spcAft>
              <a:buClr>
                <a:schemeClr val="accent5">
                  <a:lumMod val="50000"/>
                </a:schemeClr>
              </a:buClr>
              <a:buFontTx/>
              <a:buChar char="►"/>
            </a:pPr>
            <a:r>
              <a:rPr lang="ro-RO" sz="2800" b="1" dirty="0">
                <a:latin typeface="Calibri" panose="020F0502020204030204" pitchFamily="34" charset="0"/>
                <a:cs typeface="Calibri" panose="020F0502020204030204" pitchFamily="34" charset="0"/>
              </a:rPr>
              <a:t>S-a elaborat documentul de lucru privind </a:t>
            </a:r>
            <a:r>
              <a:rPr lang="ro-RO" sz="3200" b="1" dirty="0">
                <a:solidFill>
                  <a:srgbClr val="000099"/>
                </a:solidFill>
                <a:latin typeface="Calibri" panose="020F0502020204030204" pitchFamily="34" charset="0"/>
                <a:cs typeface="Calibri" panose="020F0502020204030204" pitchFamily="34" charset="0"/>
              </a:rPr>
              <a:t>logica intervenției </a:t>
            </a:r>
            <a:r>
              <a:rPr lang="ro-RO" sz="2800" b="1" dirty="0">
                <a:latin typeface="Calibri" panose="020F0502020204030204" pitchFamily="34" charset="0"/>
                <a:cs typeface="Calibri" panose="020F0502020204030204" pitchFamily="34" charset="0"/>
              </a:rPr>
              <a:t>pe fiecare OP si pe fiecare </a:t>
            </a:r>
            <a:r>
              <a:rPr lang="ro-RO" sz="2800" b="1" dirty="0" smtClean="0">
                <a:latin typeface="Calibri" panose="020F0502020204030204" pitchFamily="34" charset="0"/>
                <a:cs typeface="Calibri" panose="020F0502020204030204" pitchFamily="34" charset="0"/>
              </a:rPr>
              <a:t>domeniu</a:t>
            </a:r>
          </a:p>
          <a:p>
            <a:pPr algn="just">
              <a:spcBef>
                <a:spcPts val="600"/>
              </a:spcBef>
              <a:spcAft>
                <a:spcPts val="600"/>
              </a:spcAft>
              <a:buClr>
                <a:schemeClr val="accent5">
                  <a:lumMod val="50000"/>
                </a:schemeClr>
              </a:buClr>
              <a:buFontTx/>
              <a:buChar char="►"/>
            </a:pPr>
            <a:r>
              <a:rPr lang="ro-RO" sz="2800" b="1" dirty="0" smtClean="0">
                <a:latin typeface="Calibri" panose="020F0502020204030204" pitchFamily="34" charset="0"/>
                <a:cs typeface="Calibri" panose="020F0502020204030204" pitchFamily="34" charset="0"/>
              </a:rPr>
              <a:t>S-a stabilit arhitectura programelor operaționale </a:t>
            </a:r>
            <a:endParaRPr lang="ro-RO" sz="2800" b="1" dirty="0">
              <a:latin typeface="Calibri" panose="020F0502020204030204" pitchFamily="34" charset="0"/>
              <a:cs typeface="Calibri" panose="020F0502020204030204" pitchFamily="34" charset="0"/>
            </a:endParaRPr>
          </a:p>
          <a:p>
            <a:endParaRPr lang="ro-RO" dirty="0"/>
          </a:p>
        </p:txBody>
      </p:sp>
      <p:sp>
        <p:nvSpPr>
          <p:cNvPr id="3" name="Title 2"/>
          <p:cNvSpPr>
            <a:spLocks noGrp="1"/>
          </p:cNvSpPr>
          <p:nvPr>
            <p:ph type="title"/>
          </p:nvPr>
        </p:nvSpPr>
        <p:spPr/>
        <p:txBody>
          <a:bodyPr>
            <a:normAutofit/>
          </a:bodyPr>
          <a:lstStyle/>
          <a:p>
            <a:pPr algn="ctr"/>
            <a:r>
              <a:rPr lang="ro-RO" sz="2400" dirty="0">
                <a:solidFill>
                  <a:srgbClr val="0000FF"/>
                </a:solidFill>
                <a:latin typeface="Calibri" panose="020F0502020204030204" pitchFamily="34" charset="0"/>
                <a:ea typeface="+mn-ea"/>
                <a:cs typeface="Calibri" panose="020F0502020204030204" pitchFamily="34" charset="0"/>
              </a:rPr>
              <a:t>POLITICA DE COEZIUNE 2021-2027</a:t>
            </a:r>
            <a:br>
              <a:rPr lang="ro-RO" sz="2400" dirty="0">
                <a:solidFill>
                  <a:srgbClr val="0000FF"/>
                </a:solidFill>
                <a:latin typeface="Calibri" panose="020F0502020204030204" pitchFamily="34" charset="0"/>
                <a:ea typeface="+mn-ea"/>
                <a:cs typeface="Calibri" panose="020F0502020204030204" pitchFamily="34" charset="0"/>
              </a:rPr>
            </a:br>
            <a:r>
              <a:rPr lang="ro-RO" sz="2400" dirty="0">
                <a:solidFill>
                  <a:srgbClr val="0000FF"/>
                </a:solidFill>
                <a:latin typeface="Calibri" panose="020F0502020204030204" pitchFamily="34" charset="0"/>
                <a:ea typeface="+mn-ea"/>
                <a:cs typeface="Calibri" panose="020F0502020204030204" pitchFamily="34" charset="0"/>
              </a:rPr>
              <a:t> PREGĂTIREA DOCUMENTELOR NAȚIONALE DE PROGRAMARE</a:t>
            </a:r>
          </a:p>
        </p:txBody>
      </p:sp>
      <p:pic>
        <p:nvPicPr>
          <p:cNvPr id="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438" y="6057656"/>
            <a:ext cx="762000" cy="768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684089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980728"/>
            <a:ext cx="8229600" cy="5026563"/>
          </a:xfrm>
        </p:spPr>
        <p:txBody>
          <a:bodyPr>
            <a:normAutofit/>
          </a:bodyPr>
          <a:lstStyle/>
          <a:p>
            <a:r>
              <a:rPr lang="ro-RO" sz="2000" dirty="0" smtClean="0">
                <a:latin typeface="Calibri" panose="020F0502020204030204" pitchFamily="34" charset="0"/>
              </a:rPr>
              <a:t>Au avut loc 5 runde de negociere informală </a:t>
            </a:r>
            <a:r>
              <a:rPr lang="ro-RO" sz="2000" dirty="0" err="1" smtClean="0">
                <a:latin typeface="Calibri" panose="020F0502020204030204" pitchFamily="34" charset="0"/>
              </a:rPr>
              <a:t>România-Comisia</a:t>
            </a:r>
            <a:r>
              <a:rPr lang="ro-RO" sz="2000" dirty="0" smtClean="0">
                <a:latin typeface="Calibri" panose="020F0502020204030204" pitchFamily="34" charset="0"/>
              </a:rPr>
              <a:t> </a:t>
            </a:r>
            <a:r>
              <a:rPr lang="ro-RO" sz="2000" dirty="0" err="1" smtClean="0">
                <a:latin typeface="Calibri" panose="020F0502020204030204" pitchFamily="34" charset="0"/>
              </a:rPr>
              <a:t>Europenă</a:t>
            </a:r>
            <a:r>
              <a:rPr lang="ro-RO" sz="2000" dirty="0" smtClean="0">
                <a:latin typeface="Calibri" panose="020F0502020204030204" pitchFamily="34" charset="0"/>
              </a:rPr>
              <a:t>:</a:t>
            </a:r>
            <a:endParaRPr lang="ro-RO" sz="2000" dirty="0">
              <a:latin typeface="Calibri" panose="020F0502020204030204" pitchFamily="34" charset="0"/>
            </a:endParaRPr>
          </a:p>
        </p:txBody>
      </p:sp>
      <p:sp>
        <p:nvSpPr>
          <p:cNvPr id="3" name="Title 2"/>
          <p:cNvSpPr>
            <a:spLocks noGrp="1"/>
          </p:cNvSpPr>
          <p:nvPr>
            <p:ph type="title"/>
          </p:nvPr>
        </p:nvSpPr>
        <p:spPr>
          <a:xfrm>
            <a:off x="457200" y="274638"/>
            <a:ext cx="8229600" cy="706090"/>
          </a:xfrm>
        </p:spPr>
        <p:txBody>
          <a:bodyPr>
            <a:normAutofit/>
          </a:bodyPr>
          <a:lstStyle/>
          <a:p>
            <a:r>
              <a:rPr lang="ro-RO" sz="2400" dirty="0">
                <a:solidFill>
                  <a:srgbClr val="0000FF"/>
                </a:solidFill>
                <a:latin typeface="Calibri" panose="020F0502020204030204" pitchFamily="34" charset="0"/>
                <a:cs typeface="Calibri" panose="020F0502020204030204" pitchFamily="34" charset="0"/>
              </a:rPr>
              <a:t>POLITICA DE COEZIUNE- STADIUL NEGOCIERILOR</a:t>
            </a:r>
            <a:endParaRPr lang="ro-RO" sz="2400" dirty="0"/>
          </a:p>
        </p:txBody>
      </p:sp>
      <p:graphicFrame>
        <p:nvGraphicFramePr>
          <p:cNvPr id="4" name="Table 3"/>
          <p:cNvGraphicFramePr>
            <a:graphicFrameLocks noGrp="1"/>
          </p:cNvGraphicFramePr>
          <p:nvPr>
            <p:extLst>
              <p:ext uri="{D42A27DB-BD31-4B8C-83A1-F6EECF244321}">
                <p14:modId xmlns:p14="http://schemas.microsoft.com/office/powerpoint/2010/main" val="4123343771"/>
              </p:ext>
            </p:extLst>
          </p:nvPr>
        </p:nvGraphicFramePr>
        <p:xfrm>
          <a:off x="899592" y="1628800"/>
          <a:ext cx="7920880" cy="4626864"/>
        </p:xfrm>
        <a:graphic>
          <a:graphicData uri="http://schemas.openxmlformats.org/drawingml/2006/table">
            <a:tbl>
              <a:tblPr firstRow="1" firstCol="1" bandRow="1">
                <a:tableStyleId>{5C22544A-7EE6-4342-B048-85BDC9FD1C3A}</a:tableStyleId>
              </a:tblPr>
              <a:tblGrid>
                <a:gridCol w="1603202"/>
                <a:gridCol w="6317678"/>
              </a:tblGrid>
              <a:tr h="205726">
                <a:tc>
                  <a:txBody>
                    <a:bodyPr/>
                    <a:lstStyle/>
                    <a:p>
                      <a:pPr>
                        <a:lnSpc>
                          <a:spcPct val="115000"/>
                        </a:lnSpc>
                        <a:spcAft>
                          <a:spcPts val="0"/>
                        </a:spcAft>
                      </a:pPr>
                      <a:r>
                        <a:rPr lang="ro-RO" sz="1200" dirty="0">
                          <a:effectLst/>
                        </a:rPr>
                        <a:t>Data</a:t>
                      </a:r>
                      <a:endParaRPr lang="ro-RO" sz="900" dirty="0">
                        <a:effectLst/>
                        <a:latin typeface="Calibri"/>
                        <a:ea typeface="Calibri"/>
                        <a:cs typeface="Times New Roman"/>
                      </a:endParaRPr>
                    </a:p>
                  </a:txBody>
                  <a:tcPr marL="57501" marR="57501" marT="0" marB="0"/>
                </a:tc>
                <a:tc>
                  <a:txBody>
                    <a:bodyPr/>
                    <a:lstStyle/>
                    <a:p>
                      <a:pPr marL="228600">
                        <a:lnSpc>
                          <a:spcPct val="115000"/>
                        </a:lnSpc>
                        <a:spcAft>
                          <a:spcPts val="0"/>
                        </a:spcAft>
                      </a:pPr>
                      <a:r>
                        <a:rPr lang="ro-RO" sz="1200">
                          <a:effectLst/>
                        </a:rPr>
                        <a:t>Subiecte de discutii</a:t>
                      </a:r>
                      <a:endParaRPr lang="ro-RO" sz="900">
                        <a:effectLst/>
                        <a:latin typeface="Calibri"/>
                        <a:ea typeface="Calibri"/>
                        <a:cs typeface="Times New Roman"/>
                      </a:endParaRPr>
                    </a:p>
                  </a:txBody>
                  <a:tcPr marL="57501" marR="57501" marT="0" marB="0"/>
                </a:tc>
              </a:tr>
              <a:tr h="617177">
                <a:tc>
                  <a:txBody>
                    <a:bodyPr/>
                    <a:lstStyle/>
                    <a:p>
                      <a:pPr>
                        <a:lnSpc>
                          <a:spcPct val="115000"/>
                        </a:lnSpc>
                        <a:spcAft>
                          <a:spcPts val="0"/>
                        </a:spcAft>
                      </a:pPr>
                      <a:r>
                        <a:rPr lang="ro-RO" sz="1200">
                          <a:effectLst/>
                        </a:rPr>
                        <a:t>15 mai 2019</a:t>
                      </a:r>
                      <a:endParaRPr lang="ro-RO" sz="900">
                        <a:effectLst/>
                        <a:latin typeface="Calibri"/>
                        <a:ea typeface="Calibri"/>
                        <a:cs typeface="Times New Roman"/>
                      </a:endParaRPr>
                    </a:p>
                  </a:txBody>
                  <a:tcPr marL="57501" marR="57501" marT="0" marB="0"/>
                </a:tc>
                <a:tc>
                  <a:txBody>
                    <a:bodyPr/>
                    <a:lstStyle/>
                    <a:p>
                      <a:pPr marL="342900" lvl="0" indent="-342900">
                        <a:lnSpc>
                          <a:spcPct val="115000"/>
                        </a:lnSpc>
                        <a:spcAft>
                          <a:spcPts val="0"/>
                        </a:spcAft>
                        <a:buFont typeface="Symbol"/>
                        <a:buChar char=""/>
                      </a:pPr>
                      <a:r>
                        <a:rPr lang="ro-RO" sz="1200" dirty="0">
                          <a:effectLst/>
                        </a:rPr>
                        <a:t>Aspecte generale privind procesul de programare a fondurilor de coeziune </a:t>
                      </a:r>
                      <a:endParaRPr lang="ro-RO" sz="900" dirty="0">
                        <a:effectLst/>
                      </a:endParaRPr>
                    </a:p>
                    <a:p>
                      <a:pPr marL="342900" lvl="0" indent="-342900">
                        <a:lnSpc>
                          <a:spcPct val="115000"/>
                        </a:lnSpc>
                        <a:spcAft>
                          <a:spcPts val="0"/>
                        </a:spcAft>
                        <a:buFont typeface="Symbol"/>
                        <a:buChar char=""/>
                      </a:pPr>
                      <a:r>
                        <a:rPr lang="ro-RO" sz="1200" dirty="0">
                          <a:effectLst/>
                        </a:rPr>
                        <a:t>Calendarul procesului de programare și  acțiunile întreprinse </a:t>
                      </a:r>
                      <a:endParaRPr lang="ro-RO" sz="900" dirty="0">
                        <a:effectLst/>
                      </a:endParaRPr>
                    </a:p>
                    <a:p>
                      <a:pPr marL="342900" lvl="0" indent="-342900">
                        <a:lnSpc>
                          <a:spcPct val="115000"/>
                        </a:lnSpc>
                        <a:spcAft>
                          <a:spcPts val="0"/>
                        </a:spcAft>
                        <a:buFont typeface="Symbol"/>
                        <a:buChar char=""/>
                      </a:pPr>
                      <a:r>
                        <a:rPr lang="ro-RO" sz="1200" dirty="0">
                          <a:effectLst/>
                        </a:rPr>
                        <a:t>Discuții pe baza Anexei D la Raportul de Țară publicat în februarie 2019</a:t>
                      </a:r>
                      <a:endParaRPr lang="ro-RO" sz="900" dirty="0">
                        <a:effectLst/>
                        <a:latin typeface="Calibri"/>
                        <a:ea typeface="Calibri"/>
                        <a:cs typeface="Times New Roman"/>
                      </a:endParaRPr>
                    </a:p>
                  </a:txBody>
                  <a:tcPr marL="57501" marR="57501" marT="0" marB="0"/>
                </a:tc>
              </a:tr>
              <a:tr h="617177">
                <a:tc>
                  <a:txBody>
                    <a:bodyPr/>
                    <a:lstStyle/>
                    <a:p>
                      <a:pPr>
                        <a:lnSpc>
                          <a:spcPct val="115000"/>
                        </a:lnSpc>
                        <a:spcAft>
                          <a:spcPts val="0"/>
                        </a:spcAft>
                      </a:pPr>
                      <a:r>
                        <a:rPr lang="ro-RO" sz="1200">
                          <a:effectLst/>
                        </a:rPr>
                        <a:t>2-3 iulie 2019</a:t>
                      </a:r>
                      <a:endParaRPr lang="ro-RO" sz="900">
                        <a:effectLst/>
                        <a:latin typeface="Calibri"/>
                        <a:ea typeface="Calibri"/>
                        <a:cs typeface="Times New Roman"/>
                      </a:endParaRPr>
                    </a:p>
                  </a:txBody>
                  <a:tcPr marL="57501" marR="57501" marT="0" marB="0"/>
                </a:tc>
                <a:tc>
                  <a:txBody>
                    <a:bodyPr/>
                    <a:lstStyle/>
                    <a:p>
                      <a:pPr marL="342900" lvl="0" indent="-342900">
                        <a:lnSpc>
                          <a:spcPct val="115000"/>
                        </a:lnSpc>
                        <a:spcAft>
                          <a:spcPts val="0"/>
                        </a:spcAft>
                        <a:buFont typeface="Symbol"/>
                        <a:buChar char=""/>
                      </a:pPr>
                      <a:r>
                        <a:rPr lang="ro-RO" sz="1200" dirty="0">
                          <a:effectLst/>
                        </a:rPr>
                        <a:t>Stadiul îndeplinirii condițiilor favorizante  sectoriale </a:t>
                      </a:r>
                      <a:endParaRPr lang="ro-RO" sz="900" dirty="0">
                        <a:effectLst/>
                      </a:endParaRPr>
                    </a:p>
                    <a:p>
                      <a:pPr marL="342900" lvl="0" indent="-342900">
                        <a:lnSpc>
                          <a:spcPct val="115000"/>
                        </a:lnSpc>
                        <a:spcAft>
                          <a:spcPts val="0"/>
                        </a:spcAft>
                        <a:buFont typeface="Symbol"/>
                        <a:buChar char=""/>
                      </a:pPr>
                      <a:r>
                        <a:rPr lang="ro-RO" sz="1200" dirty="0">
                          <a:effectLst/>
                        </a:rPr>
                        <a:t>Identificarea  viziunii strategice și a nevoilor de investiții pe sectoarele: mediu,  energie, </a:t>
                      </a:r>
                      <a:r>
                        <a:rPr lang="ro-RO" sz="1200" dirty="0" err="1">
                          <a:effectLst/>
                        </a:rPr>
                        <a:t>broadband</a:t>
                      </a:r>
                      <a:r>
                        <a:rPr lang="ro-RO" sz="1200" dirty="0">
                          <a:effectLst/>
                        </a:rPr>
                        <a:t> și transport.</a:t>
                      </a:r>
                      <a:endParaRPr lang="ro-RO" sz="900" dirty="0">
                        <a:effectLst/>
                        <a:latin typeface="Calibri"/>
                        <a:ea typeface="Calibri"/>
                        <a:cs typeface="Times New Roman"/>
                      </a:endParaRPr>
                    </a:p>
                  </a:txBody>
                  <a:tcPr marL="57501" marR="57501" marT="0" marB="0"/>
                </a:tc>
              </a:tr>
              <a:tr h="617177">
                <a:tc>
                  <a:txBody>
                    <a:bodyPr/>
                    <a:lstStyle/>
                    <a:p>
                      <a:pPr>
                        <a:lnSpc>
                          <a:spcPct val="115000"/>
                        </a:lnSpc>
                        <a:spcAft>
                          <a:spcPts val="0"/>
                        </a:spcAft>
                      </a:pPr>
                      <a:r>
                        <a:rPr lang="ro-RO" sz="1200">
                          <a:effectLst/>
                        </a:rPr>
                        <a:t>10 iulie 2019</a:t>
                      </a:r>
                      <a:endParaRPr lang="ro-RO" sz="900">
                        <a:effectLst/>
                        <a:latin typeface="Calibri"/>
                        <a:ea typeface="Calibri"/>
                        <a:cs typeface="Times New Roman"/>
                      </a:endParaRPr>
                    </a:p>
                  </a:txBody>
                  <a:tcPr marL="57501" marR="57501" marT="0" marB="0"/>
                </a:tc>
                <a:tc>
                  <a:txBody>
                    <a:bodyPr/>
                    <a:lstStyle/>
                    <a:p>
                      <a:pPr marL="342900" lvl="0" indent="-342900">
                        <a:lnSpc>
                          <a:spcPct val="115000"/>
                        </a:lnSpc>
                        <a:spcAft>
                          <a:spcPts val="0"/>
                        </a:spcAft>
                        <a:buFont typeface="Symbol"/>
                        <a:buChar char=""/>
                      </a:pPr>
                      <a:r>
                        <a:rPr lang="ro-RO" sz="1200" dirty="0">
                          <a:effectLst/>
                        </a:rPr>
                        <a:t>Stadiul îndeplinirii condițiilor favorizante privind sectoarele riscuri, economie circulară (deșeuri), apă/</a:t>
                      </a:r>
                      <a:r>
                        <a:rPr lang="ro-RO" sz="1200" dirty="0" err="1">
                          <a:effectLst/>
                        </a:rPr>
                        <a:t>apă</a:t>
                      </a:r>
                      <a:r>
                        <a:rPr lang="ro-RO" sz="1200" dirty="0">
                          <a:effectLst/>
                        </a:rPr>
                        <a:t> uzată, biodiversitate</a:t>
                      </a:r>
                      <a:endParaRPr lang="ro-RO" sz="900" dirty="0">
                        <a:effectLst/>
                      </a:endParaRPr>
                    </a:p>
                    <a:p>
                      <a:pPr marL="342900" lvl="0" indent="-342900">
                        <a:lnSpc>
                          <a:spcPct val="115000"/>
                        </a:lnSpc>
                        <a:spcAft>
                          <a:spcPts val="0"/>
                        </a:spcAft>
                        <a:buFont typeface="Symbol"/>
                        <a:buChar char=""/>
                      </a:pPr>
                      <a:r>
                        <a:rPr lang="ro-RO" sz="1200" dirty="0">
                          <a:effectLst/>
                        </a:rPr>
                        <a:t>Necesarul de asistență tehnică pentru aceste sectoare.</a:t>
                      </a:r>
                      <a:endParaRPr lang="ro-RO" sz="900" dirty="0">
                        <a:effectLst/>
                        <a:latin typeface="Calibri"/>
                        <a:ea typeface="Calibri"/>
                        <a:cs typeface="Times New Roman"/>
                      </a:endParaRPr>
                    </a:p>
                  </a:txBody>
                  <a:tcPr marL="57501" marR="57501" marT="0" marB="0"/>
                </a:tc>
              </a:tr>
              <a:tr h="1440079">
                <a:tc>
                  <a:txBody>
                    <a:bodyPr/>
                    <a:lstStyle/>
                    <a:p>
                      <a:pPr>
                        <a:lnSpc>
                          <a:spcPct val="115000"/>
                        </a:lnSpc>
                        <a:spcAft>
                          <a:spcPts val="0"/>
                        </a:spcAft>
                      </a:pPr>
                      <a:r>
                        <a:rPr lang="ro-RO" sz="1200">
                          <a:effectLst/>
                        </a:rPr>
                        <a:t>17-19 septembrie 2019</a:t>
                      </a:r>
                      <a:endParaRPr lang="ro-RO" sz="900">
                        <a:effectLst/>
                        <a:latin typeface="Calibri"/>
                        <a:ea typeface="Calibri"/>
                        <a:cs typeface="Times New Roman"/>
                      </a:endParaRPr>
                    </a:p>
                  </a:txBody>
                  <a:tcPr marL="57501" marR="57501" marT="0" marB="0"/>
                </a:tc>
                <a:tc>
                  <a:txBody>
                    <a:bodyPr/>
                    <a:lstStyle/>
                    <a:p>
                      <a:pPr marL="342900" lvl="0" indent="-342900">
                        <a:lnSpc>
                          <a:spcPct val="115000"/>
                        </a:lnSpc>
                        <a:spcAft>
                          <a:spcPts val="0"/>
                        </a:spcAft>
                        <a:buFont typeface="Symbol"/>
                        <a:buChar char=""/>
                      </a:pPr>
                      <a:r>
                        <a:rPr lang="ro-RO" sz="1200" dirty="0">
                          <a:effectLst/>
                        </a:rPr>
                        <a:t>discuții pe sectoare : transport, energie, cercetare, TIC, incluziune socială și reducerea sărăciei, ocupare, educație, sănătate, </a:t>
                      </a:r>
                      <a:r>
                        <a:rPr lang="ro-RO" sz="1200" dirty="0" err="1">
                          <a:effectLst/>
                        </a:rPr>
                        <a:t>broadband</a:t>
                      </a:r>
                      <a:r>
                        <a:rPr lang="ro-RO" sz="1200" dirty="0">
                          <a:effectLst/>
                        </a:rPr>
                        <a:t>, investiții teritoriale/urbane.</a:t>
                      </a:r>
                      <a:endParaRPr lang="ro-RO" sz="900" dirty="0">
                        <a:effectLst/>
                      </a:endParaRPr>
                    </a:p>
                    <a:p>
                      <a:pPr marL="342900" lvl="0" indent="-342900">
                        <a:lnSpc>
                          <a:spcPct val="115000"/>
                        </a:lnSpc>
                        <a:spcAft>
                          <a:spcPts val="0"/>
                        </a:spcAft>
                        <a:buFont typeface="Symbol"/>
                        <a:buChar char=""/>
                      </a:pPr>
                      <a:r>
                        <a:rPr lang="ro-RO" sz="1200" dirty="0">
                          <a:effectLst/>
                        </a:rPr>
                        <a:t>Asistența tehnică</a:t>
                      </a:r>
                      <a:endParaRPr lang="ro-RO" sz="900" dirty="0">
                        <a:effectLst/>
                      </a:endParaRPr>
                    </a:p>
                    <a:p>
                      <a:pPr marL="342900" lvl="0" indent="-342900">
                        <a:lnSpc>
                          <a:spcPct val="115000"/>
                        </a:lnSpc>
                        <a:spcAft>
                          <a:spcPts val="0"/>
                        </a:spcAft>
                        <a:buFont typeface="Symbol"/>
                        <a:buChar char=""/>
                      </a:pPr>
                      <a:r>
                        <a:rPr lang="ro-RO" sz="1200" dirty="0">
                          <a:effectLst/>
                        </a:rPr>
                        <a:t>Viziunea asupra arhitecturii programelor operaționale</a:t>
                      </a:r>
                      <a:endParaRPr lang="ro-RO" sz="900" dirty="0">
                        <a:effectLst/>
                      </a:endParaRPr>
                    </a:p>
                    <a:p>
                      <a:pPr marL="342900" lvl="0" indent="-342900">
                        <a:lnSpc>
                          <a:spcPct val="115000"/>
                        </a:lnSpc>
                        <a:spcAft>
                          <a:spcPts val="0"/>
                        </a:spcAft>
                        <a:buFont typeface="Symbol"/>
                        <a:buChar char=""/>
                      </a:pPr>
                      <a:r>
                        <a:rPr lang="ro-RO" sz="1200" dirty="0">
                          <a:effectLst/>
                        </a:rPr>
                        <a:t>Stadiul îndeplinirii condițiilor favorizante privind comunitatea roma, egalitatea de gen, Carta Drepturilor Omului, </a:t>
                      </a:r>
                      <a:r>
                        <a:rPr lang="ro-RO" sz="1200" dirty="0" err="1">
                          <a:effectLst/>
                        </a:rPr>
                        <a:t>dizabilități</a:t>
                      </a:r>
                      <a:r>
                        <a:rPr lang="ro-RO" sz="1200" dirty="0">
                          <a:effectLst/>
                        </a:rPr>
                        <a:t>.</a:t>
                      </a:r>
                      <a:endParaRPr lang="ro-RO" sz="900" dirty="0">
                        <a:effectLst/>
                        <a:latin typeface="Calibri"/>
                        <a:ea typeface="Calibri"/>
                        <a:cs typeface="Times New Roman"/>
                      </a:endParaRPr>
                    </a:p>
                  </a:txBody>
                  <a:tcPr marL="57501" marR="57501" marT="0" marB="0"/>
                </a:tc>
              </a:tr>
              <a:tr h="1028628">
                <a:tc>
                  <a:txBody>
                    <a:bodyPr/>
                    <a:lstStyle/>
                    <a:p>
                      <a:pPr>
                        <a:lnSpc>
                          <a:spcPct val="115000"/>
                        </a:lnSpc>
                        <a:spcAft>
                          <a:spcPts val="0"/>
                        </a:spcAft>
                      </a:pPr>
                      <a:r>
                        <a:rPr lang="ro-RO" sz="1200">
                          <a:effectLst/>
                        </a:rPr>
                        <a:t>2-4 decembrie 2019</a:t>
                      </a:r>
                      <a:endParaRPr lang="ro-RO" sz="900">
                        <a:effectLst/>
                        <a:latin typeface="Calibri"/>
                        <a:ea typeface="Calibri"/>
                        <a:cs typeface="Times New Roman"/>
                      </a:endParaRPr>
                    </a:p>
                  </a:txBody>
                  <a:tcPr marL="57501" marR="57501" marT="0" marB="0"/>
                </a:tc>
                <a:tc>
                  <a:txBody>
                    <a:bodyPr/>
                    <a:lstStyle/>
                    <a:p>
                      <a:pPr marL="342900" lvl="0" indent="-342900">
                        <a:lnSpc>
                          <a:spcPct val="115000"/>
                        </a:lnSpc>
                        <a:spcAft>
                          <a:spcPts val="0"/>
                        </a:spcAft>
                        <a:buFont typeface="Symbol"/>
                        <a:buChar char=""/>
                      </a:pPr>
                      <a:r>
                        <a:rPr lang="ro-RO" sz="1200" dirty="0">
                          <a:effectLst/>
                        </a:rPr>
                        <a:t>Mecanisme de cooperare și arhitectura PO</a:t>
                      </a:r>
                      <a:endParaRPr lang="ro-RO" sz="900" dirty="0">
                        <a:effectLst/>
                      </a:endParaRPr>
                    </a:p>
                    <a:p>
                      <a:pPr marL="342900" lvl="0" indent="-342900">
                        <a:lnSpc>
                          <a:spcPct val="115000"/>
                        </a:lnSpc>
                        <a:spcAft>
                          <a:spcPts val="0"/>
                        </a:spcAft>
                        <a:buFont typeface="Symbol"/>
                        <a:buChar char=""/>
                      </a:pPr>
                      <a:r>
                        <a:rPr lang="ro-RO" sz="1200" dirty="0">
                          <a:effectLst/>
                        </a:rPr>
                        <a:t>Obiective de investiții</a:t>
                      </a:r>
                      <a:endParaRPr lang="ro-RO" sz="900" dirty="0">
                        <a:effectLst/>
                      </a:endParaRPr>
                    </a:p>
                    <a:p>
                      <a:pPr marL="342900" lvl="0" indent="-342900">
                        <a:lnSpc>
                          <a:spcPct val="115000"/>
                        </a:lnSpc>
                        <a:spcAft>
                          <a:spcPts val="0"/>
                        </a:spcAft>
                        <a:buFont typeface="Symbol"/>
                        <a:buChar char=""/>
                      </a:pPr>
                      <a:r>
                        <a:rPr lang="ro-RO" sz="1200" dirty="0">
                          <a:effectLst/>
                        </a:rPr>
                        <a:t>Stadiul îndeplinirii condițiilor favorizante</a:t>
                      </a:r>
                      <a:endParaRPr lang="ro-RO" sz="900" dirty="0">
                        <a:effectLst/>
                      </a:endParaRPr>
                    </a:p>
                    <a:p>
                      <a:pPr marL="342900" lvl="0" indent="-342900">
                        <a:lnSpc>
                          <a:spcPct val="115000"/>
                        </a:lnSpc>
                        <a:spcAft>
                          <a:spcPts val="0"/>
                        </a:spcAft>
                        <a:buFont typeface="Symbol"/>
                        <a:buChar char=""/>
                      </a:pPr>
                      <a:r>
                        <a:rPr lang="ro-RO" sz="1200" dirty="0">
                          <a:effectLst/>
                        </a:rPr>
                        <a:t>Cooperarea cu alte state membre sau regiuni</a:t>
                      </a:r>
                      <a:endParaRPr lang="ro-RO" sz="900" dirty="0">
                        <a:effectLst/>
                      </a:endParaRPr>
                    </a:p>
                    <a:p>
                      <a:pPr marL="342900" lvl="0" indent="-342900">
                        <a:lnSpc>
                          <a:spcPct val="115000"/>
                        </a:lnSpc>
                        <a:spcAft>
                          <a:spcPts val="0"/>
                        </a:spcAft>
                        <a:buFont typeface="Symbol"/>
                        <a:buChar char=""/>
                      </a:pPr>
                      <a:r>
                        <a:rPr lang="ro-RO" sz="1200" dirty="0">
                          <a:effectLst/>
                        </a:rPr>
                        <a:t>Capacitate administrativa </a:t>
                      </a:r>
                      <a:endParaRPr lang="ro-RO" sz="900" dirty="0">
                        <a:effectLst/>
                        <a:latin typeface="Calibri"/>
                        <a:ea typeface="Calibri"/>
                        <a:cs typeface="Times New Roman"/>
                      </a:endParaRPr>
                    </a:p>
                  </a:txBody>
                  <a:tcPr marL="57501" marR="57501" marT="0" marB="0"/>
                </a:tc>
              </a:tr>
            </a:tbl>
          </a:graphicData>
        </a:graphic>
      </p:graphicFrame>
      <p:pic>
        <p:nvPicPr>
          <p:cNvPr id="5"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438" y="6057656"/>
            <a:ext cx="762000" cy="768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074791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99592" y="1700808"/>
            <a:ext cx="7965084" cy="4464496"/>
          </a:xfrm>
        </p:spPr>
        <p:txBody>
          <a:bodyPr>
            <a:noAutofit/>
          </a:bodyPr>
          <a:lstStyle/>
          <a:p>
            <a:pPr algn="just">
              <a:spcBef>
                <a:spcPts val="600"/>
              </a:spcBef>
              <a:spcAft>
                <a:spcPts val="600"/>
              </a:spcAft>
              <a:buFont typeface="Wingdings" panose="05000000000000000000" pitchFamily="2" charset="2"/>
              <a:buChar char="Ø"/>
            </a:pPr>
            <a:r>
              <a:rPr lang="ro-RO" sz="2400" b="1" dirty="0" smtClean="0">
                <a:latin typeface="Calibri" panose="020F0502020204030204" pitchFamily="34" charset="0"/>
                <a:cs typeface="Calibri" panose="020F0502020204030204" pitchFamily="34" charset="0"/>
              </a:rPr>
              <a:t>Continuarea </a:t>
            </a:r>
            <a:r>
              <a:rPr lang="ro-RO" sz="2400" b="1" dirty="0">
                <a:latin typeface="Calibri" panose="020F0502020204030204" pitchFamily="34" charset="0"/>
                <a:cs typeface="Calibri" panose="020F0502020204030204" pitchFamily="34" charset="0"/>
              </a:rPr>
              <a:t>dialogului informal cu serviciile </a:t>
            </a:r>
            <a:r>
              <a:rPr lang="ro-RO" sz="2400" b="1" dirty="0" smtClean="0">
                <a:latin typeface="Calibri" panose="020F0502020204030204" pitchFamily="34" charset="0"/>
                <a:cs typeface="Calibri" panose="020F0502020204030204" pitchFamily="34" charset="0"/>
              </a:rPr>
              <a:t>CE</a:t>
            </a:r>
          </a:p>
          <a:p>
            <a:pPr algn="just">
              <a:spcBef>
                <a:spcPts val="600"/>
              </a:spcBef>
              <a:spcAft>
                <a:spcPts val="600"/>
              </a:spcAft>
              <a:buFont typeface="Wingdings" panose="05000000000000000000" pitchFamily="2" charset="2"/>
              <a:buChar char="Ø"/>
            </a:pPr>
            <a:r>
              <a:rPr lang="ro-RO" sz="2400" b="1" dirty="0" smtClean="0">
                <a:latin typeface="Calibri" panose="020F0502020204030204" pitchFamily="34" charset="0"/>
                <a:cs typeface="Calibri" panose="020F0502020204030204" pitchFamily="34" charset="0"/>
              </a:rPr>
              <a:t>Reuniuni ale cadrului </a:t>
            </a:r>
            <a:r>
              <a:rPr lang="ro-RO" sz="2400" b="1" dirty="0">
                <a:latin typeface="Calibri" panose="020F0502020204030204" pitchFamily="34" charset="0"/>
                <a:cs typeface="Calibri" panose="020F0502020204030204" pitchFamily="34" charset="0"/>
              </a:rPr>
              <a:t>partenerial prin dezbateri regionale și reuniuni al GL dedicate fiecărui </a:t>
            </a:r>
            <a:r>
              <a:rPr lang="ro-RO" sz="2400" b="1" dirty="0" smtClean="0">
                <a:latin typeface="Calibri" panose="020F0502020204030204" pitchFamily="34" charset="0"/>
                <a:cs typeface="Calibri" panose="020F0502020204030204" pitchFamily="34" charset="0"/>
              </a:rPr>
              <a:t>OP</a:t>
            </a:r>
          </a:p>
          <a:p>
            <a:pPr algn="just">
              <a:spcBef>
                <a:spcPts val="600"/>
              </a:spcBef>
              <a:spcAft>
                <a:spcPts val="600"/>
              </a:spcAft>
              <a:buFont typeface="Wingdings" panose="05000000000000000000" pitchFamily="2" charset="2"/>
              <a:buChar char="Ø"/>
            </a:pPr>
            <a:r>
              <a:rPr lang="ro-RO" sz="2400" b="1" dirty="0" smtClean="0">
                <a:latin typeface="Calibri" panose="020F0502020204030204" pitchFamily="34" charset="0"/>
                <a:cs typeface="Calibri" panose="020F0502020204030204" pitchFamily="34" charset="0"/>
              </a:rPr>
              <a:t>Monitorizarea planurilor de acțiune din memorandumurile condițiilor favorizante;</a:t>
            </a:r>
          </a:p>
          <a:p>
            <a:pPr algn="just">
              <a:spcBef>
                <a:spcPts val="600"/>
              </a:spcBef>
              <a:spcAft>
                <a:spcPts val="600"/>
              </a:spcAft>
              <a:buFont typeface="Wingdings" panose="05000000000000000000" pitchFamily="2" charset="2"/>
              <a:buChar char="Ø"/>
            </a:pPr>
            <a:r>
              <a:rPr lang="ro-RO" sz="2400" b="1" dirty="0" smtClean="0">
                <a:latin typeface="Calibri" panose="020F0502020204030204" pitchFamily="34" charset="0"/>
                <a:cs typeface="Calibri" panose="020F0502020204030204" pitchFamily="34" charset="0"/>
              </a:rPr>
              <a:t>Elaborarea Acordului de Parteneriat și a programelor operaționale</a:t>
            </a:r>
            <a:endParaRPr lang="en-US" sz="2400" b="1" dirty="0">
              <a:latin typeface="Calibri" panose="020F0502020204030204" pitchFamily="34" charset="0"/>
              <a:cs typeface="Calibri" panose="020F0502020204030204" pitchFamily="34" charset="0"/>
            </a:endParaRPr>
          </a:p>
        </p:txBody>
      </p:sp>
      <p:sp>
        <p:nvSpPr>
          <p:cNvPr id="5" name="Slide Number Placeholder 4"/>
          <p:cNvSpPr>
            <a:spLocks noGrp="1"/>
          </p:cNvSpPr>
          <p:nvPr>
            <p:ph type="sldNum" sz="quarter" idx="12"/>
          </p:nvPr>
        </p:nvSpPr>
        <p:spPr/>
        <p:txBody>
          <a:bodyPr/>
          <a:lstStyle/>
          <a:p>
            <a:pPr>
              <a:defRPr/>
            </a:pPr>
            <a:fld id="{83B33F65-9854-4F2E-9F20-2AE8112D4AC8}" type="slidenum">
              <a:rPr lang="ro-RO" smtClean="0"/>
              <a:pPr>
                <a:defRPr/>
              </a:pPr>
              <a:t>13</a:t>
            </a:fld>
            <a:endParaRPr lang="ro-RO" dirty="0"/>
          </a:p>
        </p:txBody>
      </p:sp>
      <p:sp>
        <p:nvSpPr>
          <p:cNvPr id="6" name="Title 1"/>
          <p:cNvSpPr txBox="1">
            <a:spLocks/>
          </p:cNvSpPr>
          <p:nvPr/>
        </p:nvSpPr>
        <p:spPr>
          <a:xfrm>
            <a:off x="780438" y="552083"/>
            <a:ext cx="7344816" cy="503784"/>
          </a:xfrm>
          <a:prstGeom prst="rect">
            <a:avLst/>
          </a:prstGeom>
          <a:noFill/>
          <a:ln w="38100" cap="flat" cmpd="sng" algn="ctr">
            <a:noFill/>
            <a:prstDash val="solid"/>
          </a:ln>
          <a:effectLst>
            <a:glow rad="63500">
              <a:schemeClr val="accent2">
                <a:satMod val="175000"/>
                <a:alpha val="40000"/>
              </a:schemeClr>
            </a:glow>
            <a:outerShdw blurRad="40000" dist="20000" dir="5400000" rotWithShape="0">
              <a:srgbClr val="000000">
                <a:alpha val="38000"/>
              </a:srgbClr>
            </a:outerShdw>
          </a:effectLst>
        </p:spPr>
        <p:style>
          <a:lnRef idx="3">
            <a:schemeClr val="lt1"/>
          </a:lnRef>
          <a:fillRef idx="1">
            <a:schemeClr val="accent1"/>
          </a:fillRef>
          <a:effectRef idx="1">
            <a:schemeClr val="accent1"/>
          </a:effectRef>
          <a:fontRef idx="minor">
            <a:schemeClr val="lt1"/>
          </a:fontRef>
        </p:style>
        <p:txBody>
          <a:bodyPr vert="horz" lIns="91440" tIns="45720" rIns="91440" bIns="45720" rtlCol="0" anchor="ctr">
            <a:noAutofit/>
          </a:bodyPr>
          <a:lstStyle>
            <a:lvl1pPr algn="ctr" defTabSz="914400" rtl="0" eaLnBrk="1" latinLnBrk="0" hangingPunct="1">
              <a:spcBef>
                <a:spcPct val="0"/>
              </a:spcBef>
              <a:buNone/>
              <a:defRPr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fontAlgn="auto">
              <a:spcAft>
                <a:spcPts val="0"/>
              </a:spcAft>
            </a:pPr>
            <a:r>
              <a:rPr lang="en-US" sz="3000" b="1" dirty="0" smtClean="0">
                <a:solidFill>
                  <a:prstClr val="white"/>
                </a:solidFill>
                <a:latin typeface="Calibri" panose="020F0502020204030204" pitchFamily="34" charset="0"/>
                <a:cs typeface="Calibri" panose="020F0502020204030204" pitchFamily="34" charset="0"/>
              </a:rPr>
              <a:t/>
            </a:r>
            <a:br>
              <a:rPr lang="en-US" sz="3000" b="1" dirty="0" smtClean="0">
                <a:solidFill>
                  <a:prstClr val="white"/>
                </a:solidFill>
                <a:latin typeface="Calibri" panose="020F0502020204030204" pitchFamily="34" charset="0"/>
                <a:cs typeface="Calibri" panose="020F0502020204030204" pitchFamily="34" charset="0"/>
              </a:rPr>
            </a:br>
            <a:r>
              <a:rPr lang="ro-RO" sz="2400" b="1" dirty="0">
                <a:solidFill>
                  <a:srgbClr val="0000FF"/>
                </a:solidFill>
                <a:latin typeface="Calibri" panose="020F0502020204030204" pitchFamily="34" charset="0"/>
                <a:cs typeface="Calibri" panose="020F0502020204030204" pitchFamily="34" charset="0"/>
              </a:rPr>
              <a:t>POLITICA DE </a:t>
            </a:r>
            <a:r>
              <a:rPr lang="ro-RO" sz="2400" b="1" dirty="0" smtClean="0">
                <a:solidFill>
                  <a:srgbClr val="0000FF"/>
                </a:solidFill>
                <a:latin typeface="Calibri" panose="020F0502020204030204" pitchFamily="34" charset="0"/>
                <a:cs typeface="Calibri" panose="020F0502020204030204" pitchFamily="34" charset="0"/>
              </a:rPr>
              <a:t>COEZIUNE- ACȚIUNI VIITOARE</a:t>
            </a:r>
            <a:endParaRPr lang="ro-RO" sz="2400" b="1" dirty="0" smtClean="0">
              <a:solidFill>
                <a:prstClr val="black"/>
              </a:solidFill>
              <a:latin typeface="Calibri" panose="020F0502020204030204" pitchFamily="34" charset="0"/>
              <a:cs typeface="Calibri" panose="020F0502020204030204" pitchFamily="34" charset="0"/>
            </a:endParaRPr>
          </a:p>
          <a:p>
            <a:pPr fontAlgn="auto">
              <a:spcAft>
                <a:spcPts val="0"/>
              </a:spcAft>
            </a:pPr>
            <a:endParaRPr lang="ro-RO" sz="3000" b="1" dirty="0">
              <a:solidFill>
                <a:prstClr val="white"/>
              </a:solidFill>
              <a:latin typeface="Calibri" panose="020F0502020204030204" pitchFamily="34" charset="0"/>
              <a:cs typeface="Calibri" panose="020F0502020204030204" pitchFamily="34" charset="0"/>
            </a:endParaRPr>
          </a:p>
        </p:txBody>
      </p:sp>
      <p:pic>
        <p:nvPicPr>
          <p:cNvPr id="14" name="Picture 1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438" y="6057656"/>
            <a:ext cx="762000" cy="768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3276392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1484783"/>
            <a:ext cx="8424936" cy="720081"/>
          </a:xfrm>
        </p:spPr>
        <p:txBody>
          <a:bodyPr>
            <a:normAutofit/>
          </a:bodyPr>
          <a:lstStyle/>
          <a:p>
            <a:pPr marL="0" indent="0" algn="ctr">
              <a:buNone/>
            </a:pPr>
            <a:r>
              <a:rPr lang="en-US" sz="2400" u="sng" dirty="0" smtClean="0">
                <a:latin typeface="Calibri" panose="020F0502020204030204" pitchFamily="34" charset="0"/>
                <a:cs typeface="Calibri" panose="020F0502020204030204" pitchFamily="34" charset="0"/>
              </a:rPr>
              <a:t>Abordare strategic</a:t>
            </a:r>
            <a:r>
              <a:rPr lang="ro-RO" sz="2400" u="sng" dirty="0" smtClean="0">
                <a:latin typeface="Calibri" panose="020F0502020204030204" pitchFamily="34" charset="0"/>
                <a:cs typeface="Calibri" panose="020F0502020204030204" pitchFamily="34" charset="0"/>
              </a:rPr>
              <a:t>ă</a:t>
            </a:r>
            <a:r>
              <a:rPr lang="ro-RO" sz="2400" dirty="0" smtClean="0">
                <a:latin typeface="Calibri" panose="020F0502020204030204" pitchFamily="34" charset="0"/>
                <a:cs typeface="Calibri" panose="020F0502020204030204" pitchFamily="34" charset="0"/>
              </a:rPr>
              <a:t> </a:t>
            </a:r>
            <a:r>
              <a:rPr lang="en-US" sz="2400" dirty="0" smtClean="0">
                <a:latin typeface="Calibri" panose="020F0502020204030204" pitchFamily="34" charset="0"/>
                <a:cs typeface="Calibri" panose="020F0502020204030204" pitchFamily="34" charset="0"/>
              </a:rPr>
              <a:t>  </a:t>
            </a:r>
            <a:r>
              <a:rPr lang="en-US" sz="2400"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a:t>
            </a:r>
            <a:r>
              <a:rPr lang="en-US" sz="2400" dirty="0" smtClean="0">
                <a:effectLst/>
                <a:latin typeface="Calibri" panose="020F0502020204030204" pitchFamily="34" charset="0"/>
                <a:cs typeface="Calibri" panose="020F0502020204030204" pitchFamily="34" charset="0"/>
              </a:rPr>
              <a:t>   </a:t>
            </a:r>
            <a:r>
              <a:rPr lang="ro-RO" sz="2400" b="1" u="sng" dirty="0" smtClean="0">
                <a:effectLst/>
                <a:latin typeface="Calibri" panose="020F0502020204030204" pitchFamily="34" charset="0"/>
                <a:cs typeface="Calibri" panose="020F0502020204030204" pitchFamily="34" charset="0"/>
              </a:rPr>
              <a:t>5 Obiective ale Politicii</a:t>
            </a:r>
            <a:r>
              <a:rPr lang="en-US" sz="2400" b="1" u="sng" dirty="0" smtClean="0">
                <a:effectLst/>
                <a:latin typeface="Calibri" panose="020F0502020204030204" pitchFamily="34" charset="0"/>
                <a:cs typeface="Calibri" panose="020F0502020204030204" pitchFamily="34" charset="0"/>
              </a:rPr>
              <a:t> de Coeziune</a:t>
            </a:r>
            <a:endParaRPr lang="ro-RO" sz="2400" b="1" u="sng" dirty="0">
              <a:effectLst/>
              <a:latin typeface="Calibri" panose="020F0502020204030204" pitchFamily="34" charset="0"/>
              <a:cs typeface="Calibri" panose="020F0502020204030204" pitchFamily="34" charset="0"/>
            </a:endParaRPr>
          </a:p>
        </p:txBody>
      </p:sp>
      <p:sp>
        <p:nvSpPr>
          <p:cNvPr id="9" name="Content Placeholder 2"/>
          <p:cNvSpPr txBox="1">
            <a:spLocks/>
          </p:cNvSpPr>
          <p:nvPr/>
        </p:nvSpPr>
        <p:spPr bwMode="auto">
          <a:xfrm>
            <a:off x="475729" y="404665"/>
            <a:ext cx="8229600" cy="99576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en-US" sz="2600" b="1" dirty="0" smtClean="0">
                <a:solidFill>
                  <a:srgbClr val="0000FF"/>
                </a:solidFill>
                <a:latin typeface="Calibri" panose="020F0502020204030204" pitchFamily="34" charset="0"/>
                <a:cs typeface="Calibri" panose="020F0502020204030204" pitchFamily="34" charset="0"/>
              </a:rPr>
              <a:t>POLITICA DE COEZIUNE 2021-2027</a:t>
            </a:r>
            <a:endParaRPr lang="ro-RO" sz="2600" b="1" dirty="0" smtClean="0">
              <a:solidFill>
                <a:srgbClr val="0000FF"/>
              </a:solidFill>
              <a:latin typeface="Calibri" panose="020F0502020204030204" pitchFamily="34" charset="0"/>
              <a:cs typeface="Calibri" panose="020F0502020204030204" pitchFamily="34" charset="0"/>
            </a:endParaRPr>
          </a:p>
          <a:p>
            <a:pPr marL="0" indent="0" algn="ctr">
              <a:buNone/>
            </a:pPr>
            <a:r>
              <a:rPr lang="en-US" sz="2600" b="1" dirty="0" smtClean="0">
                <a:solidFill>
                  <a:srgbClr val="0000FF"/>
                </a:solidFill>
                <a:latin typeface="Calibri" panose="020F0502020204030204" pitchFamily="34" charset="0"/>
                <a:cs typeface="Calibri" panose="020F0502020204030204" pitchFamily="34" charset="0"/>
              </a:rPr>
              <a:t> </a:t>
            </a:r>
            <a:r>
              <a:rPr lang="en-US" sz="2600" b="1" dirty="0" smtClean="0">
                <a:latin typeface="Calibri" panose="020F0502020204030204" pitchFamily="34" charset="0"/>
                <a:cs typeface="Calibri" panose="020F0502020204030204" pitchFamily="34" charset="0"/>
              </a:rPr>
              <a:t>OPORTUNIT</a:t>
            </a:r>
            <a:r>
              <a:rPr lang="ro-RO" sz="2600" b="1" dirty="0" smtClean="0">
                <a:latin typeface="Calibri" panose="020F0502020204030204" pitchFamily="34" charset="0"/>
                <a:cs typeface="Calibri" panose="020F0502020204030204" pitchFamily="34" charset="0"/>
              </a:rPr>
              <a:t>ĂȚI </a:t>
            </a:r>
            <a:r>
              <a:rPr lang="en-US" sz="2600" b="1" dirty="0" smtClean="0">
                <a:latin typeface="Calibri" panose="020F0502020204030204" pitchFamily="34" charset="0"/>
                <a:cs typeface="Calibri" panose="020F0502020204030204" pitchFamily="34" charset="0"/>
              </a:rPr>
              <a:t> </a:t>
            </a:r>
            <a:r>
              <a:rPr lang="ro-RO" sz="2600" b="1" dirty="0" smtClean="0">
                <a:latin typeface="Calibri" panose="020F0502020204030204" pitchFamily="34" charset="0"/>
                <a:cs typeface="Calibri" panose="020F0502020204030204" pitchFamily="34" charset="0"/>
              </a:rPr>
              <a:t>ȘI PROVOCĂRI</a:t>
            </a:r>
            <a:endParaRPr lang="ro-RO" sz="2600" dirty="0">
              <a:latin typeface="Calibri" panose="020F0502020204030204" pitchFamily="34" charset="0"/>
              <a:cs typeface="Calibri" panose="020F0502020204030204" pitchFamily="34" charset="0"/>
            </a:endParaRPr>
          </a:p>
        </p:txBody>
      </p:sp>
      <p:graphicFrame>
        <p:nvGraphicFramePr>
          <p:cNvPr id="10" name="Diagram 9"/>
          <p:cNvGraphicFramePr/>
          <p:nvPr>
            <p:extLst>
              <p:ext uri="{D42A27DB-BD31-4B8C-83A1-F6EECF244321}">
                <p14:modId xmlns:p14="http://schemas.microsoft.com/office/powerpoint/2010/main" val="331170814"/>
              </p:ext>
            </p:extLst>
          </p:nvPr>
        </p:nvGraphicFramePr>
        <p:xfrm>
          <a:off x="971600" y="2246053"/>
          <a:ext cx="7264261"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4" name="Picture 3"/>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843808" y="2069159"/>
            <a:ext cx="710208" cy="710208"/>
          </a:xfrm>
          <a:prstGeom prst="rect">
            <a:avLst/>
          </a:prstGeom>
        </p:spPr>
      </p:pic>
      <p:pic>
        <p:nvPicPr>
          <p:cNvPr id="1026" name="Picture 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898910" y="2174179"/>
            <a:ext cx="1784956" cy="10052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806710" y="4440975"/>
            <a:ext cx="1397069" cy="13970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0"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477114" y="2676809"/>
            <a:ext cx="800100" cy="800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2" name="Picture 8" descr="E:\Users\ana-maria.iordache\Desktop\europe-map-clipart-23.png"/>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1330977" y="4508511"/>
            <a:ext cx="1092374" cy="1092374"/>
          </a:xfrm>
          <a:prstGeom prst="rect">
            <a:avLst/>
          </a:prstGeom>
          <a:noFill/>
          <a:extLst>
            <a:ext uri="{909E8E84-426E-40DD-AFC4-6F175D3DCCD1}">
              <a14:hiddenFill xmlns:a14="http://schemas.microsoft.com/office/drawing/2010/main">
                <a:solidFill>
                  <a:srgbClr val="FFFFFF"/>
                </a:solidFill>
              </a14:hiddenFill>
            </a:ext>
          </a:extLst>
        </p:spPr>
      </p:pic>
      <p:pic>
        <p:nvPicPr>
          <p:cNvPr id="4098" name="Picture 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51520" y="6165304"/>
            <a:ext cx="762000" cy="768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21610078"/>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noGrp="1"/>
          </p:cNvSpPr>
          <p:nvPr>
            <p:ph type="title"/>
          </p:nvPr>
        </p:nvSpPr>
        <p:spPr bwMode="auto">
          <a:xfrm>
            <a:off x="472369" y="606677"/>
            <a:ext cx="8229600" cy="864096"/>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Autofit/>
          </a:bodyPr>
          <a:lst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ro-RO" sz="2400" b="1" dirty="0">
                <a:solidFill>
                  <a:srgbClr val="0000FF"/>
                </a:solidFill>
                <a:latin typeface="Calibri" panose="020F0502020204030204" pitchFamily="34" charset="0"/>
                <a:cs typeface="Calibri" panose="020F0502020204030204" pitchFamily="34" charset="0"/>
              </a:rPr>
              <a:t>PRINCIPALELE CARACTERISTICI ALE NOULUI CADRU PENTRU POLITICA DE COEZIUNE 2021-2027</a:t>
            </a:r>
          </a:p>
        </p:txBody>
      </p:sp>
      <p:sp>
        <p:nvSpPr>
          <p:cNvPr id="7" name="Content Placeholder 2"/>
          <p:cNvSpPr>
            <a:spLocks noGrp="1"/>
          </p:cNvSpPr>
          <p:nvPr>
            <p:ph idx="1"/>
          </p:nvPr>
        </p:nvSpPr>
        <p:spPr>
          <a:xfrm>
            <a:off x="539552" y="1573039"/>
            <a:ext cx="8229600" cy="532656"/>
          </a:xfrm>
        </p:spPr>
        <p:txBody>
          <a:bodyPr>
            <a:noAutofit/>
          </a:bodyPr>
          <a:lstStyle/>
          <a:p>
            <a:pPr marL="0" indent="0" algn="ctr">
              <a:buNone/>
            </a:pPr>
            <a:r>
              <a:rPr lang="ro-RO" sz="28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Concentrare tematică </a:t>
            </a:r>
            <a:r>
              <a:rPr lang="en-US" sz="28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a:t>
            </a:r>
            <a:r>
              <a:rPr lang="en-US" sz="2800" b="1" dirty="0" err="1"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aspecte</a:t>
            </a:r>
            <a:r>
              <a:rPr lang="en-US" sz="28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a:t>
            </a:r>
            <a:r>
              <a:rPr lang="en-US" sz="2800" b="1" dirty="0" err="1"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discutate</a:t>
            </a:r>
            <a:r>
              <a:rPr lang="en-US" sz="28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a:t>
            </a:r>
            <a:r>
              <a:rPr lang="ro-RO" sz="28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î</a:t>
            </a:r>
            <a:r>
              <a:rPr lang="en-US" sz="28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n </a:t>
            </a:r>
            <a:r>
              <a:rPr lang="ro-RO" sz="28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C</a:t>
            </a:r>
            <a:r>
              <a:rPr lang="en-US" sz="28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FM)</a:t>
            </a:r>
            <a:endParaRPr lang="ro-RO" sz="280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5" name="Slide Number Placeholder 4"/>
          <p:cNvSpPr>
            <a:spLocks noGrp="1"/>
          </p:cNvSpPr>
          <p:nvPr>
            <p:ph type="sldNum" sz="quarter" idx="12"/>
          </p:nvPr>
        </p:nvSpPr>
        <p:spPr/>
        <p:txBody>
          <a:bodyPr/>
          <a:lstStyle/>
          <a:p>
            <a:pPr>
              <a:defRPr/>
            </a:pPr>
            <a:fld id="{83B33F65-9854-4F2E-9F20-2AE8112D4AC8}" type="slidenum">
              <a:rPr lang="ro-RO" smtClean="0"/>
              <a:pPr>
                <a:defRPr/>
              </a:pPr>
              <a:t>3</a:t>
            </a:fld>
            <a:endParaRPr lang="ro-RO"/>
          </a:p>
        </p:txBody>
      </p:sp>
      <p:sp>
        <p:nvSpPr>
          <p:cNvPr id="10" name="Content Placeholder 2"/>
          <p:cNvSpPr txBox="1">
            <a:spLocks/>
          </p:cNvSpPr>
          <p:nvPr/>
        </p:nvSpPr>
        <p:spPr bwMode="auto">
          <a:xfrm>
            <a:off x="827584" y="2207961"/>
            <a:ext cx="8566398" cy="1800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nSpc>
                <a:spcPct val="150000"/>
              </a:lnSpc>
              <a:buFont typeface="Wingdings" panose="05000000000000000000" pitchFamily="2" charset="2"/>
              <a:buChar char="ü"/>
            </a:pPr>
            <a:r>
              <a:rPr lang="ro-RO" sz="1900" b="1" dirty="0">
                <a:solidFill>
                  <a:srgbClr val="000099"/>
                </a:solidFill>
                <a:latin typeface="Calibri" panose="020F0502020204030204" pitchFamily="34" charset="0"/>
                <a:cs typeface="Calibri" panose="020F0502020204030204" pitchFamily="34" charset="0"/>
              </a:rPr>
              <a:t>35% din FEDR </a:t>
            </a:r>
            <a:r>
              <a:rPr lang="ro-RO" sz="1900" b="1" dirty="0" smtClean="0">
                <a:latin typeface="Calibri" panose="020F0502020204030204" pitchFamily="34" charset="0"/>
                <a:cs typeface="Calibri" panose="020F0502020204030204" pitchFamily="34" charset="0"/>
              </a:rPr>
              <a:t>pentru</a:t>
            </a:r>
            <a:r>
              <a:rPr lang="ro-RO" sz="1900" b="1" dirty="0" smtClean="0">
                <a:solidFill>
                  <a:srgbClr val="002060"/>
                </a:solidFill>
                <a:latin typeface="Calibri" panose="020F0502020204030204" pitchFamily="34" charset="0"/>
                <a:cs typeface="Calibri" panose="020F0502020204030204" pitchFamily="34" charset="0"/>
              </a:rPr>
              <a:t> </a:t>
            </a:r>
            <a:r>
              <a:rPr lang="ro-RO" sz="1900" b="1" dirty="0">
                <a:solidFill>
                  <a:srgbClr val="000099"/>
                </a:solidFill>
                <a:latin typeface="Calibri" panose="020F0502020204030204" pitchFamily="34" charset="0"/>
                <a:cs typeface="Calibri" panose="020F0502020204030204" pitchFamily="34" charset="0"/>
              </a:rPr>
              <a:t>OP 1 </a:t>
            </a:r>
            <a:r>
              <a:rPr lang="ro-RO" sz="1900" b="1" dirty="0" smtClean="0">
                <a:latin typeface="Calibri" panose="020F0502020204030204" pitchFamily="34" charset="0"/>
                <a:cs typeface="Calibri" panose="020F0502020204030204" pitchFamily="34" charset="0"/>
              </a:rPr>
              <a:t>(o Europă mai inteligentă)</a:t>
            </a:r>
          </a:p>
          <a:p>
            <a:pPr>
              <a:lnSpc>
                <a:spcPct val="150000"/>
              </a:lnSpc>
              <a:buFont typeface="Wingdings" panose="05000000000000000000" pitchFamily="2" charset="2"/>
              <a:buChar char="ü"/>
            </a:pPr>
            <a:r>
              <a:rPr lang="ro-RO" sz="1900" b="1" dirty="0">
                <a:solidFill>
                  <a:srgbClr val="000099"/>
                </a:solidFill>
                <a:latin typeface="Calibri" panose="020F0502020204030204" pitchFamily="34" charset="0"/>
                <a:cs typeface="Calibri" panose="020F0502020204030204" pitchFamily="34" charset="0"/>
              </a:rPr>
              <a:t>30% din FEDR </a:t>
            </a:r>
            <a:r>
              <a:rPr lang="ro-RO" sz="1900" b="1" dirty="0" smtClean="0">
                <a:latin typeface="Calibri" panose="020F0502020204030204" pitchFamily="34" charset="0"/>
                <a:cs typeface="Calibri" panose="020F0502020204030204" pitchFamily="34" charset="0"/>
              </a:rPr>
              <a:t>pentru</a:t>
            </a:r>
            <a:r>
              <a:rPr lang="ro-RO" sz="1900" b="1" dirty="0" smtClean="0">
                <a:solidFill>
                  <a:srgbClr val="002060"/>
                </a:solidFill>
                <a:latin typeface="Calibri" panose="020F0502020204030204" pitchFamily="34" charset="0"/>
                <a:cs typeface="Calibri" panose="020F0502020204030204" pitchFamily="34" charset="0"/>
              </a:rPr>
              <a:t> </a:t>
            </a:r>
            <a:r>
              <a:rPr lang="ro-RO" sz="1900" b="1" dirty="0">
                <a:solidFill>
                  <a:srgbClr val="000099"/>
                </a:solidFill>
                <a:latin typeface="Calibri" panose="020F0502020204030204" pitchFamily="34" charset="0"/>
                <a:cs typeface="Calibri" panose="020F0502020204030204" pitchFamily="34" charset="0"/>
              </a:rPr>
              <a:t>OP 2</a:t>
            </a:r>
            <a:r>
              <a:rPr lang="ro-RO" sz="1900" b="1" dirty="0">
                <a:solidFill>
                  <a:srgbClr val="0066FF"/>
                </a:solidFill>
                <a:latin typeface="Calibri" panose="020F0502020204030204" pitchFamily="34" charset="0"/>
                <a:cs typeface="Calibri" panose="020F0502020204030204" pitchFamily="34" charset="0"/>
              </a:rPr>
              <a:t> </a:t>
            </a:r>
            <a:r>
              <a:rPr lang="ro-RO" sz="1900" b="1" dirty="0" smtClean="0">
                <a:latin typeface="Calibri" panose="020F0502020204030204" pitchFamily="34" charset="0"/>
                <a:cs typeface="Calibri" panose="020F0502020204030204" pitchFamily="34" charset="0"/>
              </a:rPr>
              <a:t>(o Europă mai verde)</a:t>
            </a:r>
          </a:p>
          <a:p>
            <a:pPr>
              <a:lnSpc>
                <a:spcPct val="150000"/>
              </a:lnSpc>
              <a:buFont typeface="Wingdings" panose="05000000000000000000" pitchFamily="2" charset="2"/>
              <a:buChar char="ü"/>
            </a:pPr>
            <a:r>
              <a:rPr lang="ro-RO" sz="1900" b="1" dirty="0">
                <a:solidFill>
                  <a:srgbClr val="000099"/>
                </a:solidFill>
                <a:latin typeface="Calibri" panose="020F0502020204030204" pitchFamily="34" charset="0"/>
                <a:cs typeface="Calibri" panose="020F0502020204030204" pitchFamily="34" charset="0"/>
              </a:rPr>
              <a:t>FEDR</a:t>
            </a:r>
            <a:r>
              <a:rPr lang="ro-RO" sz="1900" b="1" dirty="0" smtClean="0">
                <a:solidFill>
                  <a:srgbClr val="002060"/>
                </a:solidFill>
                <a:latin typeface="Calibri" panose="020F0502020204030204" pitchFamily="34" charset="0"/>
                <a:cs typeface="Calibri" panose="020F0502020204030204" pitchFamily="34" charset="0"/>
              </a:rPr>
              <a:t> </a:t>
            </a:r>
            <a:r>
              <a:rPr lang="ro-RO" sz="1900" b="1" dirty="0" smtClean="0">
                <a:latin typeface="Calibri" panose="020F0502020204030204" pitchFamily="34" charset="0"/>
                <a:cs typeface="Calibri" panose="020F0502020204030204" pitchFamily="34" charset="0"/>
              </a:rPr>
              <a:t>să contribuie cu </a:t>
            </a:r>
            <a:r>
              <a:rPr lang="ro-RO" sz="1900" b="1" dirty="0">
                <a:solidFill>
                  <a:srgbClr val="000099"/>
                </a:solidFill>
                <a:latin typeface="Calibri" panose="020F0502020204030204" pitchFamily="34" charset="0"/>
                <a:cs typeface="Calibri" panose="020F0502020204030204" pitchFamily="34" charset="0"/>
              </a:rPr>
              <a:t>30%</a:t>
            </a:r>
            <a:r>
              <a:rPr lang="ro-RO" sz="1900" b="1" dirty="0">
                <a:solidFill>
                  <a:srgbClr val="0066FF"/>
                </a:solidFill>
                <a:latin typeface="Calibri" panose="020F0502020204030204" pitchFamily="34" charset="0"/>
                <a:cs typeface="Calibri" panose="020F0502020204030204" pitchFamily="34" charset="0"/>
              </a:rPr>
              <a:t> </a:t>
            </a:r>
            <a:r>
              <a:rPr lang="ro-RO" sz="1900" b="1" dirty="0" smtClean="0">
                <a:latin typeface="Calibri" panose="020F0502020204030204" pitchFamily="34" charset="0"/>
                <a:cs typeface="Calibri" panose="020F0502020204030204" pitchFamily="34" charset="0"/>
              </a:rPr>
              <a:t>la obiectivele de </a:t>
            </a:r>
            <a:r>
              <a:rPr lang="ro-RO" sz="1900" b="1" dirty="0">
                <a:latin typeface="Calibri" panose="020F0502020204030204" pitchFamily="34" charset="0"/>
                <a:cs typeface="Calibri" panose="020F0502020204030204" pitchFamily="34" charset="0"/>
              </a:rPr>
              <a:t>schimbări climatice</a:t>
            </a:r>
          </a:p>
          <a:p>
            <a:pPr>
              <a:lnSpc>
                <a:spcPct val="150000"/>
              </a:lnSpc>
              <a:buFont typeface="Wingdings" panose="05000000000000000000" pitchFamily="2" charset="2"/>
              <a:buChar char="ü"/>
            </a:pPr>
            <a:r>
              <a:rPr lang="ro-RO" sz="1900" b="1" dirty="0">
                <a:solidFill>
                  <a:srgbClr val="000099"/>
                </a:solidFill>
                <a:latin typeface="Calibri" panose="020F0502020204030204" pitchFamily="34" charset="0"/>
                <a:cs typeface="Calibri" panose="020F0502020204030204" pitchFamily="34" charset="0"/>
              </a:rPr>
              <a:t>FC</a:t>
            </a:r>
            <a:r>
              <a:rPr lang="ro-RO" sz="1900" b="1" dirty="0">
                <a:solidFill>
                  <a:srgbClr val="0066FF"/>
                </a:solidFill>
                <a:latin typeface="Calibri" panose="020F0502020204030204" pitchFamily="34" charset="0"/>
                <a:cs typeface="Calibri" panose="020F0502020204030204" pitchFamily="34" charset="0"/>
              </a:rPr>
              <a:t> </a:t>
            </a:r>
            <a:r>
              <a:rPr lang="ro-RO" sz="1900" b="1" dirty="0">
                <a:latin typeface="Calibri" panose="020F0502020204030204" pitchFamily="34" charset="0"/>
                <a:cs typeface="Calibri" panose="020F0502020204030204" pitchFamily="34" charset="0"/>
              </a:rPr>
              <a:t>să contribuie cu </a:t>
            </a:r>
            <a:r>
              <a:rPr lang="ro-RO" sz="1900" b="1" dirty="0">
                <a:solidFill>
                  <a:srgbClr val="000099"/>
                </a:solidFill>
                <a:latin typeface="Calibri" panose="020F0502020204030204" pitchFamily="34" charset="0"/>
                <a:cs typeface="Calibri" panose="020F0502020204030204" pitchFamily="34" charset="0"/>
              </a:rPr>
              <a:t>37%</a:t>
            </a:r>
            <a:r>
              <a:rPr lang="ro-RO" sz="1900" b="1" dirty="0">
                <a:solidFill>
                  <a:srgbClr val="0066FF"/>
                </a:solidFill>
                <a:latin typeface="Calibri" panose="020F0502020204030204" pitchFamily="34" charset="0"/>
                <a:cs typeface="Calibri" panose="020F0502020204030204" pitchFamily="34" charset="0"/>
              </a:rPr>
              <a:t> </a:t>
            </a:r>
            <a:r>
              <a:rPr lang="ro-RO" sz="1900" b="1" dirty="0">
                <a:latin typeface="Calibri" panose="020F0502020204030204" pitchFamily="34" charset="0"/>
                <a:cs typeface="Calibri" panose="020F0502020204030204" pitchFamily="34" charset="0"/>
              </a:rPr>
              <a:t>la obiectivele de schimbări climatice</a:t>
            </a:r>
          </a:p>
          <a:p>
            <a:pPr>
              <a:lnSpc>
                <a:spcPct val="150000"/>
              </a:lnSpc>
              <a:buFont typeface="Wingdings" panose="05000000000000000000" pitchFamily="2" charset="2"/>
              <a:buChar char="ü"/>
            </a:pPr>
            <a:r>
              <a:rPr lang="ro-RO" sz="1900" b="1" dirty="0" smtClean="0">
                <a:solidFill>
                  <a:srgbClr val="000099"/>
                </a:solidFill>
                <a:latin typeface="Calibri" panose="020F0502020204030204" pitchFamily="34" charset="0"/>
                <a:cs typeface="Calibri" panose="020F0502020204030204" pitchFamily="34" charset="0"/>
              </a:rPr>
              <a:t>Min. </a:t>
            </a:r>
            <a:r>
              <a:rPr lang="ro-RO" sz="1900" b="1" dirty="0">
                <a:solidFill>
                  <a:srgbClr val="000099"/>
                </a:solidFill>
                <a:latin typeface="Calibri" panose="020F0502020204030204" pitchFamily="34" charset="0"/>
                <a:cs typeface="Calibri" panose="020F0502020204030204" pitchFamily="34" charset="0"/>
              </a:rPr>
              <a:t>6% </a:t>
            </a:r>
            <a:r>
              <a:rPr lang="ro-RO" sz="1900" b="1" dirty="0" smtClean="0">
                <a:latin typeface="Calibri" panose="020F0502020204030204" pitchFamily="34" charset="0"/>
                <a:cs typeface="Calibri" panose="020F0502020204030204" pitchFamily="34" charset="0"/>
              </a:rPr>
              <a:t>din</a:t>
            </a:r>
            <a:r>
              <a:rPr lang="ro-RO" sz="1900" b="1" dirty="0" smtClean="0">
                <a:solidFill>
                  <a:srgbClr val="002060"/>
                </a:solidFill>
                <a:latin typeface="Calibri" panose="020F0502020204030204" pitchFamily="34" charset="0"/>
                <a:cs typeface="Calibri" panose="020F0502020204030204" pitchFamily="34" charset="0"/>
              </a:rPr>
              <a:t> </a:t>
            </a:r>
            <a:r>
              <a:rPr lang="ro-RO" sz="1900" b="1" dirty="0">
                <a:solidFill>
                  <a:srgbClr val="000099"/>
                </a:solidFill>
                <a:latin typeface="Calibri" panose="020F0502020204030204" pitchFamily="34" charset="0"/>
                <a:cs typeface="Calibri" panose="020F0502020204030204" pitchFamily="34" charset="0"/>
              </a:rPr>
              <a:t>FEDR</a:t>
            </a:r>
            <a:r>
              <a:rPr lang="ro-RO" sz="1900" b="1" dirty="0" smtClean="0">
                <a:solidFill>
                  <a:srgbClr val="002060"/>
                </a:solidFill>
                <a:latin typeface="Calibri" panose="020F0502020204030204" pitchFamily="34" charset="0"/>
                <a:cs typeface="Calibri" panose="020F0502020204030204" pitchFamily="34" charset="0"/>
              </a:rPr>
              <a:t> </a:t>
            </a:r>
            <a:r>
              <a:rPr lang="ro-RO" sz="1900" b="1" dirty="0" smtClean="0">
                <a:latin typeface="Calibri" panose="020F0502020204030204" pitchFamily="34" charset="0"/>
                <a:cs typeface="Calibri" panose="020F0502020204030204" pitchFamily="34" charset="0"/>
              </a:rPr>
              <a:t>pentru </a:t>
            </a:r>
            <a:r>
              <a:rPr lang="ro-RO" sz="1900" b="1" dirty="0">
                <a:latin typeface="Calibri" panose="020F0502020204030204" pitchFamily="34" charset="0"/>
                <a:cs typeface="Calibri" panose="020F0502020204030204" pitchFamily="34" charset="0"/>
              </a:rPr>
              <a:t>dezvoltare urbană</a:t>
            </a:r>
          </a:p>
          <a:p>
            <a:pPr>
              <a:lnSpc>
                <a:spcPct val="150000"/>
              </a:lnSpc>
              <a:buFont typeface="Wingdings" panose="05000000000000000000" pitchFamily="2" charset="2"/>
              <a:buChar char="ü"/>
            </a:pPr>
            <a:r>
              <a:rPr lang="ro-RO" sz="1900" b="1" dirty="0">
                <a:solidFill>
                  <a:srgbClr val="000099"/>
                </a:solidFill>
                <a:latin typeface="Calibri" panose="020F0502020204030204" pitchFamily="34" charset="0"/>
                <a:cs typeface="Calibri" panose="020F0502020204030204" pitchFamily="34" charset="0"/>
              </a:rPr>
              <a:t>2% </a:t>
            </a:r>
            <a:r>
              <a:rPr lang="ro-RO" sz="1900" b="1" dirty="0" smtClean="0">
                <a:latin typeface="Calibri" panose="020F0502020204030204" pitchFamily="34" charset="0"/>
                <a:cs typeface="Calibri" panose="020F0502020204030204" pitchFamily="34" charset="0"/>
              </a:rPr>
              <a:t>din</a:t>
            </a:r>
            <a:r>
              <a:rPr lang="ro-RO" sz="1900" b="1" dirty="0" smtClean="0">
                <a:solidFill>
                  <a:srgbClr val="002060"/>
                </a:solidFill>
                <a:latin typeface="Calibri" panose="020F0502020204030204" pitchFamily="34" charset="0"/>
                <a:cs typeface="Calibri" panose="020F0502020204030204" pitchFamily="34" charset="0"/>
              </a:rPr>
              <a:t> </a:t>
            </a:r>
            <a:r>
              <a:rPr lang="ro-RO" sz="1900" b="1" dirty="0">
                <a:solidFill>
                  <a:srgbClr val="000099"/>
                </a:solidFill>
                <a:latin typeface="Calibri" panose="020F0502020204030204" pitchFamily="34" charset="0"/>
                <a:cs typeface="Calibri" panose="020F0502020204030204" pitchFamily="34" charset="0"/>
              </a:rPr>
              <a:t>FSE+ </a:t>
            </a:r>
            <a:r>
              <a:rPr lang="ro-RO" sz="1900" b="1" dirty="0">
                <a:latin typeface="Calibri" panose="020F0502020204030204" pitchFamily="34" charset="0"/>
                <a:cs typeface="Calibri" panose="020F0502020204030204" pitchFamily="34" charset="0"/>
              </a:rPr>
              <a:t>pentru</a:t>
            </a:r>
            <a:r>
              <a:rPr lang="ro-RO" sz="1900" b="1" dirty="0" smtClean="0">
                <a:latin typeface="Calibri" panose="020F0502020204030204" pitchFamily="34" charset="0"/>
                <a:cs typeface="Calibri" panose="020F0502020204030204" pitchFamily="34" charset="0"/>
              </a:rPr>
              <a:t> </a:t>
            </a:r>
            <a:r>
              <a:rPr lang="it-IT" sz="1900" b="1" dirty="0">
                <a:latin typeface="Calibri" panose="020F0502020204030204" pitchFamily="34" charset="0"/>
                <a:cs typeface="Calibri" panose="020F0502020204030204" pitchFamily="34" charset="0"/>
              </a:rPr>
              <a:t>susținerea materială a persoanelor cele mai defavorizate</a:t>
            </a:r>
            <a:endParaRPr lang="ro-RO" sz="1900" b="1" dirty="0">
              <a:latin typeface="Calibri" panose="020F0502020204030204" pitchFamily="34" charset="0"/>
              <a:cs typeface="Calibri" panose="020F0502020204030204" pitchFamily="34" charset="0"/>
            </a:endParaRPr>
          </a:p>
          <a:p>
            <a:pPr>
              <a:lnSpc>
                <a:spcPct val="150000"/>
              </a:lnSpc>
              <a:buFont typeface="Wingdings" panose="05000000000000000000" pitchFamily="2" charset="2"/>
              <a:buChar char="ü"/>
            </a:pPr>
            <a:r>
              <a:rPr lang="ro-RO" sz="1900" b="1" dirty="0">
                <a:solidFill>
                  <a:srgbClr val="000099"/>
                </a:solidFill>
                <a:latin typeface="Calibri" panose="020F0502020204030204" pitchFamily="34" charset="0"/>
                <a:cs typeface="Calibri" panose="020F0502020204030204" pitchFamily="34" charset="0"/>
              </a:rPr>
              <a:t>25% </a:t>
            </a:r>
            <a:r>
              <a:rPr lang="ro-RO" sz="1900" b="1" dirty="0" smtClean="0">
                <a:latin typeface="Calibri" panose="020F0502020204030204" pitchFamily="34" charset="0"/>
                <a:cs typeface="Calibri" panose="020F0502020204030204" pitchFamily="34" charset="0"/>
              </a:rPr>
              <a:t>din</a:t>
            </a:r>
            <a:r>
              <a:rPr lang="ro-RO" sz="1900" b="1" dirty="0" smtClean="0">
                <a:solidFill>
                  <a:srgbClr val="002060"/>
                </a:solidFill>
                <a:latin typeface="Calibri" panose="020F0502020204030204" pitchFamily="34" charset="0"/>
                <a:cs typeface="Calibri" panose="020F0502020204030204" pitchFamily="34" charset="0"/>
              </a:rPr>
              <a:t> </a:t>
            </a:r>
            <a:r>
              <a:rPr lang="ro-RO" sz="1900" b="1" dirty="0">
                <a:solidFill>
                  <a:srgbClr val="000099"/>
                </a:solidFill>
                <a:latin typeface="Calibri" panose="020F0502020204030204" pitchFamily="34" charset="0"/>
                <a:cs typeface="Calibri" panose="020F0502020204030204" pitchFamily="34" charset="0"/>
              </a:rPr>
              <a:t>FSE+ </a:t>
            </a:r>
            <a:r>
              <a:rPr lang="ro-RO" sz="1900" b="1" dirty="0">
                <a:latin typeface="Calibri" panose="020F0502020204030204" pitchFamily="34" charset="0"/>
                <a:cs typeface="Calibri" panose="020F0502020204030204" pitchFamily="34" charset="0"/>
              </a:rPr>
              <a:t>pentru </a:t>
            </a:r>
            <a:r>
              <a:rPr lang="vi-VN" sz="1900" b="1" dirty="0">
                <a:latin typeface="Calibri" panose="020F0502020204030204" pitchFamily="34" charset="0"/>
                <a:cs typeface="Calibri" panose="020F0502020204030204" pitchFamily="34" charset="0"/>
              </a:rPr>
              <a:t>incluziune socială </a:t>
            </a:r>
            <a:endParaRPr lang="ro-RO" sz="1900" b="1" dirty="0">
              <a:latin typeface="Calibri" panose="020F0502020204030204" pitchFamily="34" charset="0"/>
              <a:cs typeface="Calibri" panose="020F0502020204030204" pitchFamily="34" charset="0"/>
            </a:endParaRPr>
          </a:p>
          <a:p>
            <a:pPr>
              <a:lnSpc>
                <a:spcPct val="150000"/>
              </a:lnSpc>
              <a:buFont typeface="Wingdings" panose="05000000000000000000" pitchFamily="2" charset="2"/>
              <a:buChar char="ü"/>
            </a:pPr>
            <a:r>
              <a:rPr lang="vi-VN" sz="1900" b="1" dirty="0">
                <a:solidFill>
                  <a:srgbClr val="000099"/>
                </a:solidFill>
                <a:latin typeface="Calibri" panose="020F0502020204030204" pitchFamily="34" charset="0"/>
                <a:cs typeface="Calibri" panose="020F0502020204030204" pitchFamily="34" charset="0"/>
              </a:rPr>
              <a:t>10% </a:t>
            </a:r>
            <a:r>
              <a:rPr lang="ro-RO" sz="1900" b="1" dirty="0" smtClean="0">
                <a:latin typeface="Calibri" panose="020F0502020204030204" pitchFamily="34" charset="0"/>
                <a:cs typeface="Calibri" panose="020F0502020204030204" pitchFamily="34" charset="0"/>
              </a:rPr>
              <a:t>din</a:t>
            </a:r>
            <a:r>
              <a:rPr lang="ro-RO" sz="1900" b="1" dirty="0" smtClean="0">
                <a:solidFill>
                  <a:srgbClr val="002060"/>
                </a:solidFill>
                <a:latin typeface="Calibri" panose="020F0502020204030204" pitchFamily="34" charset="0"/>
                <a:cs typeface="Calibri" panose="020F0502020204030204" pitchFamily="34" charset="0"/>
              </a:rPr>
              <a:t> </a:t>
            </a:r>
            <a:r>
              <a:rPr lang="ro-RO" sz="1900" b="1" dirty="0">
                <a:solidFill>
                  <a:srgbClr val="000099"/>
                </a:solidFill>
                <a:latin typeface="Calibri" panose="020F0502020204030204" pitchFamily="34" charset="0"/>
                <a:cs typeface="Calibri" panose="020F0502020204030204" pitchFamily="34" charset="0"/>
              </a:rPr>
              <a:t>FSE+</a:t>
            </a:r>
            <a:r>
              <a:rPr lang="ro-RO" sz="1900" b="1" dirty="0">
                <a:solidFill>
                  <a:srgbClr val="0066FF"/>
                </a:solidFill>
                <a:latin typeface="Calibri" panose="020F0502020204030204" pitchFamily="34" charset="0"/>
                <a:cs typeface="Calibri" panose="020F0502020204030204" pitchFamily="34" charset="0"/>
              </a:rPr>
              <a:t> </a:t>
            </a:r>
            <a:r>
              <a:rPr lang="ro-RO" sz="1900" b="1" dirty="0" smtClean="0">
                <a:latin typeface="Calibri" panose="020F0502020204030204" pitchFamily="34" charset="0"/>
                <a:cs typeface="Calibri" panose="020F0502020204030204" pitchFamily="34" charset="0"/>
              </a:rPr>
              <a:t>pentru </a:t>
            </a:r>
            <a:r>
              <a:rPr lang="vi-VN" sz="1900" b="1" dirty="0">
                <a:latin typeface="Calibri" panose="020F0502020204030204" pitchFamily="34" charset="0"/>
                <a:cs typeface="Calibri" panose="020F0502020204030204" pitchFamily="34" charset="0"/>
              </a:rPr>
              <a:t>sprijinul pentru tinerii care nu au un loc de muncă</a:t>
            </a:r>
            <a:endParaRPr lang="ro-RO" sz="1900" b="1" dirty="0">
              <a:latin typeface="Calibri" panose="020F0502020204030204" pitchFamily="34" charset="0"/>
              <a:cs typeface="Calibri" panose="020F0502020204030204" pitchFamily="34" charset="0"/>
            </a:endParaRPr>
          </a:p>
          <a:p>
            <a:pPr>
              <a:buFont typeface="Wingdings" panose="05000000000000000000" pitchFamily="2" charset="2"/>
              <a:buChar char="ü"/>
            </a:pPr>
            <a:endParaRPr lang="ro-RO" sz="1900" b="1" dirty="0" smtClean="0">
              <a:solidFill>
                <a:srgbClr val="002060"/>
              </a:solidFill>
              <a:latin typeface="Calibri" panose="020F0502020204030204" pitchFamily="34" charset="0"/>
              <a:cs typeface="Calibri" panose="020F0502020204030204" pitchFamily="34" charset="0"/>
            </a:endParaRPr>
          </a:p>
        </p:txBody>
      </p:sp>
      <p:pic>
        <p:nvPicPr>
          <p:cNvPr id="512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2" y="6089650"/>
            <a:ext cx="762000" cy="768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9873550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p:cNvSpPr>
            <a:spLocks noGrp="1"/>
          </p:cNvSpPr>
          <p:nvPr>
            <p:ph idx="1"/>
          </p:nvPr>
        </p:nvSpPr>
        <p:spPr>
          <a:xfrm>
            <a:off x="467544" y="1529010"/>
            <a:ext cx="8470080" cy="532656"/>
          </a:xfrm>
        </p:spPr>
        <p:txBody>
          <a:bodyPr>
            <a:noAutofit/>
          </a:bodyPr>
          <a:lstStyle/>
          <a:p>
            <a:pPr marL="0" indent="0" algn="ctr">
              <a:buNone/>
            </a:pPr>
            <a:r>
              <a:rPr lang="ro-RO" sz="30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Aspecte financiare </a:t>
            </a:r>
            <a:r>
              <a:rPr lang="en-US" sz="30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(CFM)</a:t>
            </a:r>
            <a:endParaRPr lang="ro-RO" sz="300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5" name="Slide Number Placeholder 4"/>
          <p:cNvSpPr>
            <a:spLocks noGrp="1"/>
          </p:cNvSpPr>
          <p:nvPr>
            <p:ph type="sldNum" sz="quarter" idx="12"/>
          </p:nvPr>
        </p:nvSpPr>
        <p:spPr/>
        <p:txBody>
          <a:bodyPr/>
          <a:lstStyle/>
          <a:p>
            <a:pPr>
              <a:defRPr/>
            </a:pPr>
            <a:fld id="{83B33F65-9854-4F2E-9F20-2AE8112D4AC8}" type="slidenum">
              <a:rPr lang="ro-RO" smtClean="0"/>
              <a:pPr>
                <a:defRPr/>
              </a:pPr>
              <a:t>4</a:t>
            </a:fld>
            <a:endParaRPr lang="ro-RO"/>
          </a:p>
        </p:txBody>
      </p:sp>
      <p:sp>
        <p:nvSpPr>
          <p:cNvPr id="10" name="Content Placeholder 2"/>
          <p:cNvSpPr txBox="1">
            <a:spLocks/>
          </p:cNvSpPr>
          <p:nvPr/>
        </p:nvSpPr>
        <p:spPr bwMode="auto">
          <a:xfrm>
            <a:off x="683568" y="2060848"/>
            <a:ext cx="8360022" cy="4392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lnSpc>
                <a:spcPct val="150000"/>
              </a:lnSpc>
              <a:buFont typeface="Wingdings" panose="05000000000000000000" pitchFamily="2" charset="2"/>
              <a:buChar char="§"/>
            </a:pPr>
            <a:r>
              <a:rPr lang="ro-RO" sz="1900" b="1" dirty="0" smtClean="0">
                <a:solidFill>
                  <a:srgbClr val="000099"/>
                </a:solidFill>
                <a:latin typeface="Calibri" panose="020F0502020204030204" pitchFamily="34" charset="0"/>
                <a:cs typeface="Calibri" panose="020F0502020204030204" pitchFamily="34" charset="0"/>
              </a:rPr>
              <a:t>Cofinanțarea</a:t>
            </a:r>
            <a:r>
              <a:rPr lang="ro-RO" sz="1900" dirty="0" smtClean="0">
                <a:latin typeface="Calibri" panose="020F0502020204030204" pitchFamily="34" charset="0"/>
                <a:cs typeface="Calibri" panose="020F0502020204030204" pitchFamily="34" charset="0"/>
              </a:rPr>
              <a:t> </a:t>
            </a:r>
            <a:r>
              <a:rPr lang="ro-RO" sz="1900" b="1" dirty="0">
                <a:latin typeface="Calibri" panose="020F0502020204030204" pitchFamily="34" charset="0"/>
                <a:cs typeface="Calibri" panose="020F0502020204030204" pitchFamily="34" charset="0"/>
              </a:rPr>
              <a:t>la nivel național: </a:t>
            </a:r>
          </a:p>
          <a:p>
            <a:pPr lvl="1" algn="just">
              <a:lnSpc>
                <a:spcPct val="150000"/>
              </a:lnSpc>
              <a:buFont typeface="Wingdings" panose="05000000000000000000" pitchFamily="2" charset="2"/>
              <a:buChar char="Ø"/>
            </a:pPr>
            <a:r>
              <a:rPr lang="ro-RO" sz="1900" b="1" dirty="0">
                <a:solidFill>
                  <a:srgbClr val="000099"/>
                </a:solidFill>
                <a:latin typeface="Calibri" panose="020F0502020204030204" pitchFamily="34" charset="0"/>
                <a:cs typeface="Calibri" panose="020F0502020204030204" pitchFamily="34" charset="0"/>
              </a:rPr>
              <a:t>70%</a:t>
            </a:r>
            <a:r>
              <a:rPr lang="ro-RO" sz="1900" dirty="0">
                <a:solidFill>
                  <a:srgbClr val="000099"/>
                </a:solidFill>
                <a:latin typeface="Calibri" panose="020F0502020204030204" pitchFamily="34" charset="0"/>
                <a:cs typeface="Calibri" panose="020F0502020204030204" pitchFamily="34" charset="0"/>
              </a:rPr>
              <a:t> </a:t>
            </a:r>
            <a:r>
              <a:rPr lang="ro-RO" sz="1900" b="1" dirty="0">
                <a:latin typeface="Calibri" panose="020F0502020204030204" pitchFamily="34" charset="0"/>
                <a:cs typeface="Calibri" panose="020F0502020204030204" pitchFamily="34" charset="0"/>
              </a:rPr>
              <a:t>pentru regiunile mai puțin dezvoltate și pentru Fondul de Coeziune</a:t>
            </a:r>
          </a:p>
          <a:p>
            <a:pPr lvl="1" algn="just">
              <a:lnSpc>
                <a:spcPct val="150000"/>
              </a:lnSpc>
              <a:buFont typeface="Wingdings" panose="05000000000000000000" pitchFamily="2" charset="2"/>
              <a:buChar char="Ø"/>
            </a:pPr>
            <a:r>
              <a:rPr lang="ro-RO" sz="1900" b="1" dirty="0">
                <a:solidFill>
                  <a:srgbClr val="000099"/>
                </a:solidFill>
                <a:latin typeface="Calibri" panose="020F0502020204030204" pitchFamily="34" charset="0"/>
                <a:cs typeface="Calibri" panose="020F0502020204030204" pitchFamily="34" charset="0"/>
              </a:rPr>
              <a:t>40%</a:t>
            </a:r>
            <a:r>
              <a:rPr lang="ro-RO" sz="1900" dirty="0">
                <a:solidFill>
                  <a:srgbClr val="000099"/>
                </a:solidFill>
                <a:latin typeface="Calibri" panose="020F0502020204030204" pitchFamily="34" charset="0"/>
                <a:cs typeface="Calibri" panose="020F0502020204030204" pitchFamily="34" charset="0"/>
              </a:rPr>
              <a:t> </a:t>
            </a:r>
            <a:r>
              <a:rPr lang="ro-RO" sz="1900" b="1" dirty="0">
                <a:latin typeface="Calibri" panose="020F0502020204030204" pitchFamily="34" charset="0"/>
                <a:cs typeface="Calibri" panose="020F0502020204030204" pitchFamily="34" charset="0"/>
              </a:rPr>
              <a:t>pentru regiunile mai dezvoltate.</a:t>
            </a:r>
          </a:p>
          <a:p>
            <a:pPr lvl="1" algn="just">
              <a:lnSpc>
                <a:spcPct val="150000"/>
              </a:lnSpc>
              <a:buFont typeface="Wingdings" panose="05000000000000000000" pitchFamily="2" charset="2"/>
              <a:buChar char="Ø"/>
            </a:pPr>
            <a:r>
              <a:rPr lang="ro-RO" sz="1900" b="1" dirty="0" err="1">
                <a:solidFill>
                  <a:srgbClr val="000099"/>
                </a:solidFill>
                <a:latin typeface="Calibri" panose="020F0502020204030204" pitchFamily="34" charset="0"/>
                <a:cs typeface="Calibri" panose="020F0502020204030204" pitchFamily="34" charset="0"/>
              </a:rPr>
              <a:t>Prefinanțare</a:t>
            </a:r>
            <a:r>
              <a:rPr lang="ro-RO" sz="1900" b="1" dirty="0">
                <a:solidFill>
                  <a:srgbClr val="000099"/>
                </a:solidFill>
                <a:latin typeface="Calibri" panose="020F0502020204030204" pitchFamily="34" charset="0"/>
                <a:cs typeface="Calibri" panose="020F0502020204030204" pitchFamily="34" charset="0"/>
              </a:rPr>
              <a:t> anuală – 0,5 %  </a:t>
            </a:r>
            <a:r>
              <a:rPr lang="ro-RO" sz="1900" b="1" dirty="0">
                <a:latin typeface="Calibri" panose="020F0502020204030204" pitchFamily="34" charset="0"/>
                <a:cs typeface="Calibri" panose="020F0502020204030204" pitchFamily="34" charset="0"/>
              </a:rPr>
              <a:t>din valoarea totală a sprijinului din partea fondurilor </a:t>
            </a:r>
          </a:p>
          <a:p>
            <a:pPr algn="just">
              <a:lnSpc>
                <a:spcPct val="150000"/>
              </a:lnSpc>
              <a:buFont typeface="Wingdings" panose="05000000000000000000" pitchFamily="2" charset="2"/>
              <a:buChar char="§"/>
            </a:pPr>
            <a:r>
              <a:rPr lang="ro-RO" sz="1900" b="1" dirty="0" smtClean="0">
                <a:solidFill>
                  <a:srgbClr val="000099"/>
                </a:solidFill>
                <a:latin typeface="Calibri" panose="020F0502020204030204" pitchFamily="34" charset="0"/>
                <a:cs typeface="Calibri" panose="020F0502020204030204" pitchFamily="34" charset="0"/>
              </a:rPr>
              <a:t>TVA </a:t>
            </a:r>
            <a:r>
              <a:rPr lang="ro-RO" sz="1900" b="1" dirty="0">
                <a:solidFill>
                  <a:srgbClr val="000099"/>
                </a:solidFill>
                <a:latin typeface="Calibri" panose="020F0502020204030204" pitchFamily="34" charset="0"/>
                <a:cs typeface="Calibri" panose="020F0502020204030204" pitchFamily="34" charset="0"/>
              </a:rPr>
              <a:t>- nu este eligibilă </a:t>
            </a:r>
            <a:r>
              <a:rPr lang="ro-RO" sz="1900" b="1" dirty="0">
                <a:latin typeface="Calibri" panose="020F0502020204030204" pitchFamily="34" charset="0"/>
                <a:cs typeface="Calibri" panose="020F0502020204030204" pitchFamily="34" charset="0"/>
              </a:rPr>
              <a:t>pentru o contribuție din partea fondurilor, cu excepția operațiunilor al căror cost total este mai mic de 5 000 </a:t>
            </a:r>
            <a:r>
              <a:rPr lang="ro-RO" sz="1900" b="1" dirty="0" err="1">
                <a:latin typeface="Calibri" panose="020F0502020204030204" pitchFamily="34" charset="0"/>
                <a:cs typeface="Calibri" panose="020F0502020204030204" pitchFamily="34" charset="0"/>
              </a:rPr>
              <a:t>000</a:t>
            </a:r>
            <a:r>
              <a:rPr lang="ro-RO" sz="1900" b="1" dirty="0">
                <a:latin typeface="Calibri" panose="020F0502020204030204" pitchFamily="34" charset="0"/>
                <a:cs typeface="Calibri" panose="020F0502020204030204" pitchFamily="34" charset="0"/>
              </a:rPr>
              <a:t> EUR</a:t>
            </a:r>
            <a:r>
              <a:rPr lang="ro-RO" sz="1900" b="1" dirty="0">
                <a:solidFill>
                  <a:srgbClr val="002060"/>
                </a:solidFill>
                <a:latin typeface="Calibri" panose="020F0502020204030204" pitchFamily="34" charset="0"/>
                <a:cs typeface="Calibri" panose="020F0502020204030204" pitchFamily="34" charset="0"/>
              </a:rPr>
              <a:t>.</a:t>
            </a:r>
          </a:p>
          <a:p>
            <a:pPr algn="just">
              <a:lnSpc>
                <a:spcPct val="150000"/>
              </a:lnSpc>
              <a:buFont typeface="Wingdings" panose="05000000000000000000" pitchFamily="2" charset="2"/>
              <a:buChar char="§"/>
            </a:pPr>
            <a:r>
              <a:rPr lang="ro-RO" sz="1900" b="1" dirty="0">
                <a:latin typeface="Calibri" panose="020F0502020204030204" pitchFamily="34" charset="0"/>
                <a:cs typeface="Calibri" panose="020F0502020204030204" pitchFamily="34" charset="0"/>
              </a:rPr>
              <a:t>Dezangajarea</a:t>
            </a:r>
            <a:r>
              <a:rPr lang="ro-RO" sz="1900" b="1" dirty="0">
                <a:solidFill>
                  <a:srgbClr val="002060"/>
                </a:solidFill>
                <a:latin typeface="Calibri" panose="020F0502020204030204" pitchFamily="34" charset="0"/>
                <a:cs typeface="Calibri" panose="020F0502020204030204" pitchFamily="34" charset="0"/>
              </a:rPr>
              <a:t> </a:t>
            </a:r>
            <a:r>
              <a:rPr lang="ro-RO" sz="1900" dirty="0" smtClean="0">
                <a:latin typeface="Calibri" panose="020F0502020204030204" pitchFamily="34" charset="0"/>
                <a:cs typeface="Calibri" panose="020F0502020204030204" pitchFamily="34" charset="0"/>
              </a:rPr>
              <a:t> - </a:t>
            </a:r>
            <a:r>
              <a:rPr lang="ro-RO" sz="1900" b="1" dirty="0">
                <a:solidFill>
                  <a:srgbClr val="000099"/>
                </a:solidFill>
                <a:latin typeface="Calibri" panose="020F0502020204030204" pitchFamily="34" charset="0"/>
                <a:cs typeface="Calibri" panose="020F0502020204030204" pitchFamily="34" charset="0"/>
              </a:rPr>
              <a:t>regula „N + 2”</a:t>
            </a:r>
            <a:r>
              <a:rPr lang="ro-RO" sz="1900" i="1" dirty="0" smtClean="0">
                <a:solidFill>
                  <a:srgbClr val="000099"/>
                </a:solidFill>
                <a:latin typeface="Calibri" panose="020F0502020204030204" pitchFamily="34" charset="0"/>
                <a:cs typeface="Calibri" panose="020F0502020204030204" pitchFamily="34" charset="0"/>
              </a:rPr>
              <a:t>.</a:t>
            </a:r>
            <a:endParaRPr lang="ro-RO" sz="1900" i="1" dirty="0">
              <a:solidFill>
                <a:srgbClr val="000099"/>
              </a:solidFill>
              <a:latin typeface="Calibri" panose="020F0502020204030204" pitchFamily="34" charset="0"/>
              <a:cs typeface="Calibri" panose="020F0502020204030204" pitchFamily="34" charset="0"/>
            </a:endParaRPr>
          </a:p>
        </p:txBody>
      </p:sp>
      <p:sp>
        <p:nvSpPr>
          <p:cNvPr id="16" name="Content Placeholder 2"/>
          <p:cNvSpPr txBox="1">
            <a:spLocks noGrp="1"/>
          </p:cNvSpPr>
          <p:nvPr>
            <p:ph type="title"/>
          </p:nvPr>
        </p:nvSpPr>
        <p:spPr bwMode="auto">
          <a:xfrm>
            <a:off x="446856" y="607207"/>
            <a:ext cx="8229600" cy="7920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Autofit/>
          </a:bodyPr>
          <a:lst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ro-RO" sz="2400" b="1" dirty="0">
                <a:solidFill>
                  <a:srgbClr val="0000FF"/>
                </a:solidFill>
                <a:latin typeface="Calibri" panose="020F0502020204030204" pitchFamily="34" charset="0"/>
                <a:cs typeface="Calibri" panose="020F0502020204030204" pitchFamily="34" charset="0"/>
              </a:rPr>
              <a:t>PRINCIPALELE CARACTERISTICI ALE NOULUI CADRU PENTRU POLITICA DE COEZIUNE 2021-2027 </a:t>
            </a:r>
          </a:p>
        </p:txBody>
      </p:sp>
      <p:pic>
        <p:nvPicPr>
          <p:cNvPr id="614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2" y="6089650"/>
            <a:ext cx="762000" cy="768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7165409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556792"/>
            <a:ext cx="8229600" cy="4752528"/>
          </a:xfrm>
        </p:spPr>
        <p:txBody>
          <a:bodyPr/>
          <a:lstStyle/>
          <a:p>
            <a:pPr>
              <a:buFont typeface="Wingdings" panose="05000000000000000000" pitchFamily="2" charset="2"/>
              <a:buChar char="q"/>
            </a:pPr>
            <a:r>
              <a:rPr lang="vi-VN" sz="2000" b="1" dirty="0" smtClean="0">
                <a:latin typeface="Calibri" panose="020F0502020204030204" pitchFamily="34" charset="0"/>
              </a:rPr>
              <a:t>4 </a:t>
            </a:r>
            <a:r>
              <a:rPr lang="vi-VN" sz="2000" b="1" dirty="0">
                <a:latin typeface="Calibri" panose="020F0502020204030204" pitchFamily="34" charset="0"/>
              </a:rPr>
              <a:t>conditii favorizante orizontale:</a:t>
            </a:r>
          </a:p>
          <a:p>
            <a:pPr lvl="1"/>
            <a:r>
              <a:rPr lang="vi-VN" sz="1800" dirty="0" smtClean="0">
                <a:latin typeface="Calibri" panose="020F0502020204030204" pitchFamily="34" charset="0"/>
              </a:rPr>
              <a:t>Achiz</a:t>
            </a:r>
            <a:r>
              <a:rPr lang="ro-RO" sz="1800" dirty="0" smtClean="0">
                <a:latin typeface="Calibri" panose="020F0502020204030204" pitchFamily="34" charset="0"/>
              </a:rPr>
              <a:t>i</a:t>
            </a:r>
            <a:r>
              <a:rPr lang="vi-VN" sz="1800" dirty="0" smtClean="0">
                <a:latin typeface="Calibri" panose="020F0502020204030204" pitchFamily="34" charset="0"/>
              </a:rPr>
              <a:t>ții </a:t>
            </a:r>
            <a:r>
              <a:rPr lang="vi-VN" sz="1800" dirty="0">
                <a:latin typeface="Calibri" panose="020F0502020204030204" pitchFamily="34" charset="0"/>
              </a:rPr>
              <a:t>publice</a:t>
            </a:r>
          </a:p>
          <a:p>
            <a:pPr lvl="1"/>
            <a:r>
              <a:rPr lang="vi-VN" sz="1800" dirty="0" smtClean="0">
                <a:latin typeface="Calibri" panose="020F0502020204030204" pitchFamily="34" charset="0"/>
              </a:rPr>
              <a:t>Ajutor </a:t>
            </a:r>
            <a:r>
              <a:rPr lang="vi-VN" sz="1800" dirty="0">
                <a:latin typeface="Calibri" panose="020F0502020204030204" pitchFamily="34" charset="0"/>
              </a:rPr>
              <a:t>de stat</a:t>
            </a:r>
          </a:p>
          <a:p>
            <a:pPr lvl="1"/>
            <a:r>
              <a:rPr lang="vi-VN" sz="1800" dirty="0" smtClean="0">
                <a:latin typeface="Calibri" panose="020F0502020204030204" pitchFamily="34" charset="0"/>
              </a:rPr>
              <a:t>Carta </a:t>
            </a:r>
            <a:r>
              <a:rPr lang="vi-VN" sz="1800" dirty="0">
                <a:latin typeface="Calibri" panose="020F0502020204030204" pitchFamily="34" charset="0"/>
              </a:rPr>
              <a:t>drepturilor fundamentale a UE</a:t>
            </a:r>
          </a:p>
          <a:p>
            <a:pPr lvl="1"/>
            <a:r>
              <a:rPr lang="vi-VN" sz="1800" dirty="0" smtClean="0">
                <a:latin typeface="Calibri" panose="020F0502020204030204" pitchFamily="34" charset="0"/>
              </a:rPr>
              <a:t>Convenția </a:t>
            </a:r>
            <a:r>
              <a:rPr lang="vi-VN" sz="1800" dirty="0">
                <a:latin typeface="Calibri" panose="020F0502020204030204" pitchFamily="34" charset="0"/>
              </a:rPr>
              <a:t>ONU- </a:t>
            </a:r>
            <a:r>
              <a:rPr lang="vi-VN" sz="1800" dirty="0" smtClean="0">
                <a:latin typeface="Calibri" panose="020F0502020204030204" pitchFamily="34" charset="0"/>
              </a:rPr>
              <a:t>dizabilități</a:t>
            </a:r>
            <a:endParaRPr lang="ro-RO" sz="1800" dirty="0" smtClean="0">
              <a:latin typeface="Calibri" panose="020F0502020204030204" pitchFamily="34" charset="0"/>
            </a:endParaRPr>
          </a:p>
          <a:p>
            <a:pPr>
              <a:buFont typeface="Wingdings" panose="05000000000000000000" pitchFamily="2" charset="2"/>
              <a:buChar char="q"/>
            </a:pPr>
            <a:r>
              <a:rPr lang="vi-VN" sz="2000" b="1" dirty="0" smtClean="0">
                <a:latin typeface="Calibri" panose="020F0502020204030204" pitchFamily="34" charset="0"/>
              </a:rPr>
              <a:t>15 </a:t>
            </a:r>
            <a:r>
              <a:rPr lang="vi-VN" sz="2000" b="1" dirty="0">
                <a:latin typeface="Calibri" panose="020F0502020204030204" pitchFamily="34" charset="0"/>
              </a:rPr>
              <a:t>condiții favorizante tematice</a:t>
            </a:r>
            <a:r>
              <a:rPr lang="vi-VN" sz="2000" b="1" dirty="0" smtClean="0">
                <a:latin typeface="Calibri" panose="020F0502020204030204" pitchFamily="34" charset="0"/>
              </a:rPr>
              <a:t>:</a:t>
            </a:r>
            <a:endParaRPr lang="ro-RO" sz="2000" b="1" dirty="0">
              <a:latin typeface="Calibri" panose="020F0502020204030204" pitchFamily="34" charset="0"/>
            </a:endParaRPr>
          </a:p>
        </p:txBody>
      </p:sp>
      <p:sp>
        <p:nvSpPr>
          <p:cNvPr id="3" name="Title 2"/>
          <p:cNvSpPr>
            <a:spLocks noGrp="1"/>
          </p:cNvSpPr>
          <p:nvPr>
            <p:ph type="title"/>
          </p:nvPr>
        </p:nvSpPr>
        <p:spPr>
          <a:xfrm>
            <a:off x="611560" y="260648"/>
            <a:ext cx="8229600" cy="766482"/>
          </a:xfrm>
        </p:spPr>
        <p:txBody>
          <a:bodyPr>
            <a:normAutofit fontScale="90000"/>
          </a:bodyPr>
          <a:lstStyle/>
          <a:p>
            <a:pPr algn="ctr"/>
            <a:r>
              <a:rPr lang="ro-RO" sz="2700" dirty="0">
                <a:solidFill>
                  <a:srgbClr val="0000FF"/>
                </a:solidFill>
                <a:latin typeface="Calibri" panose="020F0502020204030204" pitchFamily="34" charset="0"/>
                <a:cs typeface="Calibri" panose="020F0502020204030204" pitchFamily="34" charset="0"/>
              </a:rPr>
              <a:t>PRINCIPALELE CARACTERISTICI ALE NOULUI CADRU PENTRU POLITICA DE COEZIUNE 2021-2027 </a:t>
            </a:r>
            <a:r>
              <a:rPr lang="ro-RO" sz="2600" dirty="0" smtClean="0">
                <a:solidFill>
                  <a:srgbClr val="0000FF"/>
                </a:solidFill>
                <a:latin typeface="Calibri" panose="020F0502020204030204" pitchFamily="34" charset="0"/>
                <a:cs typeface="Calibri" panose="020F0502020204030204" pitchFamily="34" charset="0"/>
              </a:rPr>
              <a:t/>
            </a:r>
            <a:br>
              <a:rPr lang="ro-RO" sz="2600" dirty="0" smtClean="0">
                <a:solidFill>
                  <a:srgbClr val="0000FF"/>
                </a:solidFill>
                <a:latin typeface="Calibri" panose="020F0502020204030204" pitchFamily="34" charset="0"/>
                <a:cs typeface="Calibri" panose="020F0502020204030204" pitchFamily="34" charset="0"/>
              </a:rPr>
            </a:br>
            <a:endParaRPr lang="ro-RO" sz="2600" dirty="0">
              <a:solidFill>
                <a:srgbClr val="0000FF"/>
              </a:solidFill>
              <a:latin typeface="Calibri" panose="020F0502020204030204" pitchFamily="34" charset="0"/>
              <a:ea typeface="+mn-ea"/>
              <a:cs typeface="Calibri" panose="020F0502020204030204" pitchFamily="34" charset="0"/>
            </a:endParaRP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5614" y="3811660"/>
            <a:ext cx="7921316" cy="22635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438" y="6057656"/>
            <a:ext cx="762000" cy="768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Content Placeholder 2"/>
          <p:cNvSpPr txBox="1">
            <a:spLocks/>
          </p:cNvSpPr>
          <p:nvPr/>
        </p:nvSpPr>
        <p:spPr>
          <a:xfrm>
            <a:off x="578169" y="1027130"/>
            <a:ext cx="8229600" cy="532656"/>
          </a:xfrm>
          <a:prstGeom prst="rect">
            <a:avLst/>
          </a:prstGeom>
        </p:spPr>
        <p:txBody>
          <a:bodyPr vert="horz">
            <a:noAutofit/>
          </a:bodyPr>
          <a:lst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marL="0" indent="0" algn="ctr">
              <a:buFont typeface="Wingdings 3"/>
              <a:buNone/>
            </a:pPr>
            <a:r>
              <a:rPr lang="ro-RO" sz="28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Condiții favorizante</a:t>
            </a:r>
            <a:endParaRPr lang="ro-RO" sz="280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9001425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p:cNvSpPr>
            <a:spLocks noGrp="1"/>
          </p:cNvSpPr>
          <p:nvPr>
            <p:ph idx="1"/>
          </p:nvPr>
        </p:nvSpPr>
        <p:spPr>
          <a:xfrm>
            <a:off x="457200" y="1600201"/>
            <a:ext cx="8229600" cy="532656"/>
          </a:xfrm>
        </p:spPr>
        <p:txBody>
          <a:bodyPr>
            <a:noAutofit/>
          </a:bodyPr>
          <a:lstStyle/>
          <a:p>
            <a:pPr marL="0" indent="0" algn="ctr">
              <a:buNone/>
            </a:pPr>
            <a:r>
              <a:rPr lang="ro-RO" sz="3000" b="1" dirty="0" smtClean="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Condiții favorizante</a:t>
            </a:r>
            <a:endParaRPr lang="ro-RO" sz="300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5" name="Slide Number Placeholder 4"/>
          <p:cNvSpPr>
            <a:spLocks noGrp="1"/>
          </p:cNvSpPr>
          <p:nvPr>
            <p:ph type="sldNum" sz="quarter" idx="12"/>
          </p:nvPr>
        </p:nvSpPr>
        <p:spPr/>
        <p:txBody>
          <a:bodyPr/>
          <a:lstStyle/>
          <a:p>
            <a:pPr>
              <a:defRPr/>
            </a:pPr>
            <a:fld id="{83B33F65-9854-4F2E-9F20-2AE8112D4AC8}" type="slidenum">
              <a:rPr lang="ro-RO" smtClean="0"/>
              <a:pPr>
                <a:defRPr/>
              </a:pPr>
              <a:t>6</a:t>
            </a:fld>
            <a:endParaRPr lang="ro-RO"/>
          </a:p>
        </p:txBody>
      </p:sp>
      <p:sp>
        <p:nvSpPr>
          <p:cNvPr id="10" name="Content Placeholder 2"/>
          <p:cNvSpPr txBox="1">
            <a:spLocks/>
          </p:cNvSpPr>
          <p:nvPr/>
        </p:nvSpPr>
        <p:spPr bwMode="auto">
          <a:xfrm>
            <a:off x="550738" y="2483354"/>
            <a:ext cx="8386886" cy="288986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buFont typeface="Wingdings" panose="05000000000000000000" pitchFamily="2" charset="2"/>
              <a:buChar char="ü"/>
            </a:pPr>
            <a:r>
              <a:rPr lang="ro-RO" sz="2000" b="1" dirty="0" smtClean="0">
                <a:latin typeface="Calibri" panose="020F0502020204030204" pitchFamily="34" charset="0"/>
                <a:cs typeface="Calibri" panose="020F0502020204030204" pitchFamily="34" charset="0"/>
              </a:rPr>
              <a:t>Condițiile favorizante </a:t>
            </a:r>
            <a:r>
              <a:rPr lang="ro-RO" sz="2000" dirty="0">
                <a:latin typeface="Calibri" panose="020F0502020204030204" pitchFamily="34" charset="0"/>
                <a:cs typeface="Calibri" panose="020F0502020204030204" pitchFamily="34" charset="0"/>
              </a:rPr>
              <a:t>sunt </a:t>
            </a:r>
            <a:r>
              <a:rPr lang="ro-RO" sz="2000" b="1" dirty="0">
                <a:solidFill>
                  <a:srgbClr val="000099"/>
                </a:solidFill>
                <a:latin typeface="Calibri" panose="020F0502020204030204" pitchFamily="34" charset="0"/>
                <a:cs typeface="Calibri" panose="020F0502020204030204" pitchFamily="34" charset="0"/>
              </a:rPr>
              <a:t>mult mai stricte </a:t>
            </a:r>
          </a:p>
          <a:p>
            <a:pPr algn="just">
              <a:buFont typeface="Wingdings" panose="05000000000000000000" pitchFamily="2" charset="2"/>
              <a:buChar char="ü"/>
            </a:pPr>
            <a:r>
              <a:rPr lang="ro-RO" sz="2000" dirty="0" smtClean="0">
                <a:latin typeface="Calibri" panose="020F0502020204030204" pitchFamily="34" charset="0"/>
                <a:cs typeface="Calibri" panose="020F0502020204030204" pitchFamily="34" charset="0"/>
              </a:rPr>
              <a:t>Statele </a:t>
            </a:r>
            <a:r>
              <a:rPr lang="ro-RO" sz="2000" dirty="0">
                <a:latin typeface="Calibri" panose="020F0502020204030204" pitchFamily="34" charset="0"/>
                <a:cs typeface="Calibri" panose="020F0502020204030204" pitchFamily="34" charset="0"/>
              </a:rPr>
              <a:t>membre </a:t>
            </a:r>
            <a:r>
              <a:rPr lang="en-US" sz="2000" b="1" i="1" u="sng" dirty="0" smtClean="0">
                <a:solidFill>
                  <a:srgbClr val="000099"/>
                </a:solidFill>
                <a:latin typeface="Calibri" panose="020F0502020204030204" pitchFamily="34" charset="0"/>
                <a:cs typeface="Calibri" panose="020F0502020204030204" pitchFamily="34" charset="0"/>
              </a:rPr>
              <a:t>NU</a:t>
            </a:r>
            <a:r>
              <a:rPr lang="ro-RO" sz="2000" b="1" dirty="0" smtClean="0">
                <a:solidFill>
                  <a:srgbClr val="000099"/>
                </a:solidFill>
                <a:latin typeface="Calibri" panose="020F0502020204030204" pitchFamily="34" charset="0"/>
                <a:cs typeface="Calibri" panose="020F0502020204030204" pitchFamily="34" charset="0"/>
              </a:rPr>
              <a:t> </a:t>
            </a:r>
            <a:r>
              <a:rPr lang="ro-RO" sz="2000" b="1" dirty="0">
                <a:solidFill>
                  <a:srgbClr val="000099"/>
                </a:solidFill>
                <a:latin typeface="Calibri" panose="020F0502020204030204" pitchFamily="34" charset="0"/>
                <a:cs typeface="Calibri" panose="020F0502020204030204" pitchFamily="34" charset="0"/>
              </a:rPr>
              <a:t>vor putea declara cheltuieli </a:t>
            </a:r>
            <a:r>
              <a:rPr lang="ro-RO" sz="2000" dirty="0">
                <a:latin typeface="Calibri" panose="020F0502020204030204" pitchFamily="34" charset="0"/>
                <a:cs typeface="Calibri" panose="020F0502020204030204" pitchFamily="34" charset="0"/>
              </a:rPr>
              <a:t>legate de obiective specifice până când nu este îndeplinită condiția de </a:t>
            </a:r>
            <a:r>
              <a:rPr lang="ro-RO" sz="2000" dirty="0" smtClean="0">
                <a:latin typeface="Calibri" panose="020F0502020204030204" pitchFamily="34" charset="0"/>
                <a:cs typeface="Calibri" panose="020F0502020204030204" pitchFamily="34" charset="0"/>
              </a:rPr>
              <a:t>acordare </a:t>
            </a:r>
          </a:p>
          <a:p>
            <a:pPr algn="just">
              <a:buFont typeface="Wingdings" panose="05000000000000000000" pitchFamily="2" charset="2"/>
              <a:buChar char="ü"/>
            </a:pPr>
            <a:r>
              <a:rPr lang="ro-RO" sz="2000" dirty="0" smtClean="0">
                <a:latin typeface="Calibri" panose="020F0502020204030204" pitchFamily="34" charset="0"/>
                <a:cs typeface="Calibri" panose="020F0502020204030204" pitchFamily="34" charset="0"/>
              </a:rPr>
              <a:t>Îndeplinirea acestor </a:t>
            </a:r>
            <a:r>
              <a:rPr lang="ro-RO" sz="2000" dirty="0">
                <a:latin typeface="Calibri" panose="020F0502020204030204" pitchFamily="34" charset="0"/>
                <a:cs typeface="Calibri" panose="020F0502020204030204" pitchFamily="34" charset="0"/>
              </a:rPr>
              <a:t>condiții va fi </a:t>
            </a:r>
            <a:r>
              <a:rPr lang="ro-RO" sz="2000" b="1" dirty="0">
                <a:solidFill>
                  <a:srgbClr val="000099"/>
                </a:solidFill>
                <a:latin typeface="Calibri" panose="020F0502020204030204" pitchFamily="34" charset="0"/>
                <a:cs typeface="Calibri" panose="020F0502020204030204" pitchFamily="34" charset="0"/>
              </a:rPr>
              <a:t>monitorizată pe toată perioada de programare</a:t>
            </a:r>
            <a:r>
              <a:rPr lang="ro-RO" sz="2000" dirty="0">
                <a:solidFill>
                  <a:srgbClr val="000099"/>
                </a:solidFill>
                <a:latin typeface="Calibri" panose="020F0502020204030204" pitchFamily="34" charset="0"/>
                <a:cs typeface="Calibri" panose="020F0502020204030204" pitchFamily="34" charset="0"/>
              </a:rPr>
              <a:t>.</a:t>
            </a:r>
            <a:r>
              <a:rPr lang="ro-RO" sz="2000" dirty="0">
                <a:latin typeface="Calibri" panose="020F0502020204030204" pitchFamily="34" charset="0"/>
                <a:cs typeface="Calibri" panose="020F0502020204030204" pitchFamily="34" charset="0"/>
              </a:rPr>
              <a:t> </a:t>
            </a:r>
            <a:r>
              <a:rPr lang="ro-RO" sz="2000" dirty="0" smtClean="0">
                <a:latin typeface="Calibri" panose="020F0502020204030204" pitchFamily="34" charset="0"/>
                <a:cs typeface="Calibri" panose="020F0502020204030204" pitchFamily="34" charset="0"/>
              </a:rPr>
              <a:t>În cazul în care </a:t>
            </a:r>
            <a:r>
              <a:rPr lang="en-US" sz="2000" dirty="0" smtClean="0">
                <a:latin typeface="Calibri" panose="020F0502020204030204" pitchFamily="34" charset="0"/>
                <a:cs typeface="Calibri" panose="020F0502020204030204" pitchFamily="34" charset="0"/>
              </a:rPr>
              <a:t>CE </a:t>
            </a:r>
            <a:r>
              <a:rPr lang="ro-RO" sz="2000" dirty="0" smtClean="0">
                <a:latin typeface="Calibri" panose="020F0502020204030204" pitchFamily="34" charset="0"/>
                <a:cs typeface="Calibri" panose="020F0502020204030204" pitchFamily="34" charset="0"/>
              </a:rPr>
              <a:t>constată </a:t>
            </a:r>
            <a:r>
              <a:rPr lang="ro-RO" sz="2000" dirty="0">
                <a:latin typeface="Calibri" panose="020F0502020204030204" pitchFamily="34" charset="0"/>
                <a:cs typeface="Calibri" panose="020F0502020204030204" pitchFamily="34" charset="0"/>
              </a:rPr>
              <a:t>că o condiție nu mai este îndeplinită în timpul implementării, costurile asociate cu această condiție nu vor mai fi incluse în cererile de </a:t>
            </a:r>
            <a:r>
              <a:rPr lang="ro-RO" sz="2000" dirty="0" smtClean="0">
                <a:latin typeface="Calibri" panose="020F0502020204030204" pitchFamily="34" charset="0"/>
                <a:cs typeface="Calibri" panose="020F0502020204030204" pitchFamily="34" charset="0"/>
              </a:rPr>
              <a:t>plată</a:t>
            </a:r>
          </a:p>
          <a:p>
            <a:pPr>
              <a:buFont typeface="Wingdings" panose="05000000000000000000" pitchFamily="2" charset="2"/>
              <a:buChar char="ü"/>
            </a:pPr>
            <a:endParaRPr lang="ro-RO" sz="2000" b="1" dirty="0" smtClean="0">
              <a:solidFill>
                <a:srgbClr val="002060"/>
              </a:solidFill>
              <a:latin typeface="Calibri" panose="020F0502020204030204" pitchFamily="34" charset="0"/>
              <a:cs typeface="Calibri" panose="020F0502020204030204" pitchFamily="34" charset="0"/>
            </a:endParaRPr>
          </a:p>
        </p:txBody>
      </p:sp>
      <p:grpSp>
        <p:nvGrpSpPr>
          <p:cNvPr id="8" name="Group 22"/>
          <p:cNvGrpSpPr>
            <a:grpSpLocks/>
          </p:cNvGrpSpPr>
          <p:nvPr/>
        </p:nvGrpSpPr>
        <p:grpSpPr bwMode="auto">
          <a:xfrm>
            <a:off x="7243605" y="188913"/>
            <a:ext cx="1694019" cy="503783"/>
            <a:chOff x="6130168" y="188639"/>
            <a:chExt cx="2807578" cy="900000"/>
          </a:xfrm>
        </p:grpSpPr>
        <p:grpSp>
          <p:nvGrpSpPr>
            <p:cNvPr id="9" name="Group 23"/>
            <p:cNvGrpSpPr>
              <a:grpSpLocks/>
            </p:cNvGrpSpPr>
            <p:nvPr/>
          </p:nvGrpSpPr>
          <p:grpSpPr bwMode="auto">
            <a:xfrm>
              <a:off x="6130168" y="188639"/>
              <a:ext cx="2807578" cy="900000"/>
              <a:chOff x="6130168" y="116105"/>
              <a:chExt cx="2807578" cy="900000"/>
            </a:xfrm>
          </p:grpSpPr>
          <p:grpSp>
            <p:nvGrpSpPr>
              <p:cNvPr id="12" name="Group 25"/>
              <p:cNvGrpSpPr>
                <a:grpSpLocks/>
              </p:cNvGrpSpPr>
              <p:nvPr/>
            </p:nvGrpSpPr>
            <p:grpSpPr bwMode="auto">
              <a:xfrm>
                <a:off x="6130168" y="116105"/>
                <a:ext cx="2807578" cy="900000"/>
                <a:chOff x="6130168" y="116105"/>
                <a:chExt cx="2807578" cy="900000"/>
              </a:xfrm>
            </p:grpSpPr>
            <p:pic>
              <p:nvPicPr>
                <p:cNvPr id="14" name="Picture 27"/>
                <p:cNvPicPr>
                  <a:picLocks noChangeAspect="1"/>
                </p:cNvPicPr>
                <p:nvPr/>
              </p:nvPicPr>
              <p:blipFill>
                <a:blip r:embed="rId3"/>
                <a:srcRect/>
                <a:stretch>
                  <a:fillRect/>
                </a:stretch>
              </p:blipFill>
              <p:spPr bwMode="auto">
                <a:xfrm>
                  <a:off x="6476473" y="126096"/>
                  <a:ext cx="766724" cy="608175"/>
                </a:xfrm>
                <a:prstGeom prst="rect">
                  <a:avLst/>
                </a:prstGeom>
                <a:noFill/>
                <a:ln w="9525">
                  <a:noFill/>
                  <a:miter lim="800000"/>
                  <a:headEnd/>
                  <a:tailEnd/>
                </a:ln>
              </p:spPr>
            </p:pic>
            <p:sp>
              <p:nvSpPr>
                <p:cNvPr id="15" name="Freeform 14"/>
                <p:cNvSpPr/>
                <p:nvPr/>
              </p:nvSpPr>
              <p:spPr>
                <a:xfrm rot="10800000">
                  <a:off x="6130168" y="116105"/>
                  <a:ext cx="2807578" cy="900000"/>
                </a:xfrm>
                <a:custGeom>
                  <a:avLst/>
                  <a:gdLst>
                    <a:gd name="connsiteX0" fmla="*/ 0 w 2373376"/>
                    <a:gd name="connsiteY0" fmla="*/ 81676 h 652044"/>
                    <a:gd name="connsiteX1" fmla="*/ 2199993 w 2373376"/>
                    <a:gd name="connsiteY1" fmla="*/ 72622 h 652044"/>
                    <a:gd name="connsiteX2" fmla="*/ 2236206 w 2373376"/>
                    <a:gd name="connsiteY2" fmla="*/ 36408 h 652044"/>
                    <a:gd name="connsiteX3" fmla="*/ 2254313 w 2373376"/>
                    <a:gd name="connsiteY3" fmla="*/ 652044 h 652044"/>
                    <a:gd name="connsiteX0" fmla="*/ 0 w 2353931"/>
                    <a:gd name="connsiteY0" fmla="*/ 53779 h 651308"/>
                    <a:gd name="connsiteX1" fmla="*/ 2181886 w 2353931"/>
                    <a:gd name="connsiteY1" fmla="*/ 71886 h 651308"/>
                    <a:gd name="connsiteX2" fmla="*/ 2218099 w 2353931"/>
                    <a:gd name="connsiteY2" fmla="*/ 35672 h 651308"/>
                    <a:gd name="connsiteX3" fmla="*/ 2236206 w 2353931"/>
                    <a:gd name="connsiteY3" fmla="*/ 651308 h 651308"/>
                    <a:gd name="connsiteX0" fmla="*/ 0 w 2360800"/>
                    <a:gd name="connsiteY0" fmla="*/ 41118 h 638647"/>
                    <a:gd name="connsiteX1" fmla="*/ 2190940 w 2360800"/>
                    <a:gd name="connsiteY1" fmla="*/ 122600 h 638647"/>
                    <a:gd name="connsiteX2" fmla="*/ 2218099 w 2360800"/>
                    <a:gd name="connsiteY2" fmla="*/ 23011 h 638647"/>
                    <a:gd name="connsiteX3" fmla="*/ 2236206 w 2360800"/>
                    <a:gd name="connsiteY3" fmla="*/ 638647 h 638647"/>
                    <a:gd name="connsiteX0" fmla="*/ 0 w 2342924"/>
                    <a:gd name="connsiteY0" fmla="*/ 41118 h 638647"/>
                    <a:gd name="connsiteX1" fmla="*/ 2190940 w 2342924"/>
                    <a:gd name="connsiteY1" fmla="*/ 122600 h 638647"/>
                    <a:gd name="connsiteX2" fmla="*/ 2163778 w 2342924"/>
                    <a:gd name="connsiteY2" fmla="*/ 23011 h 638647"/>
                    <a:gd name="connsiteX3" fmla="*/ 2236206 w 2342924"/>
                    <a:gd name="connsiteY3" fmla="*/ 638647 h 638647"/>
                    <a:gd name="connsiteX0" fmla="*/ 0 w 2342924"/>
                    <a:gd name="connsiteY0" fmla="*/ 123852 h 639899"/>
                    <a:gd name="connsiteX1" fmla="*/ 2190940 w 2342924"/>
                    <a:gd name="connsiteY1" fmla="*/ 123852 h 639899"/>
                    <a:gd name="connsiteX2" fmla="*/ 2163778 w 2342924"/>
                    <a:gd name="connsiteY2" fmla="*/ 24263 h 639899"/>
                    <a:gd name="connsiteX3" fmla="*/ 2236206 w 2342924"/>
                    <a:gd name="connsiteY3" fmla="*/ 639899 h 639899"/>
                  </a:gdLst>
                  <a:ahLst/>
                  <a:cxnLst>
                    <a:cxn ang="0">
                      <a:pos x="connsiteX0" y="connsiteY0"/>
                    </a:cxn>
                    <a:cxn ang="0">
                      <a:pos x="connsiteX1" y="connsiteY1"/>
                    </a:cxn>
                    <a:cxn ang="0">
                      <a:pos x="connsiteX2" y="connsiteY2"/>
                    </a:cxn>
                    <a:cxn ang="0">
                      <a:pos x="connsiteX3" y="connsiteY3"/>
                    </a:cxn>
                  </a:cxnLst>
                  <a:rect l="l" t="t" r="r" b="b"/>
                  <a:pathLst>
                    <a:path w="2342924" h="639899">
                      <a:moveTo>
                        <a:pt x="0" y="123852"/>
                      </a:moveTo>
                      <a:lnTo>
                        <a:pt x="2190940" y="123852"/>
                      </a:lnTo>
                      <a:cubicBezTo>
                        <a:pt x="2551570" y="107254"/>
                        <a:pt x="2156234" y="-61745"/>
                        <a:pt x="2163778" y="24263"/>
                      </a:cubicBezTo>
                      <a:cubicBezTo>
                        <a:pt x="2171322" y="110271"/>
                        <a:pt x="2239224" y="538802"/>
                        <a:pt x="2236206" y="639899"/>
                      </a:cubicBezTo>
                    </a:path>
                  </a:pathLst>
                </a:custGeom>
                <a:ln w="19050">
                  <a:solidFill>
                    <a:srgbClr val="00518E"/>
                  </a:solidFill>
                </a:ln>
              </p:spPr>
              <p:style>
                <a:lnRef idx="1">
                  <a:schemeClr val="dk1"/>
                </a:lnRef>
                <a:fillRef idx="0">
                  <a:schemeClr val="dk1"/>
                </a:fillRef>
                <a:effectRef idx="0">
                  <a:schemeClr val="dk1"/>
                </a:effectRef>
                <a:fontRef idx="minor">
                  <a:schemeClr val="tx1"/>
                </a:fontRef>
              </p:style>
              <p:txBody>
                <a:bodyPr anchor="ctr"/>
                <a:lstStyle/>
                <a:p>
                  <a:pPr algn="ctr" fontAlgn="auto">
                    <a:spcBef>
                      <a:spcPts val="0"/>
                    </a:spcBef>
                    <a:spcAft>
                      <a:spcPts val="0"/>
                    </a:spcAft>
                    <a:defRPr/>
                  </a:pPr>
                  <a:endParaRPr lang="ro-RO">
                    <a:solidFill>
                      <a:prstClr val="black"/>
                    </a:solidFill>
                  </a:endParaRPr>
                </a:p>
              </p:txBody>
            </p:sp>
          </p:grpSp>
          <p:pic>
            <p:nvPicPr>
              <p:cNvPr id="13" name="Picture 2" descr="E:\Documents\ELENA\DAT 2\COMUNICARE\SIGLE PENTRU WORD\Sgla IS 2014-2020.png"/>
              <p:cNvPicPr>
                <a:picLocks noChangeAspect="1" noChangeArrowheads="1"/>
              </p:cNvPicPr>
              <p:nvPr/>
            </p:nvPicPr>
            <p:blipFill>
              <a:blip r:embed="rId4"/>
              <a:srcRect/>
              <a:stretch>
                <a:fillRect/>
              </a:stretch>
            </p:blipFill>
            <p:spPr bwMode="auto">
              <a:xfrm>
                <a:off x="8244408" y="116337"/>
                <a:ext cx="616690" cy="627692"/>
              </a:xfrm>
              <a:prstGeom prst="rect">
                <a:avLst/>
              </a:prstGeom>
              <a:noFill/>
              <a:ln w="9525">
                <a:noFill/>
                <a:miter lim="800000"/>
                <a:headEnd/>
                <a:tailEnd/>
              </a:ln>
            </p:spPr>
          </p:pic>
        </p:grpSp>
        <p:pic>
          <p:nvPicPr>
            <p:cNvPr id="11" name="Picture 3" descr="E:\Documents\ELENA\DAT 2\COMUNICARE\SIGLE PENTRU WORD\sigla_guv_albastru.png"/>
            <p:cNvPicPr>
              <a:picLocks noChangeAspect="1" noChangeArrowheads="1"/>
            </p:cNvPicPr>
            <p:nvPr/>
          </p:nvPicPr>
          <p:blipFill>
            <a:blip r:embed="rId5"/>
            <a:srcRect/>
            <a:stretch>
              <a:fillRect/>
            </a:stretch>
          </p:blipFill>
          <p:spPr bwMode="auto">
            <a:xfrm>
              <a:off x="7465715" y="188639"/>
              <a:ext cx="617933" cy="617933"/>
            </a:xfrm>
            <a:prstGeom prst="rect">
              <a:avLst/>
            </a:prstGeom>
            <a:noFill/>
            <a:ln w="9525">
              <a:noFill/>
              <a:miter lim="800000"/>
              <a:headEnd/>
              <a:tailEnd/>
            </a:ln>
          </p:spPr>
        </p:pic>
      </p:grpSp>
      <p:sp>
        <p:nvSpPr>
          <p:cNvPr id="16" name="Content Placeholder 2"/>
          <p:cNvSpPr txBox="1">
            <a:spLocks noGrp="1"/>
          </p:cNvSpPr>
          <p:nvPr>
            <p:ph type="title"/>
          </p:nvPr>
        </p:nvSpPr>
        <p:spPr bwMode="auto">
          <a:xfrm>
            <a:off x="446856" y="607207"/>
            <a:ext cx="8229600" cy="7920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Autofit/>
          </a:bodyPr>
          <a:lst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ro-RO" sz="2400" b="1" dirty="0">
                <a:solidFill>
                  <a:srgbClr val="0000FF"/>
                </a:solidFill>
                <a:latin typeface="Calibri" panose="020F0502020204030204" pitchFamily="34" charset="0"/>
                <a:cs typeface="Calibri" panose="020F0502020204030204" pitchFamily="34" charset="0"/>
              </a:rPr>
              <a:t>PRINCIPALELE CARACTERISTICI ALE NOULUI CADRU PENTRU POLITICA DE COEZIUNE 2021-2027 </a:t>
            </a:r>
          </a:p>
        </p:txBody>
      </p:sp>
      <p:pic>
        <p:nvPicPr>
          <p:cNvPr id="3074"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9738" y="6089650"/>
            <a:ext cx="762000" cy="768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7724811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99592" y="1268760"/>
            <a:ext cx="7832559" cy="4974490"/>
          </a:xfrm>
        </p:spPr>
        <p:txBody>
          <a:bodyPr>
            <a:noAutofit/>
          </a:bodyPr>
          <a:lstStyle/>
          <a:p>
            <a:pPr marL="109728" indent="0">
              <a:buNone/>
            </a:pPr>
            <a:endParaRPr lang="en-US" sz="1900" b="1" dirty="0" smtClean="0">
              <a:solidFill>
                <a:srgbClr val="FF0000"/>
              </a:solidFill>
              <a:latin typeface="Calibri" panose="020F0502020204030204" pitchFamily="34" charset="0"/>
              <a:cs typeface="Calibri" panose="020F0502020204030204" pitchFamily="34" charset="0"/>
            </a:endParaRPr>
          </a:p>
          <a:p>
            <a:pPr>
              <a:buFont typeface="Wingdings" panose="05000000000000000000" pitchFamily="2" charset="2"/>
              <a:buChar char="Ø"/>
            </a:pPr>
            <a:endParaRPr lang="ro-RO" sz="1900" b="1" dirty="0" smtClean="0">
              <a:latin typeface="Calibri" panose="020F0502020204030204" pitchFamily="34" charset="0"/>
              <a:cs typeface="Calibri" panose="020F0502020204030204" pitchFamily="34" charset="0"/>
            </a:endParaRPr>
          </a:p>
          <a:p>
            <a:pPr>
              <a:buFont typeface="Wingdings" panose="05000000000000000000" pitchFamily="2" charset="2"/>
              <a:buChar char="Ø"/>
            </a:pPr>
            <a:r>
              <a:rPr lang="pt-BR" sz="1900" b="1" dirty="0" smtClean="0">
                <a:latin typeface="Calibri" panose="020F0502020204030204" pitchFamily="34" charset="0"/>
                <a:cs typeface="Calibri" panose="020F0502020204030204" pitchFamily="34" charset="0"/>
              </a:rPr>
              <a:t>Propunerea </a:t>
            </a:r>
            <a:r>
              <a:rPr lang="pt-BR" sz="1900" b="1" dirty="0">
                <a:latin typeface="Calibri" panose="020F0502020204030204" pitchFamily="34" charset="0"/>
                <a:cs typeface="Calibri" panose="020F0502020204030204" pitchFamily="34" charset="0"/>
              </a:rPr>
              <a:t>actuală a CFM </a:t>
            </a:r>
            <a:r>
              <a:rPr lang="ro-RO" sz="1900" b="1" dirty="0" smtClean="0">
                <a:latin typeface="Calibri" panose="020F0502020204030204" pitchFamily="34" charset="0"/>
                <a:cs typeface="Calibri" panose="020F0502020204030204" pitchFamily="34" charset="0"/>
              </a:rPr>
              <a:t>de</a:t>
            </a:r>
            <a:r>
              <a:rPr lang="pt-BR" sz="1900" b="1" dirty="0" smtClean="0">
                <a:latin typeface="Calibri" panose="020F0502020204030204" pitchFamily="34" charset="0"/>
                <a:cs typeface="Calibri" panose="020F0502020204030204" pitchFamily="34" charset="0"/>
              </a:rPr>
              <a:t> alocare</a:t>
            </a:r>
            <a:r>
              <a:rPr lang="ro-RO" sz="1900" b="1" dirty="0" smtClean="0">
                <a:latin typeface="Calibri" panose="020F0502020204030204" pitchFamily="34" charset="0"/>
                <a:cs typeface="Calibri" panose="020F0502020204030204" pitchFamily="34" charset="0"/>
              </a:rPr>
              <a:t> pentru România este de 30,60 miliarde euro, </a:t>
            </a:r>
            <a:r>
              <a:rPr lang="en-US" sz="1900" b="1" dirty="0" err="1" smtClean="0">
                <a:latin typeface="Calibri" panose="020F0502020204030204" pitchFamily="34" charset="0"/>
                <a:cs typeface="Calibri" panose="020F0502020204030204" pitchFamily="34" charset="0"/>
              </a:rPr>
              <a:t>distribuit</a:t>
            </a:r>
            <a:r>
              <a:rPr lang="ro-RO" sz="1900" b="1" dirty="0">
                <a:latin typeface="Calibri" panose="020F0502020204030204" pitchFamily="34" charset="0"/>
                <a:cs typeface="Calibri" panose="020F0502020204030204" pitchFamily="34" charset="0"/>
              </a:rPr>
              <a:t>ă</a:t>
            </a:r>
            <a:r>
              <a:rPr lang="en-US" sz="1900" b="1" dirty="0" smtClean="0">
                <a:latin typeface="Calibri" panose="020F0502020204030204" pitchFamily="34" charset="0"/>
                <a:cs typeface="Calibri" panose="020F0502020204030204" pitchFamily="34" charset="0"/>
              </a:rPr>
              <a:t> la </a:t>
            </a:r>
            <a:r>
              <a:rPr lang="en-US" sz="1900" b="1" dirty="0" err="1" smtClean="0">
                <a:latin typeface="Calibri" panose="020F0502020204030204" pitchFamily="34" charset="0"/>
                <a:cs typeface="Calibri" panose="020F0502020204030204" pitchFamily="34" charset="0"/>
              </a:rPr>
              <a:t>nivel</a:t>
            </a:r>
            <a:r>
              <a:rPr lang="en-US" sz="1900" b="1" dirty="0" smtClean="0">
                <a:latin typeface="Calibri" panose="020F0502020204030204" pitchFamily="34" charset="0"/>
                <a:cs typeface="Calibri" panose="020F0502020204030204" pitchFamily="34" charset="0"/>
              </a:rPr>
              <a:t> de fond </a:t>
            </a:r>
            <a:r>
              <a:rPr lang="ro-RO" sz="1900" b="1" dirty="0" smtClean="0">
                <a:latin typeface="Calibri" panose="020F0502020204030204" pitchFamily="34" charset="0"/>
                <a:cs typeface="Calibri" panose="020F0502020204030204" pitchFamily="34" charset="0"/>
              </a:rPr>
              <a:t>astfel:</a:t>
            </a:r>
            <a:endParaRPr lang="en-US" sz="1900" b="1" dirty="0" smtClean="0">
              <a:latin typeface="Calibri" panose="020F0502020204030204" pitchFamily="34" charset="0"/>
              <a:cs typeface="Calibri" panose="020F0502020204030204" pitchFamily="34" charset="0"/>
            </a:endParaRPr>
          </a:p>
          <a:p>
            <a:pPr>
              <a:buFont typeface="Wingdings" panose="05000000000000000000" pitchFamily="2" charset="2"/>
              <a:buChar char="Ø"/>
            </a:pPr>
            <a:endParaRPr lang="en-US" sz="1900" b="1" dirty="0">
              <a:latin typeface="Calibri" panose="020F0502020204030204" pitchFamily="34" charset="0"/>
              <a:cs typeface="Calibri" panose="020F0502020204030204" pitchFamily="34" charset="0"/>
            </a:endParaRPr>
          </a:p>
          <a:p>
            <a:pPr>
              <a:buFont typeface="Wingdings" panose="05000000000000000000" pitchFamily="2" charset="2"/>
              <a:buChar char="Ø"/>
            </a:pPr>
            <a:endParaRPr lang="en-US" sz="1900" b="1" dirty="0" smtClean="0">
              <a:latin typeface="Calibri" panose="020F0502020204030204" pitchFamily="34" charset="0"/>
              <a:cs typeface="Calibri" panose="020F0502020204030204" pitchFamily="34" charset="0"/>
            </a:endParaRPr>
          </a:p>
          <a:p>
            <a:pPr>
              <a:buFont typeface="Wingdings" panose="05000000000000000000" pitchFamily="2" charset="2"/>
              <a:buChar char="Ø"/>
            </a:pPr>
            <a:endParaRPr lang="en-US" sz="1900" b="1" dirty="0">
              <a:latin typeface="Calibri" panose="020F0502020204030204" pitchFamily="34" charset="0"/>
              <a:cs typeface="Calibri" panose="020F0502020204030204" pitchFamily="34" charset="0"/>
            </a:endParaRPr>
          </a:p>
          <a:p>
            <a:pPr>
              <a:buFont typeface="Wingdings" panose="05000000000000000000" pitchFamily="2" charset="2"/>
              <a:buChar char="Ø"/>
            </a:pPr>
            <a:endParaRPr lang="en-US" sz="1900" b="1" dirty="0" smtClean="0">
              <a:latin typeface="Calibri" panose="020F0502020204030204" pitchFamily="34" charset="0"/>
              <a:cs typeface="Calibri" panose="020F0502020204030204" pitchFamily="34" charset="0"/>
            </a:endParaRPr>
          </a:p>
          <a:p>
            <a:pPr>
              <a:buFont typeface="Wingdings" panose="05000000000000000000" pitchFamily="2" charset="2"/>
              <a:buChar char="Ø"/>
            </a:pPr>
            <a:endParaRPr lang="ro-RO" sz="1900" b="1" dirty="0" smtClean="0">
              <a:latin typeface="Calibri" panose="020F0502020204030204" pitchFamily="34" charset="0"/>
              <a:cs typeface="Calibri" panose="020F0502020204030204" pitchFamily="34" charset="0"/>
            </a:endParaRPr>
          </a:p>
          <a:p>
            <a:pPr>
              <a:buFont typeface="Wingdings" panose="05000000000000000000" pitchFamily="2" charset="2"/>
              <a:buChar char="Ø"/>
            </a:pPr>
            <a:endParaRPr lang="en-US" sz="1900" b="1" dirty="0" smtClean="0">
              <a:latin typeface="Calibri" panose="020F0502020204030204" pitchFamily="34" charset="0"/>
              <a:cs typeface="Calibri" panose="020F0502020204030204" pitchFamily="34" charset="0"/>
            </a:endParaRPr>
          </a:p>
          <a:p>
            <a:pPr>
              <a:buFont typeface="Wingdings" panose="05000000000000000000" pitchFamily="2" charset="2"/>
              <a:buChar char="Ø"/>
            </a:pPr>
            <a:endParaRPr lang="en-US" sz="1900" b="1" dirty="0">
              <a:latin typeface="Calibri" panose="020F0502020204030204" pitchFamily="34" charset="0"/>
              <a:cs typeface="Calibri" panose="020F0502020204030204" pitchFamily="34" charset="0"/>
            </a:endParaRPr>
          </a:p>
          <a:p>
            <a:pPr>
              <a:buFont typeface="Wingdings" panose="05000000000000000000" pitchFamily="2" charset="2"/>
              <a:buChar char="Ø"/>
            </a:pPr>
            <a:endParaRPr lang="en-US" sz="1900" b="1" dirty="0" smtClean="0">
              <a:latin typeface="Calibri" panose="020F0502020204030204" pitchFamily="34" charset="0"/>
              <a:cs typeface="Calibri" panose="020F0502020204030204" pitchFamily="34" charset="0"/>
            </a:endParaRPr>
          </a:p>
          <a:p>
            <a:pPr>
              <a:buFont typeface="Wingdings" panose="05000000000000000000" pitchFamily="2" charset="2"/>
              <a:buChar char="Ø"/>
            </a:pPr>
            <a:endParaRPr lang="en-US" sz="1900" b="1" dirty="0">
              <a:latin typeface="Calibri" panose="020F0502020204030204" pitchFamily="34" charset="0"/>
              <a:cs typeface="Calibri" panose="020F0502020204030204" pitchFamily="34" charset="0"/>
            </a:endParaRPr>
          </a:p>
        </p:txBody>
      </p:sp>
      <p:sp>
        <p:nvSpPr>
          <p:cNvPr id="5" name="Slide Number Placeholder 4"/>
          <p:cNvSpPr>
            <a:spLocks noGrp="1"/>
          </p:cNvSpPr>
          <p:nvPr>
            <p:ph type="sldNum" sz="quarter" idx="12"/>
          </p:nvPr>
        </p:nvSpPr>
        <p:spPr/>
        <p:txBody>
          <a:bodyPr/>
          <a:lstStyle/>
          <a:p>
            <a:pPr>
              <a:defRPr/>
            </a:pPr>
            <a:fld id="{83B33F65-9854-4F2E-9F20-2AE8112D4AC8}" type="slidenum">
              <a:rPr lang="ro-RO" smtClean="0"/>
              <a:pPr>
                <a:defRPr/>
              </a:pPr>
              <a:t>7</a:t>
            </a:fld>
            <a:endParaRPr lang="ro-RO"/>
          </a:p>
        </p:txBody>
      </p:sp>
      <p:sp>
        <p:nvSpPr>
          <p:cNvPr id="6" name="Title 1"/>
          <p:cNvSpPr txBox="1">
            <a:spLocks/>
          </p:cNvSpPr>
          <p:nvPr/>
        </p:nvSpPr>
        <p:spPr>
          <a:xfrm>
            <a:off x="595247" y="1160612"/>
            <a:ext cx="8136904" cy="503784"/>
          </a:xfrm>
          <a:prstGeom prst="rect">
            <a:avLst/>
          </a:prstGeom>
          <a:noFill/>
          <a:ln w="38100" cap="flat" cmpd="sng" algn="ctr">
            <a:noFill/>
            <a:prstDash val="solid"/>
          </a:ln>
          <a:effectLst>
            <a:glow rad="63500">
              <a:schemeClr val="accent2">
                <a:satMod val="175000"/>
                <a:alpha val="40000"/>
              </a:schemeClr>
            </a:glow>
            <a:outerShdw blurRad="40000" dist="20000" dir="5400000" rotWithShape="0">
              <a:srgbClr val="000000">
                <a:alpha val="38000"/>
              </a:srgbClr>
            </a:outerShdw>
          </a:effectLst>
        </p:spPr>
        <p:style>
          <a:lnRef idx="3">
            <a:schemeClr val="lt1"/>
          </a:lnRef>
          <a:fillRef idx="1">
            <a:schemeClr val="accent1"/>
          </a:fillRef>
          <a:effectRef idx="1">
            <a:schemeClr val="accent1"/>
          </a:effectRef>
          <a:fontRef idx="minor">
            <a:schemeClr val="lt1"/>
          </a:fontRef>
        </p:style>
        <p:txBody>
          <a:bodyPr vert="horz" lIns="91440" tIns="45720" rIns="91440" bIns="45720" rtlCol="0" anchor="ctr">
            <a:noAutofit/>
          </a:bodyPr>
          <a:lstStyle>
            <a:lvl1pPr algn="ctr" defTabSz="914400" rtl="0" eaLnBrk="1" latinLnBrk="0" hangingPunct="1">
              <a:spcBef>
                <a:spcPct val="0"/>
              </a:spcBef>
              <a:buNone/>
              <a:defRPr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fontAlgn="auto">
              <a:spcAft>
                <a:spcPts val="0"/>
              </a:spcAft>
            </a:pPr>
            <a:r>
              <a:rPr lang="en-US" sz="3000" dirty="0" smtClean="0">
                <a:solidFill>
                  <a:prstClr val="white"/>
                </a:solidFill>
                <a:latin typeface="Calibri" panose="020F0502020204030204" pitchFamily="34" charset="0"/>
                <a:cs typeface="Calibri" panose="020F0502020204030204" pitchFamily="34" charset="0"/>
              </a:rPr>
              <a:t/>
            </a:r>
            <a:br>
              <a:rPr lang="en-US" sz="3000" dirty="0" smtClean="0">
                <a:solidFill>
                  <a:prstClr val="white"/>
                </a:solidFill>
                <a:latin typeface="Calibri" panose="020F0502020204030204" pitchFamily="34" charset="0"/>
                <a:cs typeface="Calibri" panose="020F0502020204030204" pitchFamily="34" charset="0"/>
              </a:rPr>
            </a:br>
            <a:r>
              <a:rPr lang="ro-RO" sz="2400" b="1" dirty="0" smtClean="0">
                <a:solidFill>
                  <a:prstClr val="black"/>
                </a:solidFill>
                <a:latin typeface="Calibri" panose="020F0502020204030204" pitchFamily="34" charset="0"/>
                <a:cs typeface="Calibri" panose="020F0502020204030204" pitchFamily="34" charset="0"/>
              </a:rPr>
              <a:t>Alocarea Politicii de Coeziune 2021-2027</a:t>
            </a:r>
            <a:endParaRPr lang="ro-RO" sz="2400" b="1" dirty="0">
              <a:solidFill>
                <a:prstClr val="black"/>
              </a:solidFill>
              <a:latin typeface="Calibri" panose="020F0502020204030204" pitchFamily="34" charset="0"/>
              <a:cs typeface="Calibri" panose="020F0502020204030204" pitchFamily="34" charset="0"/>
            </a:endParaRPr>
          </a:p>
          <a:p>
            <a:pPr fontAlgn="auto">
              <a:spcAft>
                <a:spcPts val="0"/>
              </a:spcAft>
            </a:pPr>
            <a:endParaRPr lang="ro-RO" sz="3000" dirty="0">
              <a:solidFill>
                <a:prstClr val="white"/>
              </a:solidFill>
              <a:latin typeface="Calibri" panose="020F0502020204030204" pitchFamily="34" charset="0"/>
              <a:cs typeface="Calibri" panose="020F0502020204030204" pitchFamily="34" charset="0"/>
            </a:endParaRPr>
          </a:p>
        </p:txBody>
      </p:sp>
      <p:pic>
        <p:nvPicPr>
          <p:cNvPr id="14"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438" y="6057656"/>
            <a:ext cx="762000" cy="768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6" name="Content Placeholder 2"/>
          <p:cNvSpPr txBox="1">
            <a:spLocks noGrp="1"/>
          </p:cNvSpPr>
          <p:nvPr>
            <p:ph type="title"/>
          </p:nvPr>
        </p:nvSpPr>
        <p:spPr bwMode="auto">
          <a:xfrm>
            <a:off x="502551" y="260648"/>
            <a:ext cx="8229600" cy="7920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Autofit/>
          </a:bodyPr>
          <a:lst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ro-RO" sz="2400" b="1" dirty="0">
                <a:solidFill>
                  <a:srgbClr val="0000FF"/>
                </a:solidFill>
                <a:latin typeface="Calibri" panose="020F0502020204030204" pitchFamily="34" charset="0"/>
                <a:cs typeface="Calibri" panose="020F0502020204030204" pitchFamily="34" charset="0"/>
              </a:rPr>
              <a:t>PRINCIPALELE CARACTERISTICI ALE NOULUI CADRU PENTRU POLITICA DE COEZIUNE 2021-2027 </a:t>
            </a:r>
          </a:p>
        </p:txBody>
      </p:sp>
      <p:graphicFrame>
        <p:nvGraphicFramePr>
          <p:cNvPr id="11" name="Chart 10"/>
          <p:cNvGraphicFramePr>
            <a:graphicFrameLocks/>
          </p:cNvGraphicFramePr>
          <p:nvPr>
            <p:extLst>
              <p:ext uri="{D42A27DB-BD31-4B8C-83A1-F6EECF244321}">
                <p14:modId xmlns:p14="http://schemas.microsoft.com/office/powerpoint/2010/main" val="3360530628"/>
              </p:ext>
            </p:extLst>
          </p:nvPr>
        </p:nvGraphicFramePr>
        <p:xfrm>
          <a:off x="1907704" y="2852936"/>
          <a:ext cx="6264696" cy="337185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94117750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99592" y="1268760"/>
            <a:ext cx="7200800" cy="4974490"/>
          </a:xfrm>
        </p:spPr>
        <p:txBody>
          <a:bodyPr>
            <a:noAutofit/>
          </a:bodyPr>
          <a:lstStyle/>
          <a:p>
            <a:pPr marL="109728" indent="0">
              <a:buNone/>
            </a:pPr>
            <a:endParaRPr lang="en-US" sz="1900" b="1" dirty="0" smtClean="0">
              <a:solidFill>
                <a:srgbClr val="FF0000"/>
              </a:solidFill>
              <a:latin typeface="Calibri" panose="020F0502020204030204" pitchFamily="34" charset="0"/>
              <a:cs typeface="Calibri" panose="020F0502020204030204" pitchFamily="34" charset="0"/>
            </a:endParaRPr>
          </a:p>
          <a:p>
            <a:pPr>
              <a:buFont typeface="Wingdings" panose="05000000000000000000" pitchFamily="2" charset="2"/>
              <a:buChar char="Ø"/>
            </a:pPr>
            <a:endParaRPr lang="ro-RO" sz="1900" b="1" dirty="0" smtClean="0">
              <a:latin typeface="Calibri" panose="020F0502020204030204" pitchFamily="34" charset="0"/>
              <a:cs typeface="Calibri" panose="020F0502020204030204" pitchFamily="34" charset="0"/>
            </a:endParaRPr>
          </a:p>
          <a:p>
            <a:pPr>
              <a:buFont typeface="Wingdings" panose="05000000000000000000" pitchFamily="2" charset="2"/>
              <a:buChar char="Ø"/>
            </a:pPr>
            <a:r>
              <a:rPr lang="ro-RO" sz="1900" b="1" dirty="0" smtClean="0">
                <a:latin typeface="Calibri" panose="020F0502020204030204" pitchFamily="34" charset="0"/>
                <a:cs typeface="Calibri" panose="020F0502020204030204" pitchFamily="34" charset="0"/>
              </a:rPr>
              <a:t>La nivel de obiectiv de politica, alocările estimative se prezintă:</a:t>
            </a:r>
            <a:endParaRPr lang="en-US" sz="1900" b="1" dirty="0" smtClean="0">
              <a:latin typeface="Calibri" panose="020F0502020204030204" pitchFamily="34" charset="0"/>
              <a:cs typeface="Calibri" panose="020F0502020204030204" pitchFamily="34" charset="0"/>
            </a:endParaRPr>
          </a:p>
          <a:p>
            <a:pPr>
              <a:buFont typeface="Wingdings" panose="05000000000000000000" pitchFamily="2" charset="2"/>
              <a:buChar char="Ø"/>
            </a:pPr>
            <a:endParaRPr lang="en-US" sz="1900" b="1" dirty="0">
              <a:latin typeface="Calibri" panose="020F0502020204030204" pitchFamily="34" charset="0"/>
              <a:cs typeface="Calibri" panose="020F0502020204030204" pitchFamily="34" charset="0"/>
            </a:endParaRPr>
          </a:p>
          <a:p>
            <a:pPr>
              <a:buFont typeface="Wingdings" panose="05000000000000000000" pitchFamily="2" charset="2"/>
              <a:buChar char="Ø"/>
            </a:pPr>
            <a:endParaRPr lang="en-US" sz="1900" b="1" dirty="0" smtClean="0">
              <a:latin typeface="Calibri" panose="020F0502020204030204" pitchFamily="34" charset="0"/>
              <a:cs typeface="Calibri" panose="020F0502020204030204" pitchFamily="34" charset="0"/>
            </a:endParaRPr>
          </a:p>
          <a:p>
            <a:pPr>
              <a:buFont typeface="Wingdings" panose="05000000000000000000" pitchFamily="2" charset="2"/>
              <a:buChar char="Ø"/>
            </a:pPr>
            <a:endParaRPr lang="en-US" sz="1900" b="1" dirty="0">
              <a:latin typeface="Calibri" panose="020F0502020204030204" pitchFamily="34" charset="0"/>
              <a:cs typeface="Calibri" panose="020F0502020204030204" pitchFamily="34" charset="0"/>
            </a:endParaRPr>
          </a:p>
          <a:p>
            <a:pPr>
              <a:buFont typeface="Wingdings" panose="05000000000000000000" pitchFamily="2" charset="2"/>
              <a:buChar char="Ø"/>
            </a:pPr>
            <a:endParaRPr lang="en-US" sz="1900" b="1" dirty="0" smtClean="0">
              <a:latin typeface="Calibri" panose="020F0502020204030204" pitchFamily="34" charset="0"/>
              <a:cs typeface="Calibri" panose="020F0502020204030204" pitchFamily="34" charset="0"/>
            </a:endParaRPr>
          </a:p>
          <a:p>
            <a:pPr>
              <a:buFont typeface="Wingdings" panose="05000000000000000000" pitchFamily="2" charset="2"/>
              <a:buChar char="Ø"/>
            </a:pPr>
            <a:endParaRPr lang="ro-RO" sz="1900" b="1" dirty="0" smtClean="0">
              <a:latin typeface="Calibri" panose="020F0502020204030204" pitchFamily="34" charset="0"/>
              <a:cs typeface="Calibri" panose="020F0502020204030204" pitchFamily="34" charset="0"/>
            </a:endParaRPr>
          </a:p>
          <a:p>
            <a:pPr>
              <a:buFont typeface="Wingdings" panose="05000000000000000000" pitchFamily="2" charset="2"/>
              <a:buChar char="Ø"/>
            </a:pPr>
            <a:endParaRPr lang="en-US" sz="1900" b="1" dirty="0" smtClean="0">
              <a:latin typeface="Calibri" panose="020F0502020204030204" pitchFamily="34" charset="0"/>
              <a:cs typeface="Calibri" panose="020F0502020204030204" pitchFamily="34" charset="0"/>
            </a:endParaRPr>
          </a:p>
          <a:p>
            <a:pPr>
              <a:buFont typeface="Wingdings" panose="05000000000000000000" pitchFamily="2" charset="2"/>
              <a:buChar char="Ø"/>
            </a:pPr>
            <a:endParaRPr lang="en-US" sz="1900" b="1" dirty="0">
              <a:latin typeface="Calibri" panose="020F0502020204030204" pitchFamily="34" charset="0"/>
              <a:cs typeface="Calibri" panose="020F0502020204030204" pitchFamily="34" charset="0"/>
            </a:endParaRPr>
          </a:p>
          <a:p>
            <a:pPr>
              <a:buFont typeface="Wingdings" panose="05000000000000000000" pitchFamily="2" charset="2"/>
              <a:buChar char="Ø"/>
            </a:pPr>
            <a:endParaRPr lang="en-US" sz="1900" b="1" dirty="0" smtClean="0">
              <a:latin typeface="Calibri" panose="020F0502020204030204" pitchFamily="34" charset="0"/>
              <a:cs typeface="Calibri" panose="020F0502020204030204" pitchFamily="34" charset="0"/>
            </a:endParaRPr>
          </a:p>
          <a:p>
            <a:pPr>
              <a:buFont typeface="Wingdings" panose="05000000000000000000" pitchFamily="2" charset="2"/>
              <a:buChar char="Ø"/>
            </a:pPr>
            <a:endParaRPr lang="en-US" sz="1900" b="1" dirty="0">
              <a:latin typeface="Calibri" panose="020F0502020204030204" pitchFamily="34" charset="0"/>
              <a:cs typeface="Calibri" panose="020F0502020204030204" pitchFamily="34" charset="0"/>
            </a:endParaRPr>
          </a:p>
        </p:txBody>
      </p:sp>
      <p:sp>
        <p:nvSpPr>
          <p:cNvPr id="5" name="Slide Number Placeholder 4"/>
          <p:cNvSpPr>
            <a:spLocks noGrp="1"/>
          </p:cNvSpPr>
          <p:nvPr>
            <p:ph type="sldNum" sz="quarter" idx="12"/>
          </p:nvPr>
        </p:nvSpPr>
        <p:spPr/>
        <p:txBody>
          <a:bodyPr/>
          <a:lstStyle/>
          <a:p>
            <a:pPr>
              <a:defRPr/>
            </a:pPr>
            <a:fld id="{83B33F65-9854-4F2E-9F20-2AE8112D4AC8}" type="slidenum">
              <a:rPr lang="ro-RO" smtClean="0"/>
              <a:pPr>
                <a:defRPr/>
              </a:pPr>
              <a:t>8</a:t>
            </a:fld>
            <a:endParaRPr lang="ro-RO"/>
          </a:p>
        </p:txBody>
      </p:sp>
      <p:sp>
        <p:nvSpPr>
          <p:cNvPr id="6" name="Title 1"/>
          <p:cNvSpPr txBox="1">
            <a:spLocks/>
          </p:cNvSpPr>
          <p:nvPr/>
        </p:nvSpPr>
        <p:spPr>
          <a:xfrm>
            <a:off x="595247" y="1160612"/>
            <a:ext cx="8136904" cy="503784"/>
          </a:xfrm>
          <a:prstGeom prst="rect">
            <a:avLst/>
          </a:prstGeom>
          <a:noFill/>
          <a:ln w="38100" cap="flat" cmpd="sng" algn="ctr">
            <a:noFill/>
            <a:prstDash val="solid"/>
          </a:ln>
          <a:effectLst>
            <a:glow rad="63500">
              <a:schemeClr val="accent2">
                <a:satMod val="175000"/>
                <a:alpha val="40000"/>
              </a:schemeClr>
            </a:glow>
            <a:outerShdw blurRad="40000" dist="20000" dir="5400000" rotWithShape="0">
              <a:srgbClr val="000000">
                <a:alpha val="38000"/>
              </a:srgbClr>
            </a:outerShdw>
          </a:effectLst>
        </p:spPr>
        <p:style>
          <a:lnRef idx="3">
            <a:schemeClr val="lt1"/>
          </a:lnRef>
          <a:fillRef idx="1">
            <a:schemeClr val="accent1"/>
          </a:fillRef>
          <a:effectRef idx="1">
            <a:schemeClr val="accent1"/>
          </a:effectRef>
          <a:fontRef idx="minor">
            <a:schemeClr val="lt1"/>
          </a:fontRef>
        </p:style>
        <p:txBody>
          <a:bodyPr vert="horz" lIns="91440" tIns="45720" rIns="91440" bIns="45720" rtlCol="0" anchor="ctr">
            <a:noAutofit/>
          </a:bodyPr>
          <a:lstStyle>
            <a:lvl1pPr algn="ctr" defTabSz="914400" rtl="0" eaLnBrk="1" latinLnBrk="0" hangingPunct="1">
              <a:spcBef>
                <a:spcPct val="0"/>
              </a:spcBef>
              <a:buNone/>
              <a:defRPr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fontAlgn="auto">
              <a:spcAft>
                <a:spcPts val="0"/>
              </a:spcAft>
            </a:pPr>
            <a:r>
              <a:rPr lang="en-US" sz="3000" dirty="0" smtClean="0">
                <a:solidFill>
                  <a:prstClr val="white"/>
                </a:solidFill>
                <a:latin typeface="Calibri" panose="020F0502020204030204" pitchFamily="34" charset="0"/>
                <a:cs typeface="Calibri" panose="020F0502020204030204" pitchFamily="34" charset="0"/>
              </a:rPr>
              <a:t/>
            </a:r>
            <a:br>
              <a:rPr lang="en-US" sz="3000" dirty="0" smtClean="0">
                <a:solidFill>
                  <a:prstClr val="white"/>
                </a:solidFill>
                <a:latin typeface="Calibri" panose="020F0502020204030204" pitchFamily="34" charset="0"/>
                <a:cs typeface="Calibri" panose="020F0502020204030204" pitchFamily="34" charset="0"/>
              </a:rPr>
            </a:br>
            <a:r>
              <a:rPr lang="ro-RO" sz="2400" b="1" dirty="0" smtClean="0">
                <a:solidFill>
                  <a:prstClr val="black"/>
                </a:solidFill>
                <a:latin typeface="Calibri" panose="020F0502020204030204" pitchFamily="34" charset="0"/>
                <a:cs typeface="Calibri" panose="020F0502020204030204" pitchFamily="34" charset="0"/>
              </a:rPr>
              <a:t>Alocarea Politicii de Coeziune 2021-2027</a:t>
            </a:r>
            <a:endParaRPr lang="ro-RO" sz="2400" b="1" dirty="0">
              <a:solidFill>
                <a:prstClr val="black"/>
              </a:solidFill>
              <a:latin typeface="Calibri" panose="020F0502020204030204" pitchFamily="34" charset="0"/>
              <a:cs typeface="Calibri" panose="020F0502020204030204" pitchFamily="34" charset="0"/>
            </a:endParaRPr>
          </a:p>
          <a:p>
            <a:pPr fontAlgn="auto">
              <a:spcAft>
                <a:spcPts val="0"/>
              </a:spcAft>
            </a:pPr>
            <a:endParaRPr lang="ro-RO" sz="3000" dirty="0">
              <a:solidFill>
                <a:prstClr val="white"/>
              </a:solidFill>
              <a:latin typeface="Calibri" panose="020F0502020204030204" pitchFamily="34" charset="0"/>
              <a:cs typeface="Calibri" panose="020F0502020204030204" pitchFamily="34" charset="0"/>
            </a:endParaRPr>
          </a:p>
        </p:txBody>
      </p:sp>
      <p:pic>
        <p:nvPicPr>
          <p:cNvPr id="14"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438" y="6057656"/>
            <a:ext cx="762000" cy="768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6" name="Content Placeholder 2"/>
          <p:cNvSpPr txBox="1">
            <a:spLocks noGrp="1"/>
          </p:cNvSpPr>
          <p:nvPr>
            <p:ph type="title"/>
          </p:nvPr>
        </p:nvSpPr>
        <p:spPr bwMode="auto">
          <a:xfrm>
            <a:off x="502551" y="260648"/>
            <a:ext cx="8229600" cy="7920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Autofit/>
          </a:bodyPr>
          <a:lst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ro-RO" sz="2400" b="1" dirty="0">
                <a:solidFill>
                  <a:srgbClr val="0000FF"/>
                </a:solidFill>
                <a:latin typeface="Calibri" panose="020F0502020204030204" pitchFamily="34" charset="0"/>
                <a:cs typeface="Calibri" panose="020F0502020204030204" pitchFamily="34" charset="0"/>
              </a:rPr>
              <a:t>PRINCIPALELE CARACTERISTICI ALE NOULUI CADRU PENTRU POLITICA DE COEZIUNE 2021-2027 </a:t>
            </a:r>
          </a:p>
        </p:txBody>
      </p:sp>
      <p:graphicFrame>
        <p:nvGraphicFramePr>
          <p:cNvPr id="7" name="Chart 6"/>
          <p:cNvGraphicFramePr>
            <a:graphicFrameLocks/>
          </p:cNvGraphicFramePr>
          <p:nvPr>
            <p:extLst>
              <p:ext uri="{D42A27DB-BD31-4B8C-83A1-F6EECF244321}">
                <p14:modId xmlns:p14="http://schemas.microsoft.com/office/powerpoint/2010/main" val="1974991954"/>
              </p:ext>
            </p:extLst>
          </p:nvPr>
        </p:nvGraphicFramePr>
        <p:xfrm>
          <a:off x="2195736" y="2852936"/>
          <a:ext cx="4572000" cy="2736304"/>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0" name="Chart 9"/>
          <p:cNvGraphicFramePr>
            <a:graphicFrameLocks/>
          </p:cNvGraphicFramePr>
          <p:nvPr>
            <p:extLst>
              <p:ext uri="{D42A27DB-BD31-4B8C-83A1-F6EECF244321}">
                <p14:modId xmlns:p14="http://schemas.microsoft.com/office/powerpoint/2010/main" val="1199898223"/>
              </p:ext>
            </p:extLst>
          </p:nvPr>
        </p:nvGraphicFramePr>
        <p:xfrm>
          <a:off x="1187624" y="2420888"/>
          <a:ext cx="7128792" cy="3312368"/>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19475565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2403174670"/>
              </p:ext>
            </p:extLst>
          </p:nvPr>
        </p:nvGraphicFramePr>
        <p:xfrm>
          <a:off x="323528" y="1700808"/>
          <a:ext cx="8712968" cy="396044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1" name="Title 2"/>
          <p:cNvSpPr>
            <a:spLocks noGrp="1"/>
          </p:cNvSpPr>
          <p:nvPr>
            <p:ph type="title"/>
          </p:nvPr>
        </p:nvSpPr>
        <p:spPr>
          <a:xfrm>
            <a:off x="479104" y="476672"/>
            <a:ext cx="8229600" cy="1003612"/>
          </a:xfrm>
        </p:spPr>
        <p:txBody>
          <a:bodyPr>
            <a:noAutofit/>
          </a:bodyPr>
          <a:lstStyle/>
          <a:p>
            <a:pPr algn="ctr"/>
            <a:r>
              <a:rPr lang="en-US" sz="2400" dirty="0" smtClean="0">
                <a:solidFill>
                  <a:srgbClr val="0000FF"/>
                </a:solidFill>
                <a:latin typeface="Calibri" panose="020F0502020204030204" pitchFamily="34" charset="0"/>
                <a:ea typeface="+mn-ea"/>
                <a:cs typeface="Calibri" panose="020F0502020204030204" pitchFamily="34" charset="0"/>
              </a:rPr>
              <a:t>POLITICA DE COEZIUNE 2021-2027</a:t>
            </a:r>
            <a:r>
              <a:rPr lang="ro-RO" sz="2400" dirty="0" smtClean="0">
                <a:solidFill>
                  <a:srgbClr val="0000FF"/>
                </a:solidFill>
                <a:latin typeface="Calibri" panose="020F0502020204030204" pitchFamily="34" charset="0"/>
                <a:ea typeface="+mn-ea"/>
                <a:cs typeface="Calibri" panose="020F0502020204030204" pitchFamily="34" charset="0"/>
              </a:rPr>
              <a:t/>
            </a:r>
            <a:br>
              <a:rPr lang="ro-RO" sz="2400" dirty="0" smtClean="0">
                <a:solidFill>
                  <a:srgbClr val="0000FF"/>
                </a:solidFill>
                <a:latin typeface="Calibri" panose="020F0502020204030204" pitchFamily="34" charset="0"/>
                <a:ea typeface="+mn-ea"/>
                <a:cs typeface="Calibri" panose="020F0502020204030204" pitchFamily="34" charset="0"/>
              </a:rPr>
            </a:br>
            <a:r>
              <a:rPr lang="en-US" sz="2400" dirty="0" smtClean="0">
                <a:solidFill>
                  <a:srgbClr val="0000FF"/>
                </a:solidFill>
                <a:latin typeface="Calibri" panose="020F0502020204030204" pitchFamily="34" charset="0"/>
                <a:ea typeface="+mn-ea"/>
                <a:cs typeface="Calibri" panose="020F0502020204030204" pitchFamily="34" charset="0"/>
              </a:rPr>
              <a:t> </a:t>
            </a:r>
            <a:r>
              <a:rPr lang="ro-RO" sz="2400" dirty="0" smtClean="0">
                <a:solidFill>
                  <a:srgbClr val="0000FF"/>
                </a:solidFill>
                <a:latin typeface="Calibri" panose="020F0502020204030204" pitchFamily="34" charset="0"/>
                <a:ea typeface="+mn-ea"/>
                <a:cs typeface="Calibri" panose="020F0502020204030204" pitchFamily="34" charset="0"/>
              </a:rPr>
              <a:t>PREGĂTIREA DOCUMENTELOR NAȚIONALE DE PROGRAMARE</a:t>
            </a:r>
            <a:r>
              <a:rPr lang="ro-RO" sz="2400" dirty="0">
                <a:solidFill>
                  <a:srgbClr val="0000FF"/>
                </a:solidFill>
                <a:latin typeface="Calibri" panose="020F0502020204030204" pitchFamily="34" charset="0"/>
                <a:ea typeface="+mn-ea"/>
                <a:cs typeface="Calibri" panose="020F0502020204030204" pitchFamily="34" charset="0"/>
              </a:rPr>
              <a:t/>
            </a:r>
            <a:br>
              <a:rPr lang="ro-RO" sz="2400" dirty="0">
                <a:solidFill>
                  <a:srgbClr val="0000FF"/>
                </a:solidFill>
                <a:latin typeface="Calibri" panose="020F0502020204030204" pitchFamily="34" charset="0"/>
                <a:ea typeface="+mn-ea"/>
                <a:cs typeface="Calibri" panose="020F0502020204030204" pitchFamily="34" charset="0"/>
              </a:rPr>
            </a:br>
            <a:endParaRPr lang="ro-RO" sz="2400" dirty="0">
              <a:solidFill>
                <a:srgbClr val="0000FF"/>
              </a:solidFill>
              <a:latin typeface="Calibri" panose="020F0502020204030204" pitchFamily="34" charset="0"/>
              <a:ea typeface="+mn-ea"/>
              <a:cs typeface="Calibri" panose="020F0502020204030204" pitchFamily="34" charset="0"/>
            </a:endParaRPr>
          </a:p>
        </p:txBody>
      </p:sp>
    </p:spTree>
    <p:extLst>
      <p:ext uri="{BB962C8B-B14F-4D97-AF65-F5344CB8AC3E}">
        <p14:creationId xmlns:p14="http://schemas.microsoft.com/office/powerpoint/2010/main" val="11034182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Concourse</Template>
  <TotalTime>5555</TotalTime>
  <Words>990</Words>
  <Application>Microsoft Office PowerPoint</Application>
  <PresentationFormat>On-screen Show (4:3)</PresentationFormat>
  <Paragraphs>163</Paragraphs>
  <Slides>13</Slides>
  <Notes>8</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13</vt:i4>
      </vt:variant>
    </vt:vector>
  </HeadingPairs>
  <TitlesOfParts>
    <vt:vector size="24" baseType="lpstr">
      <vt:lpstr>Arial</vt:lpstr>
      <vt:lpstr>Calibri</vt:lpstr>
      <vt:lpstr>Calibri Light</vt:lpstr>
      <vt:lpstr>Lucida Sans Unicode</vt:lpstr>
      <vt:lpstr>Symbol</vt:lpstr>
      <vt:lpstr>Times New Roman</vt:lpstr>
      <vt:lpstr>Verdana</vt:lpstr>
      <vt:lpstr>Wingdings</vt:lpstr>
      <vt:lpstr>Wingdings 2</vt:lpstr>
      <vt:lpstr>Wingdings 3</vt:lpstr>
      <vt:lpstr>Concourse</vt:lpstr>
      <vt:lpstr>Politica de coeziune 2021-2027</vt:lpstr>
      <vt:lpstr>PowerPoint Presentation</vt:lpstr>
      <vt:lpstr>PRINCIPALELE CARACTERISTICI ALE NOULUI CADRU PENTRU POLITICA DE COEZIUNE 2021-2027</vt:lpstr>
      <vt:lpstr>PRINCIPALELE CARACTERISTICI ALE NOULUI CADRU PENTRU POLITICA DE COEZIUNE 2021-2027 </vt:lpstr>
      <vt:lpstr>PRINCIPALELE CARACTERISTICI ALE NOULUI CADRU PENTRU POLITICA DE COEZIUNE 2021-2027  </vt:lpstr>
      <vt:lpstr>PRINCIPALELE CARACTERISTICI ALE NOULUI CADRU PENTRU POLITICA DE COEZIUNE 2021-2027 </vt:lpstr>
      <vt:lpstr>PRINCIPALELE CARACTERISTICI ALE NOULUI CADRU PENTRU POLITICA DE COEZIUNE 2021-2027 </vt:lpstr>
      <vt:lpstr>PRINCIPALELE CARACTERISTICI ALE NOULUI CADRU PENTRU POLITICA DE COEZIUNE 2021-2027 </vt:lpstr>
      <vt:lpstr>POLITICA DE COEZIUNE 2021-2027  PREGĂTIREA DOCUMENTELOR NAȚIONALE DE PROGRAMARE </vt:lpstr>
      <vt:lpstr>PowerPoint Presentation</vt:lpstr>
      <vt:lpstr>POLITICA DE COEZIUNE 2021-2027  PREGĂTIREA DOCUMENTELOR NAȚIONALE DE PROGRAMARE</vt:lpstr>
      <vt:lpstr>POLITICA DE COEZIUNE- STADIUL NEGOCIERILOR</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Programul Operațional Infrastructură Mare 2014-2020</dc:title>
  <dc:creator>Delia Ionica</dc:creator>
  <cp:lastModifiedBy>user</cp:lastModifiedBy>
  <cp:revision>985</cp:revision>
  <cp:lastPrinted>2019-11-12T10:35:09Z</cp:lastPrinted>
  <dcterms:created xsi:type="dcterms:W3CDTF">2015-09-27T17:12:21Z</dcterms:created>
  <dcterms:modified xsi:type="dcterms:W3CDTF">2019-12-05T13:57:55Z</dcterms:modified>
</cp:coreProperties>
</file>