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2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3.xml" ContentType="application/vnd.openxmlformats-officedocument.presentationml.notesSl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4.xml" ContentType="application/vnd.openxmlformats-officedocument.presentationml.notesSlid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5.xml" ContentType="application/vnd.openxmlformats-officedocument.presentationml.notesSlid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omments/comment2.xml" ContentType="application/vnd.openxmlformats-officedocument.presentationml.comment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65" r:id="rId2"/>
    <p:sldId id="285" r:id="rId3"/>
    <p:sldId id="299" r:id="rId4"/>
    <p:sldId id="300" r:id="rId5"/>
    <p:sldId id="301" r:id="rId6"/>
    <p:sldId id="302" r:id="rId7"/>
    <p:sldId id="287" r:id="rId8"/>
    <p:sldId id="290" r:id="rId9"/>
    <p:sldId id="291" r:id="rId10"/>
    <p:sldId id="292" r:id="rId11"/>
    <p:sldId id="294" r:id="rId12"/>
    <p:sldId id="295" r:id="rId13"/>
    <p:sldId id="296" r:id="rId14"/>
    <p:sldId id="297" r:id="rId15"/>
    <p:sldId id="298" r:id="rId16"/>
    <p:sldId id="286" r:id="rId17"/>
    <p:sldId id="271" r:id="rId18"/>
    <p:sldId id="273" r:id="rId19"/>
    <p:sldId id="270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9" r:id="rId32"/>
    <p:sldId id="259" r:id="rId33"/>
    <p:sldId id="260" r:id="rId34"/>
  </p:sldIdLst>
  <p:sldSz cx="12192000" cy="6858000"/>
  <p:notesSz cx="6858000" cy="9144000"/>
  <p:custDataLst>
    <p:tags r:id="rId3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ulia Popa" initials="IP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771" autoAdjust="0"/>
    <p:restoredTop sz="94660"/>
  </p:normalViewPr>
  <p:slideViewPr>
    <p:cSldViewPr snapToGrid="0">
      <p:cViewPr>
        <p:scale>
          <a:sx n="81" d="100"/>
          <a:sy n="81" d="100"/>
        </p:scale>
        <p:origin x="528" y="-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9-11-20T11:39:05.056" idx="1">
    <p:pos x="6793" y="2999"/>
    <p:text>Această propunere se corelează cu tipurile de intervenţii (023) şi indicatori aferenţi OP1. De discutat mutarea în cadrul priorităţilor de investiţii din OP1.</p:text>
    <p:extLst>
      <p:ext uri="{C676402C-5697-4E1C-873F-D02D1690AC5C}">
        <p15:threadingInfo xmlns:p15="http://schemas.microsoft.com/office/powerpoint/2012/main" timeZoneBias="-12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9-11-20T11:39:45.881" idx="2">
    <p:pos x="4850" y="2413"/>
    <p:text>Se corelează mai degrabă cu domeniul Energie. De discutat mutarea în cadrul domeniului Energie aferent OP2.</p:text>
    <p:extLst>
      <p:ext uri="{C676402C-5697-4E1C-873F-D02D1690AC5C}">
        <p15:threadingInfo xmlns:p15="http://schemas.microsoft.com/office/powerpoint/2012/main" timeZoneBias="-120"/>
      </p:ext>
    </p:extLst>
  </p:cm>
</p:cmLst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A1F017-9A72-43A0-A7D9-69D2DBB1DF3D}" type="datetimeFigureOut">
              <a:rPr lang="en-US" smtClean="0"/>
              <a:t>12/2/2019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C69434-F330-4E88-9C3D-5DDD3B4AAC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937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19E439-0A36-4389-B1D4-036D35E9F4EA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08039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19E439-0A36-4389-B1D4-036D35E9F4EA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42109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19E439-0A36-4389-B1D4-036D35E9F4EA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90699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19E439-0A36-4389-B1D4-036D35E9F4EA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58997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19E439-0A36-4389-B1D4-036D35E9F4EA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7226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19E439-0A36-4389-B1D4-036D35E9F4EA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3317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19E439-0A36-4389-B1D4-036D35E9F4EA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72260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19E439-0A36-4389-B1D4-036D35E9F4EA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76885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37CD2-A9FD-4DDB-B4ED-E1F62B77E7B0}" type="slidenum">
              <a:rPr lang="ro-RO" smtClean="0"/>
              <a:t>30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76189165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19E439-0A36-4389-B1D4-036D35E9F4EA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72260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19E439-0A36-4389-B1D4-036D35E9F4EA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0186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19E439-0A36-4389-B1D4-036D35E9F4EA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772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19E439-0A36-4389-B1D4-036D35E9F4EA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37323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19E439-0A36-4389-B1D4-036D35E9F4EA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1366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19E439-0A36-4389-B1D4-036D35E9F4EA}" type="slidenum">
              <a:rPr lang="ro-RO" smtClean="0"/>
              <a:pPr>
                <a:defRPr/>
              </a:pPr>
              <a:t>8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9067226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19E439-0A36-4389-B1D4-036D35E9F4EA}" type="slidenum">
              <a:rPr lang="ro-RO" smtClean="0"/>
              <a:pPr>
                <a:defRPr/>
              </a:pPr>
              <a:t>9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1012611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19E439-0A36-4389-B1D4-036D35E9F4EA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7226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19E439-0A36-4389-B1D4-036D35E9F4EA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97480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19E439-0A36-4389-B1D4-036D35E9F4EA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58997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01AA1-EC2E-407F-BDD2-329BAB131D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690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01AA1-EC2E-407F-BDD2-329BAB131D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525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01AA1-EC2E-407F-BDD2-329BAB131D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4201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28000" y="651600"/>
            <a:ext cx="111360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1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528000" y="295683"/>
            <a:ext cx="11136000" cy="46949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1288100462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01AA1-EC2E-407F-BDD2-329BAB131D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797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01AA1-EC2E-407F-BDD2-329BAB131D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708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01AA1-EC2E-407F-BDD2-329BAB131D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710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01AA1-EC2E-407F-BDD2-329BAB131D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85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01AA1-EC2E-407F-BDD2-329BAB131D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47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01AA1-EC2E-407F-BDD2-329BAB131D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943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01AA1-EC2E-407F-BDD2-329BAB131D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984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01AA1-EC2E-407F-BDD2-329BAB131D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074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3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2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="" xmlns:a16="http://schemas.microsoft.com/office/drawing/2014/main" id="{C4529894-A7DE-4E61-84E1-FEDC34C2A40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5"/>
            </p:custDataLst>
            <p:extLst>
              <p:ext uri="{D42A27DB-BD31-4B8C-83A1-F6EECF244321}">
                <p14:modId xmlns:p14="http://schemas.microsoft.com/office/powerpoint/2010/main" val="176323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think-cell Slide" r:id="rId17" imgW="425" imgH="426" progId="TCLayout.ActiveDocument.1">
                  <p:embed/>
                </p:oleObj>
              </mc:Choice>
              <mc:Fallback>
                <p:oleObj name="think-cell Slide" r:id="rId17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="" xmlns:a16="http://schemas.microsoft.com/office/drawing/2014/main" id="{5E4F51C4-E339-44FA-83FE-DAB8B049C495}"/>
              </a:ext>
            </a:extLst>
          </p:cNvPr>
          <p:cNvSpPr/>
          <p:nvPr userDrawn="1">
            <p:custDataLst>
              <p:tags r:id="rId16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4400" b="0" i="0" baseline="0" dirty="0">
              <a:latin typeface="Calibri Light" panose="020F0302020204030204" pitchFamily="34" charset="0"/>
              <a:ea typeface="+mj-ea"/>
              <a:cs typeface="+mj-cs"/>
              <a:sym typeface="Calibri Light" panose="020F0302020204030204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101AA1-EC2E-407F-BDD2-329BAB131D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843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image" Target="../media/image1.emf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7" Type="http://schemas.openxmlformats.org/officeDocument/2006/relationships/image" Target="../media/image1.emf"/><Relationship Id="rId2" Type="http://schemas.openxmlformats.org/officeDocument/2006/relationships/tags" Target="../tags/tag16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8.bin"/><Relationship Id="rId5" Type="http://schemas.openxmlformats.org/officeDocument/2006/relationships/notesSlide" Target="../notesSlides/notesSlide18.xml"/><Relationship Id="rId4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7" Type="http://schemas.openxmlformats.org/officeDocument/2006/relationships/image" Target="../media/image1.emf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3.bin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7" Type="http://schemas.openxmlformats.org/officeDocument/2006/relationships/image" Target="../media/image1.emf"/><Relationship Id="rId2" Type="http://schemas.openxmlformats.org/officeDocument/2006/relationships/tags" Target="../tags/tag8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7" Type="http://schemas.openxmlformats.org/officeDocument/2006/relationships/image" Target="../media/image1.emf"/><Relationship Id="rId2" Type="http://schemas.openxmlformats.org/officeDocument/2006/relationships/tags" Target="../tags/tag10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.bin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7" Type="http://schemas.openxmlformats.org/officeDocument/2006/relationships/image" Target="../media/image4.emf"/><Relationship Id="rId2" Type="http://schemas.openxmlformats.org/officeDocument/2006/relationships/tags" Target="../tags/tag1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6.bin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7" Type="http://schemas.openxmlformats.org/officeDocument/2006/relationships/image" Target="../media/image4.emf"/><Relationship Id="rId2" Type="http://schemas.openxmlformats.org/officeDocument/2006/relationships/tags" Target="../tags/tag14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7.bin"/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9228" y="3108941"/>
            <a:ext cx="8455821" cy="32106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146" y="1095968"/>
            <a:ext cx="10515600" cy="2290392"/>
          </a:xfrm>
        </p:spPr>
        <p:txBody>
          <a:bodyPr>
            <a:normAutofit/>
          </a:bodyPr>
          <a:lstStyle/>
          <a:p>
            <a:pPr algn="ctr"/>
            <a:r>
              <a:rPr lang="ro-RO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Priorități naționale de investiții pentru finanțarea din Fondurile Europene post-2020</a:t>
            </a:r>
            <a:endParaRPr lang="ro-RO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3473" y="77848"/>
            <a:ext cx="2938527" cy="101812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9F38-619A-4114-B8F4-AA0FFC690A0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716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305" name="Title 28"/>
          <p:cNvSpPr>
            <a:spLocks noGrp="1"/>
          </p:cNvSpPr>
          <p:nvPr>
            <p:ph type="title"/>
          </p:nvPr>
        </p:nvSpPr>
        <p:spPr>
          <a:xfrm>
            <a:off x="532917" y="340140"/>
            <a:ext cx="12340280" cy="809060"/>
          </a:xfrm>
        </p:spPr>
        <p:txBody>
          <a:bodyPr/>
          <a:lstStyle/>
          <a:p>
            <a:r>
              <a:rPr lang="ro-RO" sz="3200" b="1" i="1" dirty="0">
                <a:solidFill>
                  <a:srgbClr val="FF0000"/>
                </a:solidFill>
                <a:latin typeface="+mn-lt"/>
                <a:ea typeface="ＭＳ Ｐゴシック" pitchFamily="50" charset="-128"/>
                <a:cs typeface="+mn-cs"/>
              </a:rPr>
              <a:t>OP 2. </a:t>
            </a:r>
            <a:r>
              <a:rPr lang="ro-RO" sz="3200" b="1" i="1" smtClean="0">
                <a:solidFill>
                  <a:srgbClr val="FF0000"/>
                </a:solidFill>
                <a:latin typeface="+mn-lt"/>
                <a:ea typeface="ＭＳ Ｐゴシック" pitchFamily="50" charset="-128"/>
                <a:cs typeface="+mn-cs"/>
              </a:rPr>
              <a:t>Schimbări climatice</a:t>
            </a:r>
            <a:r>
              <a:rPr lang="en-US" sz="3200" b="1" i="1" dirty="0" smtClean="0">
                <a:solidFill>
                  <a:srgbClr val="FF0000"/>
                </a:solidFill>
                <a:latin typeface="+mn-lt"/>
                <a:ea typeface="ＭＳ Ｐゴシック" pitchFamily="50" charset="-128"/>
                <a:cs typeface="+mn-cs"/>
              </a:rPr>
              <a:t>,</a:t>
            </a:r>
            <a:r>
              <a:rPr lang="ro-RO" sz="3200" b="1" i="1" dirty="0" smtClean="0">
                <a:solidFill>
                  <a:srgbClr val="FF0000"/>
                </a:solidFill>
                <a:latin typeface="+mn-lt"/>
                <a:ea typeface="ＭＳ Ｐゴシック" pitchFamily="50" charset="-128"/>
                <a:cs typeface="+mn-cs"/>
              </a:rPr>
              <a:t> riscuri</a:t>
            </a:r>
            <a:r>
              <a:rPr lang="en-US" sz="3200" b="1" i="1" dirty="0" smtClean="0">
                <a:solidFill>
                  <a:srgbClr val="FF0000"/>
                </a:solidFill>
                <a:latin typeface="+mn-lt"/>
                <a:ea typeface="ＭＳ Ｐゴシック" pitchFamily="50" charset="-128"/>
                <a:cs typeface="+mn-cs"/>
              </a:rPr>
              <a:t>, </a:t>
            </a:r>
            <a:r>
              <a:rPr lang="en-US" sz="3200" b="1" i="1" dirty="0" err="1" smtClean="0">
                <a:solidFill>
                  <a:srgbClr val="FF0000"/>
                </a:solidFill>
                <a:latin typeface="+mn-lt"/>
                <a:ea typeface="ＭＳ Ｐゴシック" pitchFamily="50" charset="-128"/>
                <a:cs typeface="+mn-cs"/>
              </a:rPr>
              <a:t>ap</a:t>
            </a:r>
            <a:r>
              <a:rPr lang="ro-RO" sz="3200" b="1" i="1" dirty="0" smtClean="0">
                <a:solidFill>
                  <a:srgbClr val="FF0000"/>
                </a:solidFill>
                <a:latin typeface="+mn-lt"/>
                <a:ea typeface="ＭＳ Ｐゴシック" pitchFamily="50" charset="-128"/>
                <a:cs typeface="+mn-cs"/>
              </a:rPr>
              <a:t>ă</a:t>
            </a:r>
            <a:endParaRPr lang="en-US" sz="3200" b="1" i="1" dirty="0">
              <a:solidFill>
                <a:srgbClr val="FF0000"/>
              </a:solidFill>
              <a:latin typeface="+mn-lt"/>
              <a:ea typeface="ＭＳ Ｐゴシック" pitchFamily="50" charset="-128"/>
              <a:cs typeface="+mn-cs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85407" y="1149200"/>
            <a:ext cx="3280738" cy="1403204"/>
          </a:xfrm>
          <a:prstGeom prst="rect">
            <a:avLst/>
          </a:prstGeom>
          <a:solidFill>
            <a:schemeClr val="accent1"/>
          </a:solidFill>
          <a:ln w="12700" algn="ctr">
            <a:noFill/>
            <a:miter lim="800000"/>
            <a:headEnd type="none" w="sm" len="sm"/>
            <a:tailEnd type="none" w="med" len="lg"/>
          </a:ln>
        </p:spPr>
        <p:txBody>
          <a:bodyPr lIns="88900" tIns="88900" rIns="88900" bIns="88900" anchor="ctr"/>
          <a:lstStyle/>
          <a:p>
            <a:pPr>
              <a:defRPr/>
            </a:pPr>
            <a:r>
              <a:rPr lang="ro-RO" altLang="ja-JP" b="1" i="1" noProof="1" smtClean="0">
                <a:ea typeface="ＭＳ Ｐゴシック" pitchFamily="50" charset="-128"/>
              </a:rPr>
              <a:t>Obiectiv Specific</a:t>
            </a:r>
          </a:p>
          <a:p>
            <a:pPr>
              <a:defRPr/>
            </a:pPr>
            <a:r>
              <a:rPr lang="ro-RO" altLang="ja-JP" b="1" i="1" noProof="1" smtClean="0">
                <a:solidFill>
                  <a:schemeClr val="bg1"/>
                </a:solidFill>
                <a:ea typeface="ＭＳ Ｐゴシック" pitchFamily="50" charset="-128"/>
              </a:rPr>
              <a:t>Promovarea adaptării la schimbările climatice, a prevenirii riscurilor și a rezilienței în urma dezastrelor</a:t>
            </a:r>
            <a:endParaRPr lang="ro-RO" altLang="ja-JP" b="1" i="1" noProof="1">
              <a:solidFill>
                <a:schemeClr val="bg1"/>
              </a:solidFill>
              <a:ea typeface="ＭＳ Ｐゴシック" pitchFamily="50" charset="-128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204043" y="1149200"/>
            <a:ext cx="7529547" cy="2637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noFill/>
            <a:miter lim="800000"/>
            <a:headEnd type="none" w="sm" len="sm"/>
            <a:tailEnd type="none" w="med" len="lg"/>
          </a:ln>
        </p:spPr>
        <p:txBody>
          <a:bodyPr lIns="88900" tIns="88900" rIns="88900" bIns="88900" anchor="ctr"/>
          <a:lstStyle/>
          <a:p>
            <a:pPr algn="just">
              <a:defRPr/>
            </a:pPr>
            <a:r>
              <a:rPr lang="en-US" altLang="ja-JP" sz="1600" i="1" noProof="1" smtClean="0">
                <a:ea typeface="ＭＳ Ｐゴシック" pitchFamily="50" charset="-128"/>
              </a:rPr>
              <a:t> Managementul </a:t>
            </a:r>
            <a:r>
              <a:rPr lang="ro-RO" altLang="ja-JP" sz="1600" i="1" noProof="1" smtClean="0">
                <a:ea typeface="ＭＳ Ｐゴシック" pitchFamily="50" charset="-128"/>
              </a:rPr>
              <a:t>inundațiilor</a:t>
            </a:r>
            <a:endParaRPr lang="ro-RO" altLang="ja-JP" sz="1600" i="1" noProof="1">
              <a:ea typeface="ＭＳ Ｐゴシック" pitchFamily="50" charset="-128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204042" y="1576866"/>
            <a:ext cx="7529547" cy="48592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noFill/>
            <a:miter lim="800000"/>
            <a:headEnd type="none" w="sm" len="sm"/>
            <a:tailEnd type="none" w="med" len="lg"/>
          </a:ln>
        </p:spPr>
        <p:txBody>
          <a:bodyPr lIns="88900" tIns="88900" rIns="88900" bIns="88900" anchor="ctr"/>
          <a:lstStyle/>
          <a:p>
            <a:r>
              <a:rPr lang="ro-RO" sz="1600" i="1" dirty="0"/>
              <a:t>Reducerea impactului manifestării </a:t>
            </a:r>
            <a:r>
              <a:rPr lang="en-US" sz="1600" i="1" dirty="0" err="1" smtClean="0"/>
              <a:t>secetei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si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furtunilor</a:t>
            </a:r>
            <a:r>
              <a:rPr lang="en-US" sz="1600" i="1" dirty="0" smtClean="0"/>
              <a:t> </a:t>
            </a:r>
            <a:r>
              <a:rPr lang="ro-RO" sz="1600" i="1" dirty="0" smtClean="0"/>
              <a:t>asupra </a:t>
            </a:r>
            <a:r>
              <a:rPr lang="ro-RO" sz="1600" i="1" dirty="0"/>
              <a:t>populaţiei, proprietății și mediului.</a:t>
            </a:r>
            <a:endParaRPr lang="en-US" sz="1600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204042" y="2219068"/>
            <a:ext cx="7529547" cy="4377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noFill/>
            <a:miter lim="800000"/>
            <a:headEnd type="none" w="sm" len="sm"/>
            <a:tailEnd type="none" w="med" len="lg"/>
          </a:ln>
        </p:spPr>
        <p:txBody>
          <a:bodyPr lIns="88900" tIns="88900" rIns="88900" bIns="88900" anchor="ctr"/>
          <a:lstStyle/>
          <a:p>
            <a:r>
              <a:rPr lang="ro-RO" sz="1600" i="1" dirty="0"/>
              <a:t>Măsuri pentru sistemul de gestionare a riscurilor, inclusiv creșterea rezilienței la nivel național și adaptarea continuă la realitatea operațională.</a:t>
            </a:r>
            <a:endParaRPr lang="en-US" sz="1600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4204042" y="2812577"/>
            <a:ext cx="7529547" cy="32698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noFill/>
            <a:miter lim="800000"/>
            <a:headEnd type="none" w="sm" len="sm"/>
            <a:tailEnd type="none" w="med" len="lg"/>
          </a:ln>
        </p:spPr>
        <p:txBody>
          <a:bodyPr lIns="88900" tIns="88900" rIns="88900" bIns="88900" anchor="ctr"/>
          <a:lstStyle/>
          <a:p>
            <a:pPr>
              <a:defRPr/>
            </a:pPr>
            <a:r>
              <a:rPr lang="it-IT" altLang="ja-JP" sz="1600" i="1" dirty="0" smtClean="0">
                <a:ea typeface="ＭＳ Ｐゴシック" pitchFamily="50" charset="-128"/>
              </a:rPr>
              <a:t>Măsuri </a:t>
            </a:r>
            <a:r>
              <a:rPr lang="it-IT" altLang="ja-JP" sz="1600" i="1" dirty="0">
                <a:ea typeface="ＭＳ Ｐゴシック" pitchFamily="50" charset="-128"/>
              </a:rPr>
              <a:t>de limitare a efectelor negative ale eroziunii costiere.</a:t>
            </a:r>
            <a:endParaRPr lang="en-US" altLang="ja-JP" sz="1600" dirty="0">
              <a:ea typeface="ＭＳ Ｐゴシック" pitchFamily="50" charset="-128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405733" y="4439248"/>
            <a:ext cx="3107434" cy="1474700"/>
          </a:xfrm>
          <a:prstGeom prst="rect">
            <a:avLst/>
          </a:prstGeom>
          <a:solidFill>
            <a:schemeClr val="accent1"/>
          </a:solidFill>
          <a:ln w="12700" algn="ctr">
            <a:noFill/>
            <a:miter lim="800000"/>
            <a:headEnd type="none" w="sm" len="sm"/>
            <a:tailEnd type="none" w="med" len="lg"/>
          </a:ln>
        </p:spPr>
        <p:txBody>
          <a:bodyPr lIns="88900" tIns="88900" rIns="88900" bIns="88900" anchor="ctr"/>
          <a:lstStyle/>
          <a:p>
            <a:pPr>
              <a:defRPr/>
            </a:pPr>
            <a:r>
              <a:rPr lang="ro-RO" altLang="ja-JP" b="1" i="1" noProof="1">
                <a:ea typeface="ＭＳ Ｐゴシック" pitchFamily="50" charset="-128"/>
              </a:rPr>
              <a:t>Obiectiv Specific</a:t>
            </a:r>
          </a:p>
          <a:p>
            <a:pPr>
              <a:defRPr/>
            </a:pPr>
            <a:r>
              <a:rPr lang="it-IT" altLang="ja-JP" b="1" i="1" noProof="1" smtClean="0">
                <a:solidFill>
                  <a:schemeClr val="bg1"/>
                </a:solidFill>
                <a:ea typeface="ＭＳ Ｐゴシック" pitchFamily="50" charset="-128"/>
              </a:rPr>
              <a:t>Promovarea </a:t>
            </a:r>
            <a:r>
              <a:rPr lang="it-IT" altLang="ja-JP" b="1" i="1" noProof="1">
                <a:solidFill>
                  <a:schemeClr val="bg1"/>
                </a:solidFill>
                <a:ea typeface="ＭＳ Ｐゴシック" pitchFamily="50" charset="-128"/>
              </a:rPr>
              <a:t>gestionării sustenabile a </a:t>
            </a:r>
            <a:r>
              <a:rPr lang="it-IT" altLang="ja-JP" b="1" i="1" noProof="1" smtClean="0">
                <a:solidFill>
                  <a:schemeClr val="bg1"/>
                </a:solidFill>
                <a:ea typeface="ＭＳ Ｐゴシック" pitchFamily="50" charset="-128"/>
              </a:rPr>
              <a:t>apei</a:t>
            </a:r>
            <a:endParaRPr lang="ro-RO" altLang="ja-JP" b="1" i="1" noProof="1">
              <a:solidFill>
                <a:schemeClr val="bg1"/>
              </a:solidFill>
              <a:ea typeface="ＭＳ Ｐゴシック" pitchFamily="50" charset="-128"/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4237492" y="3974352"/>
            <a:ext cx="7742978" cy="5116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noFill/>
            <a:miter lim="800000"/>
            <a:headEnd type="none" w="sm" len="sm"/>
            <a:tailEnd type="none" w="med" len="lg"/>
          </a:ln>
        </p:spPr>
        <p:txBody>
          <a:bodyPr lIns="88900" tIns="88900" rIns="88900" bIns="88900" anchor="ctr"/>
          <a:lstStyle/>
          <a:p>
            <a:pPr algn="just">
              <a:defRPr/>
            </a:pPr>
            <a:r>
              <a:rPr lang="ro-RO" altLang="ja-JP" sz="1600" i="1" noProof="1">
                <a:ea typeface="ＭＳ Ｐゴシック" pitchFamily="50" charset="-128"/>
              </a:rPr>
              <a:t>Continuarea acţiunilor integrate de dezvoltare a sistemelor de apă </a:t>
            </a:r>
            <a:r>
              <a:rPr lang="ro-RO" altLang="ja-JP" sz="1600" i="1" noProof="1" smtClean="0">
                <a:ea typeface="ＭＳ Ｐゴシック" pitchFamily="50" charset="-128"/>
              </a:rPr>
              <a:t>şi </a:t>
            </a:r>
            <a:r>
              <a:rPr lang="ro-RO" altLang="ja-JP" sz="1600" i="1" noProof="1">
                <a:ea typeface="ＭＳ Ｐゴシック" pitchFamily="50" charset="-128"/>
              </a:rPr>
              <a:t>apă </a:t>
            </a:r>
            <a:r>
              <a:rPr lang="ro-RO" altLang="ja-JP" sz="1600" i="1" noProof="1" smtClean="0">
                <a:ea typeface="ＭＳ Ｐゴシック" pitchFamily="50" charset="-128"/>
              </a:rPr>
              <a:t>uzată, inclusiv </a:t>
            </a:r>
            <a:r>
              <a:rPr lang="ro-RO" altLang="ja-JP" sz="1600" i="1" noProof="1">
                <a:ea typeface="ＭＳ Ｐゴシック" pitchFamily="50" charset="-128"/>
              </a:rPr>
              <a:t>prin </a:t>
            </a:r>
            <a:r>
              <a:rPr lang="ro-RO" altLang="ja-JP" sz="1600" i="1" noProof="1" smtClean="0">
                <a:ea typeface="ＭＳ Ｐゴシック" pitchFamily="50" charset="-128"/>
              </a:rPr>
              <a:t>consolidarea </a:t>
            </a:r>
            <a:r>
              <a:rPr lang="ro-RO" altLang="ja-JP" sz="1600" i="1" noProof="1">
                <a:ea typeface="ＭＳ Ｐゴシック" pitchFamily="50" charset="-128"/>
              </a:rPr>
              <a:t>suplimentară </a:t>
            </a:r>
            <a:r>
              <a:rPr lang="en-US" altLang="ja-JP" sz="1600" i="1" noProof="1" smtClean="0">
                <a:ea typeface="ＭＳ Ｐゴシック" pitchFamily="50" charset="-128"/>
              </a:rPr>
              <a:t>si extinderea </a:t>
            </a:r>
            <a:r>
              <a:rPr lang="ro-RO" altLang="ja-JP" sz="1600" i="1" noProof="1" smtClean="0">
                <a:ea typeface="ＭＳ Ｐゴシック" pitchFamily="50" charset="-128"/>
              </a:rPr>
              <a:t>a </a:t>
            </a:r>
            <a:r>
              <a:rPr lang="ro-RO" altLang="ja-JP" sz="1600" i="1" noProof="1">
                <a:ea typeface="ＭＳ Ｐゴシック" pitchFamily="50" charset="-128"/>
              </a:rPr>
              <a:t>operatorilor regionali.</a:t>
            </a: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4204043" y="4683097"/>
            <a:ext cx="7742978" cy="8033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noFill/>
            <a:miter lim="800000"/>
            <a:headEnd type="none" w="sm" len="sm"/>
            <a:tailEnd type="none" w="med" len="lg"/>
          </a:ln>
        </p:spPr>
        <p:txBody>
          <a:bodyPr lIns="88900" tIns="88900" rIns="88900" bIns="88900" anchor="ctr"/>
          <a:lstStyle/>
          <a:p>
            <a:r>
              <a:rPr lang="vi-VN" sz="1600" i="1" dirty="0" smtClean="0">
                <a:latin typeface="Calibri" panose="020F0502020204030204" pitchFamily="34" charset="0"/>
              </a:rPr>
              <a:t>Finanțarea </a:t>
            </a:r>
            <a:r>
              <a:rPr lang="vi-VN" sz="1600" i="1" dirty="0">
                <a:latin typeface="Calibri" panose="020F0502020204030204" pitchFamily="34" charset="0"/>
              </a:rPr>
              <a:t>acțiunilor de consolidare a capacității de reglementare economică a sectorului de apă și apă uzată, astfel încât să se eficientizieze procesul de realizare a planurilor de investiții pentru conformare</a:t>
            </a:r>
            <a:endParaRPr lang="en-US" sz="1600" i="1" dirty="0">
              <a:latin typeface="Calibri" panose="020F0502020204030204" pitchFamily="34" charset="0"/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4204043" y="6011664"/>
            <a:ext cx="7742978" cy="48314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noFill/>
            <a:miter lim="800000"/>
            <a:headEnd type="none" w="sm" len="sm"/>
            <a:tailEnd type="none" w="med" len="lg"/>
          </a:ln>
        </p:spPr>
        <p:txBody>
          <a:bodyPr lIns="88900" tIns="88900" rIns="88900" bIns="88900" anchor="ctr"/>
          <a:lstStyle/>
          <a:p>
            <a:r>
              <a:rPr lang="ro-RO" sz="1600" i="1" dirty="0"/>
              <a:t>Continuarea investițiilor în managementul nămolului rezultat în cadrul procesului de epurare a apelor </a:t>
            </a:r>
            <a:r>
              <a:rPr lang="ro-RO" sz="1600" i="1" dirty="0" smtClean="0"/>
              <a:t>uzate</a:t>
            </a:r>
            <a:r>
              <a:rPr lang="en-US" sz="1600" i="1" dirty="0" smtClean="0"/>
              <a:t>/</a:t>
            </a:r>
            <a:r>
              <a:rPr lang="en-US" sz="1600" i="1" dirty="0" err="1" smtClean="0"/>
              <a:t>tratatre</a:t>
            </a:r>
            <a:r>
              <a:rPr lang="en-US" sz="1600" i="1" dirty="0" smtClean="0"/>
              <a:t> a </a:t>
            </a:r>
            <a:r>
              <a:rPr lang="en-US" sz="1600" i="1" dirty="0" err="1" smtClean="0"/>
              <a:t>apei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potabile</a:t>
            </a:r>
            <a:r>
              <a:rPr lang="ro-RO" sz="1600" i="1" dirty="0" smtClean="0"/>
              <a:t>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84842596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305" name="Title 28"/>
          <p:cNvSpPr>
            <a:spLocks noGrp="1"/>
          </p:cNvSpPr>
          <p:nvPr>
            <p:ph type="title"/>
          </p:nvPr>
        </p:nvSpPr>
        <p:spPr>
          <a:xfrm>
            <a:off x="188856" y="550376"/>
            <a:ext cx="12340280" cy="809060"/>
          </a:xfrm>
        </p:spPr>
        <p:txBody>
          <a:bodyPr/>
          <a:lstStyle/>
          <a:p>
            <a:r>
              <a:rPr lang="ro-RO" sz="3200" b="1" i="1" dirty="0">
                <a:solidFill>
                  <a:srgbClr val="FF0000"/>
                </a:solidFill>
                <a:latin typeface="+mn-lt"/>
                <a:ea typeface="ＭＳ Ｐゴシック" pitchFamily="50" charset="-128"/>
                <a:cs typeface="+mn-cs"/>
              </a:rPr>
              <a:t>OP2. Economia circulară</a:t>
            </a:r>
            <a:endParaRPr lang="en-US" sz="3200" b="1" i="1" dirty="0">
              <a:solidFill>
                <a:srgbClr val="FF0000"/>
              </a:solidFill>
              <a:latin typeface="+mn-lt"/>
              <a:ea typeface="ＭＳ Ｐゴシック" pitchFamily="50" charset="-128"/>
              <a:cs typeface="+mn-cs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70703" y="2590781"/>
            <a:ext cx="3397992" cy="1630842"/>
          </a:xfrm>
          <a:prstGeom prst="rect">
            <a:avLst/>
          </a:prstGeom>
          <a:solidFill>
            <a:schemeClr val="accent1"/>
          </a:solidFill>
          <a:ln w="12700" algn="ctr">
            <a:noFill/>
            <a:miter lim="800000"/>
            <a:headEnd type="none" w="sm" len="sm"/>
            <a:tailEnd type="none" w="med" len="lg"/>
          </a:ln>
        </p:spPr>
        <p:txBody>
          <a:bodyPr lIns="88900" tIns="88900" rIns="88900" bIns="88900" anchor="ctr"/>
          <a:lstStyle/>
          <a:p>
            <a:pPr>
              <a:defRPr/>
            </a:pPr>
            <a:r>
              <a:rPr lang="ro-RO" altLang="ja-JP" b="1" i="1" noProof="1" smtClean="0">
                <a:ea typeface="ＭＳ Ｐゴシック" pitchFamily="50" charset="-128"/>
              </a:rPr>
              <a:t>Obiectiv specific </a:t>
            </a:r>
          </a:p>
          <a:p>
            <a:pPr>
              <a:defRPr/>
            </a:pPr>
            <a:r>
              <a:rPr lang="it-IT" altLang="ja-JP" b="1" i="1" noProof="1" smtClean="0">
                <a:solidFill>
                  <a:schemeClr val="bg1"/>
                </a:solidFill>
                <a:ea typeface="ＭＳ Ｐゴシック" pitchFamily="50" charset="-128"/>
              </a:rPr>
              <a:t>Promovarea </a:t>
            </a:r>
            <a:r>
              <a:rPr lang="it-IT" altLang="ja-JP" b="1" i="1" noProof="1">
                <a:solidFill>
                  <a:schemeClr val="bg1"/>
                </a:solidFill>
                <a:ea typeface="ＭＳ Ｐゴシック" pitchFamily="50" charset="-128"/>
              </a:rPr>
              <a:t>tranziţiei către o economie </a:t>
            </a:r>
            <a:r>
              <a:rPr lang="it-IT" altLang="ja-JP" b="1" i="1" noProof="1" smtClean="0">
                <a:solidFill>
                  <a:schemeClr val="bg1"/>
                </a:solidFill>
                <a:ea typeface="ＭＳ Ｐゴシック" pitchFamily="50" charset="-128"/>
              </a:rPr>
              <a:t>circulară</a:t>
            </a:r>
            <a:endParaRPr lang="ro-RO" altLang="ja-JP" b="1" i="1" noProof="1">
              <a:solidFill>
                <a:schemeClr val="bg1"/>
              </a:solidFill>
              <a:ea typeface="ＭＳ Ｐゴシック" pitchFamily="50" charset="-128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509286" y="1552852"/>
            <a:ext cx="6957000" cy="132708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noFill/>
            <a:miter lim="800000"/>
            <a:headEnd type="none" w="sm" len="sm"/>
            <a:tailEnd type="none" w="med" len="lg"/>
          </a:ln>
        </p:spPr>
        <p:txBody>
          <a:bodyPr lIns="88900" tIns="88900" rIns="88900" bIns="88900" anchor="ctr"/>
          <a:lstStyle/>
          <a:p>
            <a:pPr algn="just">
              <a:defRPr/>
            </a:pPr>
            <a:r>
              <a:rPr lang="ro-RO" altLang="ja-JP" sz="1600" i="1" noProof="1">
                <a:ea typeface="ＭＳ Ｐゴシック" pitchFamily="50" charset="-128"/>
              </a:rPr>
              <a:t>Extinderea schemelor de gestionare a deșeurilor la nivel de județ, inclusiv îmbunătăţirea sistemelor integrate existente de gestionare a deșeurilor, pentru a crește reutilizarea și reciclarea, pentru a preveni generarea deșeurilor și devierea de la depozitele de deșeuri, în conformitate cu nevoile identificate în </a:t>
            </a:r>
            <a:r>
              <a:rPr lang="ro-RO" altLang="ja-JP" sz="1600" i="1" noProof="1" smtClean="0">
                <a:ea typeface="ＭＳ Ｐゴシック" pitchFamily="50" charset="-128"/>
              </a:rPr>
              <a:t>PNGD </a:t>
            </a:r>
            <a:r>
              <a:rPr lang="ro-RO" altLang="ja-JP" sz="1600" i="1" noProof="1">
                <a:ea typeface="ＭＳ Ｐゴシック" pitchFamily="50" charset="-128"/>
              </a:rPr>
              <a:t>și PJGD-uri.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509286" y="3547714"/>
            <a:ext cx="6973498" cy="3604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noFill/>
            <a:miter lim="800000"/>
            <a:headEnd type="none" w="sm" len="sm"/>
            <a:tailEnd type="none" w="med" len="lg"/>
          </a:ln>
        </p:spPr>
        <p:txBody>
          <a:bodyPr lIns="88900" tIns="88900" rIns="88900" bIns="88900" anchor="ctr"/>
          <a:lstStyle/>
          <a:p>
            <a:r>
              <a:rPr lang="ro-RO" sz="1600" i="1" dirty="0"/>
              <a:t>Investiții individuale suplimentare pentru închiderea depozitelor de deșeuri.</a:t>
            </a:r>
            <a:endParaRPr lang="en-US" sz="1600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509286" y="4445250"/>
            <a:ext cx="6957000" cy="104969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noFill/>
            <a:miter lim="800000"/>
            <a:headEnd type="none" w="sm" len="sm"/>
            <a:tailEnd type="none" w="med" len="lg"/>
          </a:ln>
        </p:spPr>
        <p:txBody>
          <a:bodyPr lIns="88900" tIns="88900" rIns="88900" bIns="88900" anchor="ctr"/>
          <a:lstStyle/>
          <a:p>
            <a:r>
              <a:rPr lang="ro-RO" sz="1600" i="1" dirty="0"/>
              <a:t>Investiții în consolidarea capacității părților interesate fie publice sau private, pentru a susține tranziția la economia circulară și care să promoveze acțiuni/ măsuri privind economia circulară, inclusiv conștientizarea publicului, prevenirea deșeurilor, colectarea separată și reciclarea.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23678258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305" name="Title 28"/>
          <p:cNvSpPr>
            <a:spLocks noGrp="1"/>
          </p:cNvSpPr>
          <p:nvPr>
            <p:ph type="title"/>
          </p:nvPr>
        </p:nvSpPr>
        <p:spPr>
          <a:xfrm>
            <a:off x="197401" y="328186"/>
            <a:ext cx="12340280" cy="809060"/>
          </a:xfrm>
        </p:spPr>
        <p:txBody>
          <a:bodyPr/>
          <a:lstStyle/>
          <a:p>
            <a:r>
              <a:rPr lang="en-US" sz="3200" b="1" i="1" dirty="0" smtClean="0">
                <a:solidFill>
                  <a:srgbClr val="FF0000"/>
                </a:solidFill>
                <a:latin typeface="+mn-lt"/>
                <a:ea typeface="ＭＳ Ｐゴシック" pitchFamily="50" charset="-128"/>
                <a:cs typeface="+mn-cs"/>
              </a:rPr>
              <a:t>OP </a:t>
            </a:r>
            <a:r>
              <a:rPr lang="ro-RO" sz="3200" b="1" i="1" dirty="0" smtClean="0">
                <a:solidFill>
                  <a:srgbClr val="FF0000"/>
                </a:solidFill>
                <a:latin typeface="+mn-lt"/>
                <a:ea typeface="ＭＳ Ｐゴシック" pitchFamily="50" charset="-128"/>
                <a:cs typeface="+mn-cs"/>
              </a:rPr>
              <a:t>2. Biodiversitate </a:t>
            </a:r>
            <a:endParaRPr lang="en-US" sz="3200" b="1" i="1" dirty="0">
              <a:solidFill>
                <a:srgbClr val="FF0000"/>
              </a:solidFill>
              <a:latin typeface="+mn-lt"/>
              <a:ea typeface="ＭＳ Ｐゴシック" pitchFamily="50" charset="-128"/>
              <a:cs typeface="+mn-cs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52415" y="2506353"/>
            <a:ext cx="2980445" cy="1723815"/>
          </a:xfrm>
          <a:prstGeom prst="rect">
            <a:avLst/>
          </a:prstGeom>
          <a:solidFill>
            <a:schemeClr val="accent1"/>
          </a:solidFill>
          <a:ln w="12700" algn="ctr">
            <a:noFill/>
            <a:miter lim="800000"/>
            <a:headEnd type="none" w="sm" len="sm"/>
            <a:tailEnd type="none" w="med" len="lg"/>
          </a:ln>
        </p:spPr>
        <p:txBody>
          <a:bodyPr lIns="88900" tIns="88900" rIns="88900" bIns="88900" anchor="ctr"/>
          <a:lstStyle/>
          <a:p>
            <a:pPr>
              <a:defRPr/>
            </a:pPr>
            <a:r>
              <a:rPr lang="ro-RO" altLang="ja-JP" b="1" i="1" noProof="1" smtClean="0">
                <a:ea typeface="ＭＳ Ｐゴシック" pitchFamily="50" charset="-128"/>
              </a:rPr>
              <a:t>Obiectiv specific</a:t>
            </a:r>
          </a:p>
          <a:p>
            <a:pPr>
              <a:defRPr/>
            </a:pPr>
            <a:r>
              <a:rPr lang="ro-RO" altLang="ja-JP" b="1" i="1" noProof="1" smtClean="0">
                <a:solidFill>
                  <a:schemeClr val="bg1"/>
                </a:solidFill>
                <a:ea typeface="ＭＳ Ｐゴシック" pitchFamily="50" charset="-128"/>
              </a:rPr>
              <a:t>Îmbunătățirea </a:t>
            </a:r>
            <a:r>
              <a:rPr lang="ro-RO" altLang="ja-JP" b="1" i="1" noProof="1">
                <a:solidFill>
                  <a:schemeClr val="bg1"/>
                </a:solidFill>
                <a:ea typeface="ＭＳ Ｐゴシック" pitchFamily="50" charset="-128"/>
              </a:rPr>
              <a:t>protecției naturii și a biodiversității, a infrastructurii verzi în special în mediul urban și reducerea poluării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740194" y="1294596"/>
            <a:ext cx="7826835" cy="19962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noFill/>
            <a:miter lim="800000"/>
            <a:headEnd type="none" w="sm" len="sm"/>
            <a:tailEnd type="none" w="med" len="lg"/>
          </a:ln>
        </p:spPr>
        <p:txBody>
          <a:bodyPr lIns="88900" tIns="88900" rIns="88900" bIns="88900" anchor="ctr"/>
          <a:lstStyle/>
          <a:p>
            <a:r>
              <a:rPr lang="ro-RO" i="1" dirty="0" err="1" smtClean="0"/>
              <a:t>Investitii</a:t>
            </a:r>
            <a:r>
              <a:rPr lang="ro-RO" i="1" dirty="0" smtClean="0"/>
              <a:t> in </a:t>
            </a:r>
            <a:r>
              <a:rPr lang="ro-RO" i="1" dirty="0" err="1" smtClean="0"/>
              <a:t>reteaua</a:t>
            </a:r>
            <a:r>
              <a:rPr lang="ro-RO" i="1" dirty="0" smtClean="0"/>
              <a:t> Natura 2000 – Elaborarea, </a:t>
            </a:r>
            <a:r>
              <a:rPr lang="ro-RO" i="1" dirty="0"/>
              <a:t>revizuirea </a:t>
            </a:r>
            <a:r>
              <a:rPr lang="ro-RO" i="1" dirty="0" smtClean="0"/>
              <a:t>si implementarea </a:t>
            </a:r>
            <a:r>
              <a:rPr lang="ro-RO" i="1" dirty="0"/>
              <a:t>planurilor de </a:t>
            </a:r>
            <a:r>
              <a:rPr lang="ro-RO" i="1" dirty="0" smtClean="0"/>
              <a:t>management, măsuri </a:t>
            </a:r>
            <a:r>
              <a:rPr lang="ro-RO" i="1" dirty="0"/>
              <a:t>de menținere și de refacere a siturilor Natura 2000 pentru specii și habitate, precum şi a ecosistemelor degradate şi a serviciilor furnizate situate în afara ariilor naturale protejate </a:t>
            </a:r>
            <a:r>
              <a:rPr lang="ro-RO" i="1" dirty="0" smtClean="0"/>
              <a:t>. </a:t>
            </a:r>
            <a:r>
              <a:rPr lang="ro-RO" i="1" dirty="0"/>
              <a:t>Acţiuni de completare a nivelului de cunoaştere a biodiversităţii şi ecosistemelor şi realizarea de studii </a:t>
            </a:r>
            <a:r>
              <a:rPr lang="ro-RO" i="1" dirty="0" smtClean="0"/>
              <a:t>științifice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3740194" y="4815814"/>
            <a:ext cx="7756986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it-IT" i="1" dirty="0"/>
              <a:t>Consolidarea capacitatii administrative a autoritatilor si entitatilor cu rol in managementul retelei Natura 2000 </a:t>
            </a:r>
            <a:r>
              <a:rPr lang="ro-RO" i="1" dirty="0" smtClean="0"/>
              <a:t> </a:t>
            </a:r>
            <a:r>
              <a:rPr lang="it-IT" i="1" dirty="0" smtClean="0"/>
              <a:t> </a:t>
            </a:r>
            <a:r>
              <a:rPr lang="ro-RO" i="1" dirty="0" smtClean="0"/>
              <a:t>s</a:t>
            </a:r>
            <a:r>
              <a:rPr lang="it-IT" i="1" dirty="0" smtClean="0"/>
              <a:t>i </a:t>
            </a:r>
            <a:r>
              <a:rPr lang="it-IT" i="1" dirty="0"/>
              <a:t>a altor arii naturale protejate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740194" y="3729075"/>
            <a:ext cx="7756986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ro-RO" i="1" dirty="0" smtClean="0"/>
              <a:t>Masuri pentru implementarea infrastructurii verzi</a:t>
            </a:r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254816340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305" name="Title 28"/>
          <p:cNvSpPr>
            <a:spLocks noGrp="1"/>
          </p:cNvSpPr>
          <p:nvPr>
            <p:ph type="title"/>
          </p:nvPr>
        </p:nvSpPr>
        <p:spPr>
          <a:xfrm>
            <a:off x="205947" y="533284"/>
            <a:ext cx="12340280" cy="809060"/>
          </a:xfrm>
        </p:spPr>
        <p:txBody>
          <a:bodyPr/>
          <a:lstStyle/>
          <a:p>
            <a:r>
              <a:rPr lang="en-US" sz="3200" b="1" i="1" dirty="0">
                <a:solidFill>
                  <a:srgbClr val="FF0000"/>
                </a:solidFill>
                <a:latin typeface="+mn-lt"/>
                <a:ea typeface="ＭＳ Ｐゴシック" pitchFamily="50" charset="-128"/>
                <a:cs typeface="+mn-cs"/>
              </a:rPr>
              <a:t>OP </a:t>
            </a:r>
            <a:r>
              <a:rPr lang="ro-RO" sz="3200" b="1" i="1" dirty="0">
                <a:solidFill>
                  <a:srgbClr val="FF0000"/>
                </a:solidFill>
                <a:latin typeface="+mn-lt"/>
                <a:ea typeface="ＭＳ Ｐゴシック" pitchFamily="50" charset="-128"/>
                <a:cs typeface="+mn-cs"/>
              </a:rPr>
              <a:t>2. Aer</a:t>
            </a:r>
            <a:r>
              <a:rPr lang="en-US" sz="3200" b="1" i="1" dirty="0">
                <a:solidFill>
                  <a:srgbClr val="FF000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05947" y="2271614"/>
            <a:ext cx="2921814" cy="2010710"/>
          </a:xfrm>
          <a:prstGeom prst="rect">
            <a:avLst/>
          </a:prstGeom>
          <a:solidFill>
            <a:schemeClr val="accent1"/>
          </a:solidFill>
          <a:ln w="12700" algn="ctr">
            <a:noFill/>
            <a:miter lim="800000"/>
            <a:headEnd type="none" w="sm" len="sm"/>
            <a:tailEnd type="none" w="med" len="lg"/>
          </a:ln>
        </p:spPr>
        <p:txBody>
          <a:bodyPr lIns="88900" tIns="88900" rIns="88900" bIns="88900" anchor="ctr"/>
          <a:lstStyle/>
          <a:p>
            <a:pPr>
              <a:defRPr/>
            </a:pPr>
            <a:r>
              <a:rPr lang="ro-RO" altLang="ja-JP" b="1" i="1" noProof="1" smtClean="0">
                <a:ea typeface="ＭＳ Ｐゴシック" pitchFamily="50" charset="-128"/>
              </a:rPr>
              <a:t>Obiectiv specific</a:t>
            </a:r>
          </a:p>
          <a:p>
            <a:pPr>
              <a:defRPr/>
            </a:pPr>
            <a:r>
              <a:rPr lang="it-IT" altLang="ja-JP" b="1" i="1" noProof="1" smtClean="0">
                <a:solidFill>
                  <a:schemeClr val="bg1"/>
                </a:solidFill>
                <a:ea typeface="ＭＳ Ｐゴシック" pitchFamily="50" charset="-128"/>
              </a:rPr>
              <a:t>Îmbunătățirea </a:t>
            </a:r>
            <a:r>
              <a:rPr lang="it-IT" altLang="ja-JP" b="1" i="1" noProof="1">
                <a:solidFill>
                  <a:schemeClr val="bg1"/>
                </a:solidFill>
                <a:ea typeface="ＭＳ Ｐゴシック" pitchFamily="50" charset="-128"/>
              </a:rPr>
              <a:t>protecției naturii și a biodiversității, a infrastructurii verzi în special în mediul urban și reducerea </a:t>
            </a:r>
            <a:r>
              <a:rPr lang="it-IT" altLang="ja-JP" b="1" i="1" noProof="1" smtClean="0">
                <a:solidFill>
                  <a:schemeClr val="bg1"/>
                </a:solidFill>
                <a:ea typeface="ＭＳ Ｐゴシック" pitchFamily="50" charset="-128"/>
              </a:rPr>
              <a:t>poluării</a:t>
            </a:r>
            <a:endParaRPr lang="ro-RO" altLang="ja-JP" b="1" i="1" noProof="1">
              <a:solidFill>
                <a:schemeClr val="bg1"/>
              </a:solidFill>
              <a:ea typeface="ＭＳ Ｐゴシック" pitchFamily="50" charset="-128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663414" y="1254370"/>
            <a:ext cx="7608489" cy="166467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noFill/>
            <a:miter lim="800000"/>
            <a:headEnd type="none" w="sm" len="sm"/>
            <a:tailEnd type="none" w="med" len="lg"/>
          </a:ln>
        </p:spPr>
        <p:txBody>
          <a:bodyPr lIns="88900" tIns="88900" rIns="88900" bIns="88900" anchor="ctr"/>
          <a:lstStyle/>
          <a:p>
            <a:r>
              <a:rPr lang="ro-RO" sz="1600" dirty="0" smtClean="0"/>
              <a:t>Dotarea R</a:t>
            </a:r>
            <a:r>
              <a:rPr lang="en-US" sz="1600" dirty="0" err="1" smtClean="0"/>
              <a:t>etelei</a:t>
            </a:r>
            <a:r>
              <a:rPr lang="en-US" sz="1600" dirty="0" smtClean="0"/>
              <a:t> </a:t>
            </a:r>
            <a:r>
              <a:rPr lang="ro-RO" sz="1600" dirty="0" smtClean="0"/>
              <a:t>N</a:t>
            </a:r>
            <a:r>
              <a:rPr lang="en-US" sz="1600" dirty="0" err="1" smtClean="0"/>
              <a:t>ationale</a:t>
            </a:r>
            <a:r>
              <a:rPr lang="en-US" sz="1600" dirty="0" smtClean="0"/>
              <a:t> de </a:t>
            </a:r>
            <a:r>
              <a:rPr lang="ro-RO" sz="1600" dirty="0" smtClean="0"/>
              <a:t>M</a:t>
            </a:r>
            <a:r>
              <a:rPr lang="en-US" sz="1600" dirty="0" err="1" smtClean="0"/>
              <a:t>onitorizare</a:t>
            </a:r>
            <a:r>
              <a:rPr lang="en-US" sz="1600" dirty="0" smtClean="0"/>
              <a:t>  a </a:t>
            </a:r>
            <a:r>
              <a:rPr lang="ro-RO" sz="1600" dirty="0" smtClean="0"/>
              <a:t>C</a:t>
            </a:r>
            <a:r>
              <a:rPr lang="en-US" sz="1600" dirty="0" err="1" smtClean="0"/>
              <a:t>alitatii</a:t>
            </a:r>
            <a:r>
              <a:rPr lang="en-US" sz="1600" dirty="0" smtClean="0"/>
              <a:t> </a:t>
            </a:r>
            <a:r>
              <a:rPr lang="ro-RO" sz="1600" dirty="0" smtClean="0"/>
              <a:t>A</a:t>
            </a:r>
            <a:r>
              <a:rPr lang="en-US" sz="1600" dirty="0" err="1" smtClean="0"/>
              <a:t>erului</a:t>
            </a:r>
            <a:r>
              <a:rPr lang="ro-RO" sz="1600" dirty="0" smtClean="0"/>
              <a:t> </a:t>
            </a:r>
            <a:r>
              <a:rPr lang="ro-RO" sz="1600" dirty="0"/>
              <a:t>cu echipamente </a:t>
            </a:r>
            <a:r>
              <a:rPr lang="ro-RO" sz="1600" dirty="0" smtClean="0"/>
              <a:t>noi </a:t>
            </a:r>
            <a:r>
              <a:rPr lang="ro-RO" sz="1600" dirty="0"/>
              <a:t>astfel încât să se continue conformarea cu cerințele de asigurare și controlul calității datelor și de raportare a RO la </a:t>
            </a:r>
            <a:r>
              <a:rPr lang="ro-RO" sz="1600" dirty="0" smtClean="0"/>
              <a:t>CE</a:t>
            </a:r>
            <a:r>
              <a:rPr lang="en-US" sz="1600" dirty="0" smtClean="0"/>
              <a:t> </a:t>
            </a:r>
            <a:r>
              <a:rPr lang="en-US" sz="1600" dirty="0" err="1" smtClean="0"/>
              <a:t>si</a:t>
            </a:r>
            <a:r>
              <a:rPr lang="en-US" sz="1600" dirty="0" smtClean="0"/>
              <a:t> </a:t>
            </a:r>
            <a:r>
              <a:rPr lang="ro-RO" sz="1600" dirty="0" smtClean="0"/>
              <a:t>achiziția </a:t>
            </a:r>
            <a:r>
              <a:rPr lang="ro-RO" sz="1600" dirty="0"/>
              <a:t>de echipamente pentru măsurarea poluanților în aerului ambiental cu respectarea prevederilor Directivei 2008/50/CE</a:t>
            </a:r>
            <a:r>
              <a:rPr lang="ro-RO" altLang="ja-JP" sz="1600" i="1" noProof="1" smtClean="0">
                <a:ea typeface="ＭＳ Ｐゴシック" pitchFamily="50" charset="-128"/>
              </a:rPr>
              <a:t>.</a:t>
            </a:r>
            <a:endParaRPr lang="ro-RO" altLang="ja-JP" sz="1600" i="1" noProof="1">
              <a:ea typeface="ＭＳ Ｐゴシック" pitchFamily="50" charset="-128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583407" y="3152543"/>
            <a:ext cx="7791439" cy="248768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noFill/>
            <a:miter lim="800000"/>
            <a:headEnd type="none" w="sm" len="sm"/>
            <a:tailEnd type="none" w="med" len="lg"/>
          </a:ln>
        </p:spPr>
        <p:txBody>
          <a:bodyPr lIns="88900" tIns="88900" rIns="88900" bIns="88900" anchor="ctr"/>
          <a:lstStyle/>
          <a:p>
            <a:r>
              <a:rPr lang="vi-VN" sz="1600" i="1" dirty="0">
                <a:latin typeface="Calibri" panose="020F0502020204030204" pitchFamily="34" charset="0"/>
                <a:ea typeface="ＭＳ Ｐゴシック" pitchFamily="50" charset="-128"/>
              </a:rPr>
              <a:t>Implementarea</a:t>
            </a:r>
            <a:r>
              <a:rPr lang="vi-VN" sz="1600" dirty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vi-VN" sz="1600" i="1" dirty="0">
                <a:latin typeface="Calibri" panose="020F0502020204030204" pitchFamily="34" charset="0"/>
                <a:ea typeface="ＭＳ Ｐゴシック" pitchFamily="50" charset="-128"/>
              </a:rPr>
              <a:t>măsurilor care vizeazăcresterea calitatii aerului :</a:t>
            </a:r>
          </a:p>
          <a:p>
            <a:endParaRPr lang="ro-RO" sz="1600" i="1" dirty="0">
              <a:latin typeface="Calibri" panose="020F0502020204030204" pitchFamily="34" charset="0"/>
              <a:ea typeface="ＭＳ Ｐゴシック" pitchFamily="50" charset="-128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vi-VN" sz="1600" i="1" dirty="0" smtClean="0">
                <a:latin typeface="Calibri" panose="020F0502020204030204" pitchFamily="34" charset="0"/>
                <a:ea typeface="ＭＳ Ｐゴシック" pitchFamily="50" charset="-128"/>
              </a:rPr>
              <a:t>măsuri </a:t>
            </a:r>
            <a:r>
              <a:rPr lang="vi-VN" sz="1600" i="1" dirty="0">
                <a:latin typeface="Calibri" panose="020F0502020204030204" pitchFamily="34" charset="0"/>
                <a:ea typeface="ＭＳ Ｐゴシック" pitchFamily="50" charset="-128"/>
              </a:rPr>
              <a:t>legate de îmbunătățirea sau înlocuirea instalațiilor individuale (casnice) de încălzire a locuințelor/ gospodăriilor din mediul </a:t>
            </a:r>
            <a:r>
              <a:rPr lang="vi-VN" sz="1600" i="1" dirty="0" smtClean="0">
                <a:latin typeface="Calibri" panose="020F0502020204030204" pitchFamily="34" charset="0"/>
                <a:ea typeface="ＭＳ Ｐゴシック" pitchFamily="50" charset="-128"/>
              </a:rPr>
              <a:t>urban </a:t>
            </a:r>
            <a:r>
              <a:rPr lang="vi-VN" sz="1600" i="1" dirty="0">
                <a:latin typeface="Calibri" panose="020F0502020204030204" pitchFamily="34" charset="0"/>
                <a:ea typeface="ＭＳ Ｐゴシック" pitchFamily="50" charset="-128"/>
              </a:rPr>
              <a:t>cu instalații mai performante </a:t>
            </a:r>
            <a:r>
              <a:rPr lang="vi-VN" sz="1600" i="1" dirty="0" smtClean="0">
                <a:latin typeface="Calibri" panose="020F0502020204030204" pitchFamily="34" charset="0"/>
                <a:ea typeface="ＭＳ Ｐゴシック" pitchFamily="50" charset="-128"/>
              </a:rPr>
              <a:t>;</a:t>
            </a:r>
            <a:endParaRPr lang="vi-VN" sz="1600" i="1" dirty="0">
              <a:latin typeface="Calibri" panose="020F0502020204030204" pitchFamily="34" charset="0"/>
              <a:ea typeface="ＭＳ Ｐゴシック" pitchFamily="50" charset="-128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vi-VN" sz="1600" i="1" dirty="0" smtClean="0">
                <a:latin typeface="Calibri" panose="020F0502020204030204" pitchFamily="34" charset="0"/>
                <a:ea typeface="ＭＳ Ｐゴシック" pitchFamily="50" charset="-128"/>
              </a:rPr>
              <a:t>finanțarea </a:t>
            </a:r>
            <a:r>
              <a:rPr lang="vi-VN" sz="1600" i="1" dirty="0">
                <a:latin typeface="Calibri" panose="020F0502020204030204" pitchFamily="34" charset="0"/>
                <a:ea typeface="ＭＳ Ｐゴシック" pitchFamily="50" charset="-128"/>
              </a:rPr>
              <a:t>sistemelor de </a:t>
            </a:r>
            <a:r>
              <a:rPr lang="vi-VN" sz="1600" i="1" dirty="0" smtClean="0">
                <a:latin typeface="Calibri" panose="020F0502020204030204" pitchFamily="34" charset="0"/>
                <a:ea typeface="ＭＳ Ｐゴシック" pitchFamily="50" charset="-128"/>
              </a:rPr>
              <a:t>încălzire </a:t>
            </a:r>
            <a:r>
              <a:rPr lang="vi-VN" sz="1600" i="1" dirty="0">
                <a:latin typeface="Calibri" panose="020F0502020204030204" pitchFamily="34" charset="0"/>
                <a:ea typeface="ＭＳ Ｐゴシック" pitchFamily="50" charset="-128"/>
              </a:rPr>
              <a:t>pentru scopuri de atenuare a schimbărilor climatice,  atât la nivelul agenților economici cât și la nivelul  sistemelor de alimentare centralizată cu energie termică la nivelul autorităților publice și/ sau altor entități publice (spitale, unități de învățământ etc.) sau a instalațiilor individuale de încălzire a locuințelor/ gospodăriilor, utilizând gaz natural.</a:t>
            </a:r>
          </a:p>
        </p:txBody>
      </p:sp>
    </p:spTree>
    <p:extLst>
      <p:ext uri="{BB962C8B-B14F-4D97-AF65-F5344CB8AC3E}">
        <p14:creationId xmlns:p14="http://schemas.microsoft.com/office/powerpoint/2010/main" val="284114638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305" name="Title 28"/>
          <p:cNvSpPr>
            <a:spLocks noGrp="1"/>
          </p:cNvSpPr>
          <p:nvPr>
            <p:ph type="title"/>
          </p:nvPr>
        </p:nvSpPr>
        <p:spPr>
          <a:xfrm>
            <a:off x="197401" y="507647"/>
            <a:ext cx="12340280" cy="809060"/>
          </a:xfrm>
        </p:spPr>
        <p:txBody>
          <a:bodyPr/>
          <a:lstStyle/>
          <a:p>
            <a:r>
              <a:rPr lang="en-US" sz="3200" b="1" i="1" dirty="0">
                <a:solidFill>
                  <a:srgbClr val="FF0000"/>
                </a:solidFill>
                <a:latin typeface="+mn-lt"/>
                <a:ea typeface="ＭＳ Ｐゴシック" pitchFamily="50" charset="-128"/>
                <a:cs typeface="+mn-cs"/>
              </a:rPr>
              <a:t>OP </a:t>
            </a:r>
            <a:r>
              <a:rPr lang="ro-RO" sz="3200" b="1" i="1" dirty="0">
                <a:solidFill>
                  <a:srgbClr val="FF0000"/>
                </a:solidFill>
                <a:latin typeface="+mn-lt"/>
                <a:ea typeface="ＭＳ Ｐゴシック" pitchFamily="50" charset="-128"/>
                <a:cs typeface="+mn-cs"/>
              </a:rPr>
              <a:t>2. </a:t>
            </a:r>
            <a:r>
              <a:rPr lang="en-US" sz="3200" b="1" i="1" dirty="0" err="1">
                <a:solidFill>
                  <a:srgbClr val="FF0000"/>
                </a:solidFill>
                <a:latin typeface="+mn-lt"/>
                <a:ea typeface="ＭＳ Ｐゴシック" pitchFamily="50" charset="-128"/>
                <a:cs typeface="+mn-cs"/>
              </a:rPr>
              <a:t>Situri</a:t>
            </a:r>
            <a:r>
              <a:rPr lang="en-US" sz="3200" b="1" i="1" dirty="0">
                <a:solidFill>
                  <a:srgbClr val="FF0000"/>
                </a:solidFill>
                <a:latin typeface="+mn-lt"/>
                <a:ea typeface="ＭＳ Ｐゴシック" pitchFamily="50" charset="-128"/>
                <a:cs typeface="+mn-cs"/>
              </a:rPr>
              <a:t> contaminate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51935" y="2493611"/>
            <a:ext cx="3250944" cy="2240759"/>
          </a:xfrm>
          <a:prstGeom prst="rect">
            <a:avLst/>
          </a:prstGeom>
          <a:solidFill>
            <a:schemeClr val="accent1"/>
          </a:solidFill>
          <a:ln w="12700" algn="ctr">
            <a:noFill/>
            <a:miter lim="800000"/>
            <a:headEnd type="none" w="sm" len="sm"/>
            <a:tailEnd type="none" w="med" len="lg"/>
          </a:ln>
        </p:spPr>
        <p:txBody>
          <a:bodyPr lIns="88900" tIns="88900" rIns="88900" bIns="88900" anchor="ctr"/>
          <a:lstStyle/>
          <a:p>
            <a:pPr>
              <a:defRPr/>
            </a:pPr>
            <a:r>
              <a:rPr lang="ro-RO" altLang="ja-JP" b="1" i="1" noProof="1" smtClean="0">
                <a:ea typeface="ＭＳ Ｐゴシック" pitchFamily="50" charset="-128"/>
              </a:rPr>
              <a:t>Obiectiv specific </a:t>
            </a:r>
          </a:p>
          <a:p>
            <a:pPr>
              <a:defRPr/>
            </a:pPr>
            <a:r>
              <a:rPr lang="it-IT" altLang="ja-JP" b="1" i="1" noProof="1" smtClean="0">
                <a:solidFill>
                  <a:schemeClr val="bg1"/>
                </a:solidFill>
                <a:ea typeface="ＭＳ Ｐゴシック" pitchFamily="50" charset="-128"/>
              </a:rPr>
              <a:t>Îmbunătățirea </a:t>
            </a:r>
            <a:r>
              <a:rPr lang="it-IT" altLang="ja-JP" b="1" i="1" noProof="1">
                <a:solidFill>
                  <a:schemeClr val="bg1"/>
                </a:solidFill>
                <a:ea typeface="ＭＳ Ｐゴシック" pitchFamily="50" charset="-128"/>
              </a:rPr>
              <a:t>protecției naturii și a biodiversității, a infrastructurii verzi în special în mediul urban și reducerea poluării</a:t>
            </a:r>
            <a:endParaRPr lang="ro-RO" altLang="ja-JP" b="1" i="1" noProof="1">
              <a:solidFill>
                <a:schemeClr val="bg1"/>
              </a:solidFill>
              <a:ea typeface="ＭＳ Ｐゴシック" pitchFamily="50" charset="-128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180997" y="2098473"/>
            <a:ext cx="7800208" cy="8582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noFill/>
            <a:miter lim="800000"/>
            <a:headEnd type="none" w="sm" len="sm"/>
            <a:tailEnd type="none" w="med" len="lg"/>
          </a:ln>
        </p:spPr>
        <p:txBody>
          <a:bodyPr lIns="88900" tIns="88900" rIns="88900" bIns="88900" anchor="ctr"/>
          <a:lstStyle/>
          <a:p>
            <a:pPr algn="just">
              <a:defRPr/>
            </a:pPr>
            <a:r>
              <a:rPr lang="ro-RO" altLang="ja-JP" i="1" noProof="1">
                <a:ea typeface="ＭＳ Ｐゴシック" pitchFamily="50" charset="-128"/>
              </a:rPr>
              <a:t>Măsuri de </a:t>
            </a:r>
            <a:r>
              <a:rPr lang="ro-RO" altLang="ja-JP" i="1" noProof="1" smtClean="0">
                <a:ea typeface="ＭＳ Ｐゴシック" pitchFamily="50" charset="-128"/>
              </a:rPr>
              <a:t>remediere a </a:t>
            </a:r>
            <a:r>
              <a:rPr lang="ro-RO" altLang="ja-JP" i="1" noProof="1">
                <a:ea typeface="ＭＳ Ｐゴシック" pitchFamily="50" charset="-128"/>
              </a:rPr>
              <a:t>siturilor contaminate, inclusiv refacerea </a:t>
            </a:r>
            <a:r>
              <a:rPr lang="ro-RO" altLang="ja-JP" i="1" noProof="1" smtClean="0">
                <a:ea typeface="ＭＳ Ｐゴシック" pitchFamily="50" charset="-128"/>
              </a:rPr>
              <a:t>ecosistemelor</a:t>
            </a:r>
            <a:endParaRPr lang="ro-RO" altLang="ja-JP" i="1" noProof="1">
              <a:ea typeface="ＭＳ Ｐゴシック" pitchFamily="50" charset="-128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180997" y="4104827"/>
            <a:ext cx="7800208" cy="17427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noFill/>
            <a:miter lim="800000"/>
            <a:headEnd type="none" w="sm" len="sm"/>
            <a:tailEnd type="none" w="med" len="lg"/>
          </a:ln>
        </p:spPr>
        <p:txBody>
          <a:bodyPr lIns="88900" tIns="88900" rIns="88900" bIns="88900" anchor="ctr"/>
          <a:lstStyle/>
          <a:p>
            <a:pPr algn="just"/>
            <a:r>
              <a:rPr lang="ro-RO" i="1" dirty="0"/>
              <a:t>Regenerarea spațiilor urbane degradate și abandonate, reconversia funcţională a terenurilor virane degradate/ neutilizate/  abandonate şi reincluderea acestora în circuitul social/ economic sau ca rezervă de teren pentru viitoare investiții la nivelul orașelor, în vederea creării condiţiilor necesare pentru o dezvoltare durabilă urbană.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178674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305" name="Title 28"/>
          <p:cNvSpPr>
            <a:spLocks noGrp="1"/>
          </p:cNvSpPr>
          <p:nvPr>
            <p:ph type="title"/>
          </p:nvPr>
        </p:nvSpPr>
        <p:spPr>
          <a:xfrm>
            <a:off x="330623" y="458691"/>
            <a:ext cx="12340280" cy="809060"/>
          </a:xfrm>
        </p:spPr>
        <p:txBody>
          <a:bodyPr/>
          <a:lstStyle/>
          <a:p>
            <a:r>
              <a:rPr lang="en-US" sz="3200" b="1" i="1" dirty="0">
                <a:solidFill>
                  <a:srgbClr val="FF0000"/>
                </a:solidFill>
                <a:latin typeface="+mn-lt"/>
                <a:ea typeface="ＭＳ Ｐゴシック" pitchFamily="50" charset="-128"/>
                <a:cs typeface="+mn-cs"/>
              </a:rPr>
              <a:t>OP </a:t>
            </a:r>
            <a:r>
              <a:rPr lang="ro-RO" sz="3200" b="1" i="1" dirty="0">
                <a:solidFill>
                  <a:srgbClr val="FF0000"/>
                </a:solidFill>
                <a:latin typeface="+mn-lt"/>
                <a:ea typeface="ＭＳ Ｐゴシック" pitchFamily="50" charset="-128"/>
                <a:cs typeface="+mn-cs"/>
              </a:rPr>
              <a:t>2. </a:t>
            </a:r>
            <a:r>
              <a:rPr lang="en-US" sz="3200" b="1" i="1" dirty="0" err="1">
                <a:solidFill>
                  <a:srgbClr val="FF0000"/>
                </a:solidFill>
                <a:latin typeface="+mn-lt"/>
                <a:ea typeface="ＭＳ Ｐゴシック" pitchFamily="50" charset="-128"/>
                <a:cs typeface="+mn-cs"/>
              </a:rPr>
              <a:t>Mobilitate</a:t>
            </a:r>
            <a:r>
              <a:rPr lang="en-US" sz="3200" b="1" i="1" dirty="0">
                <a:solidFill>
                  <a:srgbClr val="FF000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+mn-lt"/>
                <a:ea typeface="ＭＳ Ｐゴシック" pitchFamily="50" charset="-128"/>
                <a:cs typeface="+mn-cs"/>
              </a:rPr>
              <a:t>urbana</a:t>
            </a:r>
            <a:endParaRPr lang="en-US" sz="3200" b="1" i="1" dirty="0">
              <a:solidFill>
                <a:srgbClr val="FF0000"/>
              </a:solidFill>
              <a:latin typeface="+mn-lt"/>
              <a:ea typeface="ＭＳ Ｐゴシック" pitchFamily="50" charset="-128"/>
              <a:cs typeface="+mn-cs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04709" y="2367185"/>
            <a:ext cx="3450464" cy="2555193"/>
          </a:xfrm>
          <a:prstGeom prst="rect">
            <a:avLst/>
          </a:prstGeom>
          <a:solidFill>
            <a:schemeClr val="accent1"/>
          </a:solidFill>
          <a:ln w="12700" algn="ctr">
            <a:noFill/>
            <a:miter lim="800000"/>
            <a:headEnd type="none" w="sm" len="sm"/>
            <a:tailEnd type="none" w="med" len="lg"/>
          </a:ln>
        </p:spPr>
        <p:txBody>
          <a:bodyPr lIns="88900" tIns="88900" rIns="88900" bIns="88900" anchor="ctr"/>
          <a:lstStyle/>
          <a:p>
            <a:pPr>
              <a:defRPr/>
            </a:pPr>
            <a:r>
              <a:rPr lang="ro-RO" altLang="ja-JP" sz="2000" b="1" i="1" noProof="1" smtClean="0">
                <a:ea typeface="ＭＳ Ｐゴシック" pitchFamily="50" charset="-128"/>
              </a:rPr>
              <a:t>Obiectiv specific</a:t>
            </a:r>
          </a:p>
          <a:p>
            <a:pPr>
              <a:defRPr/>
            </a:pPr>
            <a:r>
              <a:rPr lang="vi-VN" altLang="ja-JP" b="1" i="1" noProof="1" smtClean="0">
                <a:solidFill>
                  <a:schemeClr val="bg1"/>
                </a:solidFill>
                <a:ea typeface="ＭＳ Ｐゴシック" pitchFamily="50" charset="-128"/>
              </a:rPr>
              <a:t>Mobilitate </a:t>
            </a:r>
            <a:r>
              <a:rPr lang="vi-VN" altLang="ja-JP" b="1" i="1" noProof="1">
                <a:solidFill>
                  <a:schemeClr val="bg1"/>
                </a:solidFill>
                <a:ea typeface="ＭＳ Ｐゴシック" pitchFamily="50" charset="-128"/>
              </a:rPr>
              <a:t>națională, </a:t>
            </a:r>
            <a:r>
              <a:rPr lang="vi-VN" altLang="ja-JP" b="1" i="1" noProof="1" smtClean="0">
                <a:solidFill>
                  <a:schemeClr val="bg1"/>
                </a:solidFill>
                <a:ea typeface="ＭＳ Ｐゴシック" pitchFamily="50" charset="-128"/>
              </a:rPr>
              <a:t>regional</a:t>
            </a:r>
            <a:r>
              <a:rPr lang="ro-RO" altLang="ja-JP" b="1" i="1" noProof="1" smtClean="0">
                <a:solidFill>
                  <a:schemeClr val="bg1"/>
                </a:solidFill>
                <a:ea typeface="ＭＳ Ｐゴシック" pitchFamily="50" charset="-128"/>
              </a:rPr>
              <a:t>a</a:t>
            </a:r>
            <a:r>
              <a:rPr lang="vi-VN" altLang="ja-JP" b="1" i="1" noProof="1" smtClean="0">
                <a:solidFill>
                  <a:schemeClr val="bg1"/>
                </a:solidFill>
                <a:ea typeface="ＭＳ Ｐゴシック" pitchFamily="50" charset="-128"/>
              </a:rPr>
              <a:t> </a:t>
            </a:r>
            <a:r>
              <a:rPr lang="vi-VN" altLang="ja-JP" b="1" i="1" noProof="1">
                <a:solidFill>
                  <a:schemeClr val="bg1"/>
                </a:solidFill>
                <a:ea typeface="ＭＳ Ｐゴシック" pitchFamily="50" charset="-128"/>
              </a:rPr>
              <a:t>și locală sustenabilă, rezilientă în fața schimbărilor climatice, inteligentă și intermodală, </a:t>
            </a:r>
            <a:r>
              <a:rPr lang="vi-VN" altLang="ja-JP" b="1" i="1" noProof="1" smtClean="0">
                <a:solidFill>
                  <a:schemeClr val="bg1"/>
                </a:solidFill>
                <a:ea typeface="ＭＳ Ｐゴシック" pitchFamily="50" charset="-128"/>
              </a:rPr>
              <a:t>inclusiv </a:t>
            </a:r>
            <a:r>
              <a:rPr lang="vi-VN" altLang="ja-JP" b="1" i="1" noProof="1">
                <a:solidFill>
                  <a:schemeClr val="bg1"/>
                </a:solidFill>
                <a:ea typeface="ＭＳ Ｐゴシック" pitchFamily="50" charset="-128"/>
              </a:rPr>
              <a:t>îmbunătățirea accesului la TEN-T și a mobilității transfrontaliere </a:t>
            </a:r>
            <a:endParaRPr lang="ro-RO" altLang="ja-JP" b="1" i="1" noProof="1">
              <a:solidFill>
                <a:schemeClr val="bg1"/>
              </a:solidFill>
              <a:ea typeface="ＭＳ Ｐゴシック" pitchFamily="50" charset="-128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412536" y="1849434"/>
            <a:ext cx="7281017" cy="10355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noFill/>
            <a:miter lim="800000"/>
            <a:headEnd type="none" w="sm" len="sm"/>
            <a:tailEnd type="none" w="med" len="lg"/>
          </a:ln>
        </p:spPr>
        <p:txBody>
          <a:bodyPr lIns="88900" tIns="88900" rIns="88900" bIns="88900" anchor="ctr"/>
          <a:lstStyle/>
          <a:p>
            <a:r>
              <a:rPr lang="vi-VN" i="1" dirty="0">
                <a:latin typeface="Calibri" panose="020F0502020204030204" pitchFamily="34" charset="0"/>
              </a:rPr>
              <a:t>Dezvoltarea rețelelor regionale și locale de transport pe cale ferată și cu metroul și de acces la TEN-T centrală și globală  de transport, inclusiv solutii combinate</a:t>
            </a:r>
            <a:r>
              <a:rPr lang="ro-RO" i="1" dirty="0" smtClean="0">
                <a:latin typeface="Calibri" panose="020F0502020204030204" pitchFamily="34" charset="0"/>
              </a:rPr>
              <a:t>.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412537" y="4072959"/>
            <a:ext cx="7281017" cy="12064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noFill/>
            <a:miter lim="800000"/>
            <a:headEnd type="none" w="sm" len="sm"/>
            <a:tailEnd type="none" w="med" len="lg"/>
          </a:ln>
        </p:spPr>
        <p:txBody>
          <a:bodyPr lIns="88900" tIns="88900" rIns="88900" bIns="88900" anchor="ctr"/>
          <a:lstStyle/>
          <a:p>
            <a:r>
              <a:rPr lang="ro-RO" i="1" dirty="0" smtClean="0"/>
              <a:t>Reducerea </a:t>
            </a:r>
            <a:r>
              <a:rPr lang="ro-RO" i="1" dirty="0"/>
              <a:t>emisiilor de carbon in municipiile </a:t>
            </a:r>
            <a:r>
              <a:rPr lang="ro-RO" i="1" dirty="0" err="1"/>
              <a:t>resedinta</a:t>
            </a:r>
            <a:r>
              <a:rPr lang="ro-RO" i="1" dirty="0"/>
              <a:t> de </a:t>
            </a:r>
            <a:r>
              <a:rPr lang="ro-RO" i="1" dirty="0" err="1" smtClean="0"/>
              <a:t>judet</a:t>
            </a:r>
            <a:r>
              <a:rPr lang="ro-RO" i="1" dirty="0" smtClean="0"/>
              <a:t> si in municipii </a:t>
            </a:r>
            <a:r>
              <a:rPr lang="ro-RO" i="1" dirty="0"/>
              <a:t>si zona lor </a:t>
            </a:r>
            <a:r>
              <a:rPr lang="ro-RO" i="1" dirty="0" err="1"/>
              <a:t>functionala</a:t>
            </a:r>
            <a:r>
              <a:rPr lang="ro-RO" i="1" dirty="0"/>
              <a:t> prin </a:t>
            </a:r>
            <a:r>
              <a:rPr lang="ro-RO" i="1" dirty="0" err="1"/>
              <a:t>investitii</a:t>
            </a:r>
            <a:r>
              <a:rPr lang="ro-RO" i="1" dirty="0"/>
              <a:t> bazate pe planurile de mobilitate urbana durabila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79035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12098" y="2800343"/>
            <a:ext cx="11136000" cy="2924596"/>
          </a:xfrm>
        </p:spPr>
        <p:txBody>
          <a:bodyPr/>
          <a:lstStyle/>
          <a:p>
            <a:pPr algn="ctr"/>
            <a:r>
              <a:rPr lang="en-US" sz="4000" b="1" dirty="0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 </a:t>
            </a:r>
            <a:r>
              <a:rPr lang="ro-RO" sz="4000" b="1" dirty="0" smtClean="0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4000" b="1" dirty="0" smtClean="0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4000" b="1" i="1" u="sng" dirty="0">
                <a:solidFill>
                  <a:srgbClr val="5B9BD5">
                    <a:lumMod val="75000"/>
                  </a:srgbClr>
                </a:solidFill>
              </a:rPr>
              <a:t>O Europă mai </a:t>
            </a:r>
            <a:r>
              <a:rPr lang="ro-RO" sz="4000" b="1" i="1" u="sng" dirty="0" smtClean="0">
                <a:solidFill>
                  <a:srgbClr val="5B9BD5">
                    <a:lumMod val="75000"/>
                  </a:srgbClr>
                </a:solidFill>
              </a:rPr>
              <a:t>conectată</a:t>
            </a:r>
            <a:r>
              <a:rPr lang="vi-VN" sz="4000" b="1" i="1" u="sng" dirty="0" smtClean="0">
                <a:solidFill>
                  <a:srgbClr val="5B9BD5">
                    <a:lumMod val="75000"/>
                  </a:srgbClr>
                </a:solidFill>
              </a:rPr>
              <a:t> 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51562234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72874" y="2322805"/>
            <a:ext cx="2950771" cy="2335227"/>
          </a:xfrm>
          <a:prstGeom prst="rect">
            <a:avLst/>
          </a:prstGeom>
          <a:solidFill>
            <a:schemeClr val="accent1"/>
          </a:solidFill>
          <a:ln w="12700" algn="ctr">
            <a:noFill/>
            <a:miter lim="800000"/>
            <a:headEnd type="none" w="sm" len="sm"/>
            <a:tailEnd type="none" w="med" len="lg"/>
          </a:ln>
        </p:spPr>
        <p:txBody>
          <a:bodyPr lIns="88900" tIns="88900" rIns="88900" bIns="88900" anchor="ctr"/>
          <a:lstStyle/>
          <a:p>
            <a:pPr>
              <a:defRPr/>
            </a:pPr>
            <a:r>
              <a:rPr lang="ro-RO" b="1" dirty="0" smtClean="0"/>
              <a:t>Obiectivul Specific </a:t>
            </a:r>
            <a:r>
              <a:rPr lang="en-US" b="1" dirty="0" err="1" smtClean="0">
                <a:solidFill>
                  <a:schemeClr val="bg1"/>
                </a:solidFill>
              </a:rPr>
              <a:t>Dezvoltarea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unei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rețele</a:t>
            </a:r>
            <a:r>
              <a:rPr lang="en-US" b="1" dirty="0">
                <a:solidFill>
                  <a:schemeClr val="bg1"/>
                </a:solidFill>
              </a:rPr>
              <a:t> TEN-T </a:t>
            </a:r>
            <a:r>
              <a:rPr lang="en-US" b="1" dirty="0" err="1">
                <a:solidFill>
                  <a:schemeClr val="bg1"/>
                </a:solidFill>
              </a:rPr>
              <a:t>durabilă</a:t>
            </a:r>
            <a:r>
              <a:rPr lang="en-US" dirty="0"/>
              <a:t>, </a:t>
            </a:r>
            <a:r>
              <a:rPr lang="en-US" dirty="0" err="1"/>
              <a:t>rezilientă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fața</a:t>
            </a:r>
            <a:r>
              <a:rPr lang="en-US" dirty="0"/>
              <a:t> </a:t>
            </a:r>
            <a:r>
              <a:rPr lang="en-US" dirty="0" err="1"/>
              <a:t>schimbărilor</a:t>
            </a:r>
            <a:r>
              <a:rPr lang="en-US" dirty="0"/>
              <a:t> </a:t>
            </a:r>
            <a:r>
              <a:rPr lang="en-US" dirty="0" err="1"/>
              <a:t>climatice</a:t>
            </a:r>
            <a:r>
              <a:rPr lang="en-US" dirty="0"/>
              <a:t>, </a:t>
            </a:r>
            <a:r>
              <a:rPr lang="en-US" dirty="0" err="1"/>
              <a:t>inteligentă</a:t>
            </a:r>
            <a:r>
              <a:rPr lang="en-US" dirty="0"/>
              <a:t>, </a:t>
            </a:r>
            <a:r>
              <a:rPr lang="en-US" dirty="0" err="1"/>
              <a:t>sigură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intermodală</a:t>
            </a:r>
            <a:endParaRPr lang="en-US" altLang="ja-JP" b="1" i="1" dirty="0">
              <a:solidFill>
                <a:schemeClr val="bg1"/>
              </a:solidFill>
              <a:ea typeface="ＭＳ Ｐゴシック" pitchFamily="50" charset="-128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029354" y="577822"/>
            <a:ext cx="7672605" cy="600244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noFill/>
            <a:miter lim="800000"/>
            <a:headEnd type="none" w="sm" len="sm"/>
            <a:tailEnd type="none" w="med" len="lg"/>
          </a:ln>
        </p:spPr>
        <p:txBody>
          <a:bodyPr lIns="88900" tIns="88900" rIns="88900" bIns="88900" anchor="ctr"/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ro-RO" sz="1600" dirty="0" smtClean="0"/>
              <a:t>Dezvoltarea </a:t>
            </a:r>
            <a:r>
              <a:rPr lang="ro-RO" sz="1600" dirty="0"/>
              <a:t>rețelelor TEN-T centrală și globală de </a:t>
            </a:r>
            <a:r>
              <a:rPr lang="ro-RO" sz="1600" b="1" dirty="0"/>
              <a:t>transport </a:t>
            </a:r>
            <a:r>
              <a:rPr lang="ro-RO" sz="1600" b="1" dirty="0" smtClean="0"/>
              <a:t>rutier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ro-RO" sz="1600" dirty="0"/>
              <a:t>Dezvoltarea rețelelor TEN-T centrală și globală de </a:t>
            </a:r>
            <a:r>
              <a:rPr lang="ro-RO" sz="1600" b="1" dirty="0"/>
              <a:t>transport pe calea </a:t>
            </a:r>
            <a:r>
              <a:rPr lang="ro-RO" sz="1600" b="1" dirty="0" smtClean="0"/>
              <a:t>ferată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ro-RO" sz="1600" b="1" dirty="0"/>
              <a:t>Îmbunătățirea serviciilor de transport pe calea ferată</a:t>
            </a:r>
            <a:r>
              <a:rPr lang="ro-RO" sz="1600" dirty="0"/>
              <a:t> pe scurt și lung parcurs, prin creșterea capacității de transport și   măsuri de reformă</a:t>
            </a:r>
            <a:endParaRPr lang="en-US" altLang="ja-JP" sz="1600" dirty="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ro-RO" sz="1600" b="1" dirty="0"/>
              <a:t>Îmbunătățirea siguranței și securității pentru toate modurile de transport </a:t>
            </a:r>
            <a:r>
              <a:rPr lang="ro-RO" sz="1600" dirty="0"/>
              <a:t>și punerea în aplicare a strategiei adoptată privind siguranța traficului, pentru reducerea numărului de decese din accidente rutiere și diminuarea </a:t>
            </a:r>
            <a:endParaRPr lang="ro-RO" sz="1600" dirty="0" smtClean="0"/>
          </a:p>
          <a:p>
            <a:pPr marL="0" lvl="1" algn="just">
              <a:spcBef>
                <a:spcPts val="600"/>
              </a:spcBef>
              <a:spcAft>
                <a:spcPts val="600"/>
              </a:spcAft>
            </a:pPr>
            <a:r>
              <a:rPr lang="en-US" sz="1600" b="1" dirty="0" err="1"/>
              <a:t>Investiții</a:t>
            </a:r>
            <a:r>
              <a:rPr lang="en-US" sz="1600" b="1" dirty="0"/>
              <a:t> </a:t>
            </a:r>
            <a:r>
              <a:rPr lang="en-US" sz="1600" b="1" dirty="0" err="1"/>
              <a:t>în</a:t>
            </a:r>
            <a:r>
              <a:rPr lang="en-US" sz="1600" b="1" dirty="0"/>
              <a:t> </a:t>
            </a:r>
            <a:r>
              <a:rPr lang="en-US" sz="1600" b="1" dirty="0" err="1"/>
              <a:t>infrastructură</a:t>
            </a:r>
            <a:r>
              <a:rPr lang="en-US" sz="1600" b="1" dirty="0"/>
              <a:t> </a:t>
            </a:r>
            <a:r>
              <a:rPr lang="en-US" sz="1600" b="1" dirty="0" err="1"/>
              <a:t>și</a:t>
            </a:r>
            <a:r>
              <a:rPr lang="en-US" sz="1600" b="1" dirty="0"/>
              <a:t> </a:t>
            </a:r>
            <a:r>
              <a:rPr lang="en-US" sz="1600" b="1" dirty="0" err="1"/>
              <a:t>suprastructură</a:t>
            </a:r>
            <a:r>
              <a:rPr lang="en-US" sz="1600" b="1" dirty="0"/>
              <a:t>  </a:t>
            </a:r>
            <a:r>
              <a:rPr lang="en-US" sz="1600" b="1" dirty="0" err="1"/>
              <a:t>portuară</a:t>
            </a:r>
            <a:r>
              <a:rPr lang="en-US" sz="1600" b="1" dirty="0"/>
              <a:t> </a:t>
            </a:r>
            <a:r>
              <a:rPr lang="en-US" sz="1600" dirty="0"/>
              <a:t>situate </a:t>
            </a:r>
            <a:r>
              <a:rPr lang="en-US" sz="1600" dirty="0" err="1"/>
              <a:t>pe</a:t>
            </a:r>
            <a:r>
              <a:rPr lang="en-US" sz="1600" dirty="0"/>
              <a:t> </a:t>
            </a:r>
            <a:r>
              <a:rPr lang="en-US" sz="1600" dirty="0" err="1"/>
              <a:t>rețeaua</a:t>
            </a:r>
            <a:r>
              <a:rPr lang="en-US" sz="1600" dirty="0"/>
              <a:t>   TEN-T central </a:t>
            </a:r>
            <a:r>
              <a:rPr lang="en-US" sz="1600" dirty="0" err="1"/>
              <a:t>și</a:t>
            </a:r>
            <a:r>
              <a:rPr lang="en-US" sz="1600" dirty="0"/>
              <a:t> </a:t>
            </a:r>
            <a:r>
              <a:rPr lang="en-US" sz="1600" dirty="0" err="1"/>
              <a:t>globală</a:t>
            </a:r>
            <a:r>
              <a:rPr lang="en-US" sz="1600" dirty="0"/>
              <a:t>, </a:t>
            </a:r>
            <a:r>
              <a:rPr lang="en-US" sz="1600" dirty="0" err="1"/>
              <a:t>inclusiv</a:t>
            </a:r>
            <a:r>
              <a:rPr lang="en-US" sz="1600" dirty="0"/>
              <a:t> </a:t>
            </a:r>
            <a:r>
              <a:rPr lang="en-US" sz="1600" dirty="0" err="1"/>
              <a:t>acces</a:t>
            </a:r>
            <a:r>
              <a:rPr lang="en-US" sz="1600" dirty="0"/>
              <a:t> </a:t>
            </a:r>
            <a:r>
              <a:rPr lang="en-US" sz="1600" dirty="0" err="1"/>
              <a:t>în</a:t>
            </a:r>
            <a:r>
              <a:rPr lang="en-US" sz="1600" dirty="0"/>
              <a:t> </a:t>
            </a:r>
            <a:r>
              <a:rPr lang="en-US" sz="1600" dirty="0" err="1"/>
              <a:t>porturi</a:t>
            </a:r>
            <a:r>
              <a:rPr lang="en-US" sz="1600" dirty="0"/>
              <a:t>, </a:t>
            </a:r>
            <a:r>
              <a:rPr lang="en-US" sz="1600" dirty="0" err="1"/>
              <a:t>investiții</a:t>
            </a:r>
            <a:r>
              <a:rPr lang="en-US" sz="1600" dirty="0"/>
              <a:t> </a:t>
            </a:r>
            <a:r>
              <a:rPr lang="en-US" sz="1600" dirty="0" err="1"/>
              <a:t>multimodale</a:t>
            </a:r>
            <a:r>
              <a:rPr lang="en-US" sz="1600" dirty="0"/>
              <a:t> </a:t>
            </a:r>
            <a:r>
              <a:rPr lang="en-US" sz="1600" dirty="0" err="1"/>
              <a:t>în</a:t>
            </a:r>
            <a:r>
              <a:rPr lang="en-US" sz="1600" dirty="0"/>
              <a:t> </a:t>
            </a:r>
            <a:r>
              <a:rPr lang="en-US" sz="1600" dirty="0" err="1"/>
              <a:t>porturi</a:t>
            </a:r>
            <a:r>
              <a:rPr lang="en-US" sz="1600" dirty="0"/>
              <a:t> </a:t>
            </a:r>
            <a:r>
              <a:rPr lang="en-US" sz="1600" dirty="0" err="1"/>
              <a:t>și</a:t>
            </a:r>
            <a:r>
              <a:rPr lang="en-US" sz="1600" dirty="0"/>
              <a:t> </a:t>
            </a:r>
            <a:r>
              <a:rPr lang="en-US" sz="1600" dirty="0" err="1"/>
              <a:t>pentru</a:t>
            </a:r>
            <a:r>
              <a:rPr lang="en-US" sz="1600" dirty="0"/>
              <a:t> </a:t>
            </a:r>
            <a:r>
              <a:rPr lang="en-US" sz="1600" dirty="0" err="1"/>
              <a:t>îmbunătățirea</a:t>
            </a:r>
            <a:r>
              <a:rPr lang="en-US" sz="1600" dirty="0"/>
              <a:t> </a:t>
            </a:r>
            <a:r>
              <a:rPr lang="en-US" sz="1600" dirty="0" err="1"/>
              <a:t>conectivității</a:t>
            </a:r>
            <a:r>
              <a:rPr lang="en-US" sz="1600" dirty="0"/>
              <a:t> </a:t>
            </a:r>
            <a:r>
              <a:rPr lang="en-US" sz="1600" dirty="0" err="1" smtClean="0"/>
              <a:t>transfrontaliere</a:t>
            </a:r>
            <a:endParaRPr lang="ro-RO" sz="1600" dirty="0" smtClean="0"/>
          </a:p>
          <a:p>
            <a:pPr marL="0" lvl="1" algn="just">
              <a:spcBef>
                <a:spcPts val="600"/>
              </a:spcBef>
              <a:spcAft>
                <a:spcPts val="600"/>
              </a:spcAft>
            </a:pPr>
            <a:r>
              <a:rPr lang="ro-RO" sz="1600" b="1" dirty="0"/>
              <a:t>Investiții în dezvoltarea de terminale </a:t>
            </a:r>
            <a:r>
              <a:rPr lang="ro-RO" sz="1600" b="1" dirty="0" err="1"/>
              <a:t>intermodale</a:t>
            </a:r>
            <a:r>
              <a:rPr lang="ro-RO" sz="1600" b="1" dirty="0"/>
              <a:t> </a:t>
            </a:r>
            <a:r>
              <a:rPr lang="ro-RO" sz="1600" dirty="0"/>
              <a:t>inclusiv acces și </a:t>
            </a:r>
            <a:r>
              <a:rPr lang="ro-RO" sz="1600" dirty="0" smtClean="0"/>
              <a:t>echipamente</a:t>
            </a:r>
          </a:p>
          <a:p>
            <a:pPr marL="0" lvl="1" algn="just">
              <a:spcBef>
                <a:spcPts val="600"/>
              </a:spcBef>
              <a:spcAft>
                <a:spcPts val="600"/>
              </a:spcAft>
            </a:pPr>
            <a:r>
              <a:rPr lang="ro-RO" sz="1600" b="1" dirty="0" err="1"/>
              <a:t>Investitii</a:t>
            </a:r>
            <a:r>
              <a:rPr lang="ro-RO" sz="1600" b="1" dirty="0"/>
              <a:t> în modernizarea punctelor de trecere transfrontaliere </a:t>
            </a:r>
            <a:r>
              <a:rPr lang="ro-RO" sz="1600" dirty="0"/>
              <a:t>pe rețeaua TEN-T central și globală și crearea de noi</a:t>
            </a:r>
            <a:r>
              <a:rPr lang="en-US" sz="1600" dirty="0"/>
              <a:t> </a:t>
            </a:r>
            <a:r>
              <a:rPr lang="ro-RO" sz="1600" dirty="0"/>
              <a:t>conexiuni de transport suplimentare peste Dunăre, inclusiv măsuri de îmbunătățire a </a:t>
            </a:r>
            <a:r>
              <a:rPr lang="ro-RO" sz="1600" dirty="0" err="1"/>
              <a:t>impilor</a:t>
            </a:r>
            <a:r>
              <a:rPr lang="ro-RO" sz="1600" dirty="0"/>
              <a:t> de trecere, includerea de noi servicii și proceduri operaționale. </a:t>
            </a:r>
            <a:endParaRPr lang="ro-RO" sz="1600" dirty="0" smtClean="0"/>
          </a:p>
          <a:p>
            <a:pPr marL="0" lvl="1" algn="just">
              <a:spcBef>
                <a:spcPts val="600"/>
              </a:spcBef>
              <a:spcAft>
                <a:spcPts val="600"/>
              </a:spcAft>
            </a:pPr>
            <a:r>
              <a:rPr lang="ro-RO" sz="1600" b="1" dirty="0" err="1"/>
              <a:t>Asitență</a:t>
            </a:r>
            <a:r>
              <a:rPr lang="ro-RO" sz="1600" b="1" dirty="0"/>
              <a:t> tehnică </a:t>
            </a:r>
            <a:r>
              <a:rPr lang="ro-RO" sz="1600" dirty="0"/>
              <a:t>acordată principalilor beneficiari din domeniul transportului, cu precădere Compania Națională de Căi Ferate și Compania Națională de Administrare a Infrastructurii Rutiere, alte autorități de transport și Ministerul </a:t>
            </a:r>
            <a:r>
              <a:rPr lang="ro-RO" sz="1600" dirty="0" smtClean="0"/>
              <a:t>Transporturilor</a:t>
            </a:r>
            <a:endParaRPr lang="en-US" altLang="ja-JP" sz="1600" dirty="0">
              <a:ea typeface="ＭＳ Ｐゴシック" pitchFamily="50" charset="-128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57875" y="97427"/>
            <a:ext cx="379918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o-RO" altLang="ja-JP" sz="3200" b="1" i="1" dirty="0" smtClean="0">
                <a:solidFill>
                  <a:srgbClr val="FF0000"/>
                </a:solidFill>
                <a:ea typeface="ＭＳ Ｐゴシック" pitchFamily="50" charset="-128"/>
              </a:rPr>
              <a:t>OP 3. CONECTIVITATE</a:t>
            </a:r>
            <a:endParaRPr lang="ro-RO" sz="3200" dirty="0"/>
          </a:p>
        </p:txBody>
      </p:sp>
    </p:spTree>
    <p:extLst>
      <p:ext uri="{BB962C8B-B14F-4D97-AF65-F5344CB8AC3E}">
        <p14:creationId xmlns:p14="http://schemas.microsoft.com/office/powerpoint/2010/main" val="337034694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AutoShape 8"/>
          <p:cNvCxnSpPr>
            <a:cxnSpLocks noChangeShapeType="1"/>
            <a:stCxn id="5" idx="1"/>
            <a:endCxn id="4" idx="3"/>
          </p:cNvCxnSpPr>
          <p:nvPr/>
        </p:nvCxnSpPr>
        <p:spPr bwMode="auto">
          <a:xfrm rot="10800000" flipV="1">
            <a:off x="4785645" y="2244840"/>
            <a:ext cx="778912" cy="1328214"/>
          </a:xfrm>
          <a:prstGeom prst="bentConnector3">
            <a:avLst>
              <a:gd name="adj1" fmla="val 50000"/>
            </a:avLst>
          </a:prstGeom>
          <a:noFill/>
          <a:ln w="6350">
            <a:solidFill>
              <a:srgbClr val="BBBCBC"/>
            </a:solidFill>
            <a:miter lim="800000"/>
            <a:headEnd type="none" w="sm" len="sm"/>
            <a:tailEnd type="none" w="med" len="lg"/>
          </a:ln>
        </p:spPr>
      </p:cxnSp>
      <p:cxnSp>
        <p:nvCxnSpPr>
          <p:cNvPr id="10" name="AutoShape 9"/>
          <p:cNvCxnSpPr>
            <a:cxnSpLocks noChangeShapeType="1"/>
            <a:stCxn id="4" idx="3"/>
            <a:endCxn id="6" idx="1"/>
          </p:cNvCxnSpPr>
          <p:nvPr/>
        </p:nvCxnSpPr>
        <p:spPr bwMode="auto">
          <a:xfrm>
            <a:off x="4785645" y="3573054"/>
            <a:ext cx="722678" cy="916633"/>
          </a:xfrm>
          <a:prstGeom prst="bentConnector3">
            <a:avLst>
              <a:gd name="adj1" fmla="val 50000"/>
            </a:avLst>
          </a:prstGeom>
          <a:noFill/>
          <a:ln w="6350">
            <a:solidFill>
              <a:srgbClr val="BBBCBC"/>
            </a:solidFill>
            <a:miter lim="800000"/>
            <a:headEnd type="none" w="sm" len="sm"/>
            <a:tailEnd type="none" w="med" len="lg"/>
          </a:ln>
        </p:spPr>
      </p:cxn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23843" y="1473485"/>
            <a:ext cx="4161802" cy="4199137"/>
          </a:xfrm>
          <a:prstGeom prst="rect">
            <a:avLst/>
          </a:prstGeom>
          <a:solidFill>
            <a:schemeClr val="accent1"/>
          </a:solidFill>
          <a:ln w="12700" algn="ctr">
            <a:noFill/>
            <a:miter lim="800000"/>
            <a:headEnd type="none" w="sm" len="sm"/>
            <a:tailEnd type="none" w="med" len="lg"/>
          </a:ln>
        </p:spPr>
        <p:txBody>
          <a:bodyPr lIns="88900" tIns="88900" rIns="88900" bIns="88900" anchor="ctr"/>
          <a:lstStyle/>
          <a:p>
            <a:pPr>
              <a:defRPr/>
            </a:pPr>
            <a:r>
              <a:rPr lang="ro-RO" b="1" dirty="0"/>
              <a:t>Obiectivul Specific </a:t>
            </a:r>
            <a:endParaRPr lang="ro-RO" b="1" dirty="0" smtClean="0"/>
          </a:p>
          <a:p>
            <a:pPr>
              <a:defRPr/>
            </a:pPr>
            <a:r>
              <a:rPr lang="en-US" b="1" dirty="0" err="1" smtClean="0">
                <a:solidFill>
                  <a:schemeClr val="bg1"/>
                </a:solidFill>
              </a:rPr>
              <a:t>Dezvoltarea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unei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mobilități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naționale</a:t>
            </a:r>
            <a:r>
              <a:rPr lang="en-US" b="1" dirty="0">
                <a:solidFill>
                  <a:schemeClr val="bg1"/>
                </a:solidFill>
              </a:rPr>
              <a:t>, </a:t>
            </a:r>
            <a:r>
              <a:rPr lang="en-US" b="1" dirty="0" err="1">
                <a:solidFill>
                  <a:schemeClr val="bg1"/>
                </a:solidFill>
              </a:rPr>
              <a:t>regionale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și</a:t>
            </a:r>
            <a:r>
              <a:rPr lang="en-US" b="1" dirty="0">
                <a:solidFill>
                  <a:schemeClr val="bg1"/>
                </a:solidFill>
              </a:rPr>
              <a:t> locale </a:t>
            </a:r>
            <a:r>
              <a:rPr lang="en-US" b="1" dirty="0" err="1">
                <a:solidFill>
                  <a:schemeClr val="bg1"/>
                </a:solidFill>
              </a:rPr>
              <a:t>durabile</a:t>
            </a:r>
            <a:r>
              <a:rPr lang="en-US" dirty="0"/>
              <a:t>, </a:t>
            </a:r>
            <a:r>
              <a:rPr lang="en-US" dirty="0" err="1"/>
              <a:t>reziliente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fața</a:t>
            </a:r>
            <a:r>
              <a:rPr lang="en-US" dirty="0"/>
              <a:t> </a:t>
            </a:r>
            <a:r>
              <a:rPr lang="en-US" dirty="0" err="1"/>
              <a:t>schimbărilor</a:t>
            </a:r>
            <a:r>
              <a:rPr lang="en-US" dirty="0"/>
              <a:t> </a:t>
            </a:r>
            <a:r>
              <a:rPr lang="en-US" dirty="0" err="1"/>
              <a:t>climatice</a:t>
            </a:r>
            <a:r>
              <a:rPr lang="en-US" dirty="0"/>
              <a:t>, </a:t>
            </a:r>
            <a:r>
              <a:rPr lang="en-US" dirty="0" err="1"/>
              <a:t>inteligente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intermodale</a:t>
            </a:r>
            <a:r>
              <a:rPr lang="en-US" dirty="0"/>
              <a:t>, </a:t>
            </a:r>
            <a:r>
              <a:rPr lang="en-US" dirty="0" err="1"/>
              <a:t>inclusiv</a:t>
            </a:r>
            <a:r>
              <a:rPr lang="en-US" dirty="0"/>
              <a:t> </a:t>
            </a:r>
            <a:r>
              <a:rPr lang="en-US" dirty="0" err="1"/>
              <a:t>îmbunătățirea</a:t>
            </a:r>
            <a:r>
              <a:rPr lang="en-US" dirty="0"/>
              <a:t> </a:t>
            </a:r>
            <a:r>
              <a:rPr lang="en-US" dirty="0" err="1"/>
              <a:t>accesului</a:t>
            </a:r>
            <a:r>
              <a:rPr lang="en-US" dirty="0"/>
              <a:t> la TEN-T </a:t>
            </a:r>
            <a:r>
              <a:rPr lang="en-US" dirty="0" err="1"/>
              <a:t>și</a:t>
            </a:r>
            <a:r>
              <a:rPr lang="en-US" dirty="0"/>
              <a:t> a </a:t>
            </a:r>
            <a:r>
              <a:rPr lang="en-US" dirty="0" err="1"/>
              <a:t>mobilității</a:t>
            </a:r>
            <a:r>
              <a:rPr lang="en-US" dirty="0"/>
              <a:t> </a:t>
            </a:r>
            <a:r>
              <a:rPr lang="en-US" dirty="0" err="1"/>
              <a:t>transfrontaliere</a:t>
            </a:r>
            <a:endParaRPr lang="en-US" altLang="ja-JP" b="1" i="1" dirty="0">
              <a:solidFill>
                <a:schemeClr val="bg1"/>
              </a:solidFill>
              <a:ea typeface="ＭＳ Ｐゴシック" pitchFamily="50" charset="-128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564557" y="1711718"/>
            <a:ext cx="5792804" cy="106624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noFill/>
            <a:miter lim="800000"/>
            <a:headEnd type="none" w="sm" len="sm"/>
            <a:tailEnd type="none" w="med" len="lg"/>
          </a:ln>
        </p:spPr>
        <p:txBody>
          <a:bodyPr lIns="88900" tIns="88900" rIns="88900" bIns="88900" anchor="ctr"/>
          <a:lstStyle/>
          <a:p>
            <a:r>
              <a:rPr lang="en-US" dirty="0" err="1" smtClean="0"/>
              <a:t>Dezvoltarea</a:t>
            </a:r>
            <a:r>
              <a:rPr lang="en-US" dirty="0" smtClean="0"/>
              <a:t> </a:t>
            </a:r>
            <a:r>
              <a:rPr lang="en-US" dirty="0" err="1"/>
              <a:t>rețelelor</a:t>
            </a:r>
            <a:r>
              <a:rPr lang="en-US" dirty="0"/>
              <a:t> </a:t>
            </a:r>
            <a:r>
              <a:rPr lang="en-US" dirty="0" err="1"/>
              <a:t>rutiere</a:t>
            </a:r>
            <a:r>
              <a:rPr lang="en-US" dirty="0"/>
              <a:t>  </a:t>
            </a:r>
            <a:r>
              <a:rPr lang="en-US" dirty="0" err="1"/>
              <a:t>nationale</a:t>
            </a:r>
            <a:r>
              <a:rPr lang="en-US" dirty="0"/>
              <a:t> de </a:t>
            </a:r>
            <a:r>
              <a:rPr lang="en-US" dirty="0" err="1"/>
              <a:t>acces</a:t>
            </a:r>
            <a:r>
              <a:rPr lang="en-US" dirty="0"/>
              <a:t> la TEN-T </a:t>
            </a:r>
            <a:r>
              <a:rPr lang="en-US" dirty="0" err="1"/>
              <a:t>centrală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globală</a:t>
            </a:r>
            <a:r>
              <a:rPr lang="en-US" dirty="0"/>
              <a:t>  de transport 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5508323" y="4123927"/>
            <a:ext cx="5849037" cy="7315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noFill/>
            <a:miter lim="800000"/>
            <a:headEnd type="none" w="sm" len="sm"/>
            <a:tailEnd type="none" w="med" len="lg"/>
          </a:ln>
        </p:spPr>
        <p:txBody>
          <a:bodyPr lIns="88900" tIns="88900" rIns="88900" bIns="88900" anchor="ctr"/>
          <a:lstStyle/>
          <a:p>
            <a:pPr marL="0" lvl="1" fontAlgn="base">
              <a:spcBef>
                <a:spcPts val="600"/>
              </a:spcBef>
              <a:buSzPct val="100000"/>
              <a:defRPr/>
            </a:pPr>
            <a:r>
              <a:rPr lang="en-US" dirty="0" err="1"/>
              <a:t>Dezvoltarea</a:t>
            </a:r>
            <a:r>
              <a:rPr lang="en-US" dirty="0"/>
              <a:t> </a:t>
            </a:r>
            <a:r>
              <a:rPr lang="en-US" dirty="0" err="1"/>
              <a:t>rețelelor</a:t>
            </a:r>
            <a:r>
              <a:rPr lang="en-US" dirty="0"/>
              <a:t> </a:t>
            </a:r>
            <a:r>
              <a:rPr lang="en-US" dirty="0" err="1"/>
              <a:t>feroviare</a:t>
            </a:r>
            <a:r>
              <a:rPr lang="en-US" dirty="0"/>
              <a:t>  de </a:t>
            </a:r>
            <a:r>
              <a:rPr lang="en-US" dirty="0" err="1"/>
              <a:t>acces</a:t>
            </a:r>
            <a:r>
              <a:rPr lang="en-US" dirty="0"/>
              <a:t> la TEN-T </a:t>
            </a:r>
            <a:r>
              <a:rPr lang="en-US" dirty="0" err="1"/>
              <a:t>centrală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globală</a:t>
            </a:r>
            <a:r>
              <a:rPr lang="en-US" dirty="0"/>
              <a:t>  de transport </a:t>
            </a:r>
            <a:endParaRPr lang="en-US" altLang="ja-JP" dirty="0"/>
          </a:p>
        </p:txBody>
      </p:sp>
      <p:sp>
        <p:nvSpPr>
          <p:cNvPr id="11" name="Rectangle 10"/>
          <p:cNvSpPr/>
          <p:nvPr/>
        </p:nvSpPr>
        <p:spPr>
          <a:xfrm>
            <a:off x="805153" y="401783"/>
            <a:ext cx="379918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o-RO" altLang="ja-JP" sz="3200" b="1" i="1" dirty="0" smtClean="0">
                <a:solidFill>
                  <a:srgbClr val="FF0000"/>
                </a:solidFill>
                <a:ea typeface="ＭＳ Ｐゴシック" pitchFamily="50" charset="-128"/>
              </a:rPr>
              <a:t>OP 3. CONECTIVITATE</a:t>
            </a:r>
            <a:endParaRPr lang="ro-RO" sz="3200" dirty="0"/>
          </a:p>
        </p:txBody>
      </p:sp>
    </p:spTree>
    <p:extLst>
      <p:ext uri="{BB962C8B-B14F-4D97-AF65-F5344CB8AC3E}">
        <p14:creationId xmlns:p14="http://schemas.microsoft.com/office/powerpoint/2010/main" val="415593816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818147" y="2827498"/>
            <a:ext cx="2788178" cy="974222"/>
          </a:xfrm>
          <a:prstGeom prst="rect">
            <a:avLst/>
          </a:prstGeom>
          <a:solidFill>
            <a:schemeClr val="accent1"/>
          </a:solidFill>
          <a:ln w="12700" algn="ctr">
            <a:noFill/>
            <a:miter lim="800000"/>
            <a:headEnd type="none" w="sm" len="sm"/>
            <a:tailEnd type="none" w="med" len="lg"/>
          </a:ln>
        </p:spPr>
        <p:txBody>
          <a:bodyPr lIns="88900" tIns="88900" rIns="88900" bIns="88900" anchor="ctr"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o-RO" b="1" dirty="0"/>
              <a:t>Obiectivul Specific </a:t>
            </a:r>
            <a:r>
              <a:rPr lang="ro-RO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îmbunătățirea </a:t>
            </a:r>
            <a:r>
              <a:rPr lang="ro-RO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conectivității </a:t>
            </a:r>
            <a:r>
              <a:rPr lang="ro-RO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digitale</a:t>
            </a:r>
            <a:endParaRPr lang="ro-RO" b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206462" y="2578511"/>
            <a:ext cx="7287887" cy="14721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noFill/>
            <a:miter lim="800000"/>
            <a:headEnd type="none" w="sm" len="sm"/>
            <a:tailEnd type="none" w="med" len="lg"/>
          </a:ln>
        </p:spPr>
        <p:txBody>
          <a:bodyPr lIns="88900" tIns="88900" rIns="88900" bIns="88900" anchor="ctr"/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ro-RO" sz="1600" dirty="0">
                <a:solidFill>
                  <a:prstClr val="black"/>
                </a:solidFill>
              </a:rPr>
              <a:t>Dezvoltarea </a:t>
            </a:r>
            <a:r>
              <a:rPr lang="en-US" sz="16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infrastructurii</a:t>
            </a:r>
            <a:r>
              <a:rPr lang="en-US" sz="1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bandă</a:t>
            </a:r>
            <a:r>
              <a:rPr lang="en-US" sz="1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largă</a:t>
            </a:r>
            <a:r>
              <a:rPr lang="en-US" sz="1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Broadband</a:t>
            </a:r>
            <a:r>
              <a:rPr lang="ro-RO" sz="16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ro-RO" sz="1600" dirty="0">
                <a:ea typeface="Calibri" panose="020F0502020204030204" pitchFamily="34" charset="0"/>
                <a:cs typeface="Calibri" panose="020F0502020204030204" pitchFamily="34" charset="0"/>
              </a:rPr>
              <a:t>Investiții în infrastructură de bandă largă de foarte mare capacitate, c</a:t>
            </a:r>
            <a:r>
              <a:rPr lang="en-US" sz="1600" dirty="0" err="1">
                <a:ea typeface="Calibri" panose="020F0502020204030204" pitchFamily="34" charset="0"/>
                <a:cs typeface="Calibri" panose="020F0502020204030204" pitchFamily="34" charset="0"/>
              </a:rPr>
              <a:t>onform</a:t>
            </a:r>
            <a:r>
              <a:rPr lang="en-US" sz="1600" dirty="0"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1600" dirty="0" err="1">
                <a:ea typeface="Calibri" panose="020F0502020204030204" pitchFamily="34" charset="0"/>
                <a:cs typeface="Calibri" panose="020F0502020204030204" pitchFamily="34" charset="0"/>
              </a:rPr>
              <a:t>rezultatelor</a:t>
            </a:r>
            <a:r>
              <a:rPr lang="ro-RO" sz="1600" dirty="0"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o-RO" sz="1600" dirty="0" smtClean="0">
                <a:ea typeface="Calibri" panose="020F0502020204030204" pitchFamily="34" charset="0"/>
                <a:cs typeface="Calibri" panose="020F0502020204030204" pitchFamily="34" charset="0"/>
              </a:rPr>
              <a:t> “</a:t>
            </a:r>
            <a:r>
              <a:rPr lang="ro-RO" sz="1600" i="1" dirty="0">
                <a:ea typeface="Calibri" panose="020F0502020204030204" pitchFamily="34" charset="0"/>
                <a:cs typeface="Calibri" panose="020F0502020204030204" pitchFamily="34" charset="0"/>
              </a:rPr>
              <a:t>Plan</a:t>
            </a:r>
            <a:r>
              <a:rPr lang="en-US" sz="1600" i="1" dirty="0" err="1">
                <a:ea typeface="Calibri" panose="020F0502020204030204" pitchFamily="34" charset="0"/>
                <a:cs typeface="Calibri" panose="020F0502020204030204" pitchFamily="34" charset="0"/>
              </a:rPr>
              <a:t>ului</a:t>
            </a:r>
            <a:r>
              <a:rPr lang="ro-RO" sz="1600" i="1" dirty="0">
                <a:ea typeface="Calibri" panose="020F0502020204030204" pitchFamily="34" charset="0"/>
                <a:cs typeface="Calibri" panose="020F0502020204030204" pitchFamily="34" charset="0"/>
              </a:rPr>
              <a:t> național sau regional privind banda largă</a:t>
            </a:r>
            <a:r>
              <a:rPr lang="ro-RO" sz="1600" dirty="0">
                <a:ea typeface="Calibri" panose="020F0502020204030204" pitchFamily="34" charset="0"/>
                <a:cs typeface="Calibri" panose="020F0502020204030204" pitchFamily="34" charset="0"/>
              </a:rPr>
              <a:t>” </a:t>
            </a:r>
            <a:r>
              <a:rPr lang="ro-RO" sz="1600" dirty="0" smtClean="0"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1600" dirty="0" err="1">
                <a:ea typeface="Calibri" panose="020F0502020204030204" pitchFamily="34" charset="0"/>
                <a:cs typeface="Calibri" panose="020F0502020204030204" pitchFamily="34" charset="0"/>
              </a:rPr>
              <a:t>condi</a:t>
            </a:r>
            <a:r>
              <a:rPr lang="ro-RO" sz="1600" dirty="0">
                <a:ea typeface="Calibri" panose="020F0502020204030204" pitchFamily="34" charset="0"/>
                <a:cs typeface="Calibri" panose="020F0502020204030204" pitchFamily="34" charset="0"/>
              </a:rPr>
              <a:t>ție favorizantă</a:t>
            </a:r>
            <a:r>
              <a:rPr lang="ro-RO" sz="1600" dirty="0" smtClean="0"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ro-RO" sz="1600" dirty="0"/>
          </a:p>
        </p:txBody>
      </p:sp>
      <p:sp>
        <p:nvSpPr>
          <p:cNvPr id="2" name="Rectangle 1"/>
          <p:cNvSpPr/>
          <p:nvPr/>
        </p:nvSpPr>
        <p:spPr>
          <a:xfrm>
            <a:off x="6939440" y="963827"/>
            <a:ext cx="4305209" cy="5242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1000" b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1000" b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57875" y="410329"/>
            <a:ext cx="34162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o-RO" altLang="ja-JP" sz="3200" b="1" i="1" dirty="0" smtClean="0">
                <a:solidFill>
                  <a:srgbClr val="FF0000"/>
                </a:solidFill>
                <a:ea typeface="ＭＳ Ｐゴシック" pitchFamily="50" charset="-128"/>
              </a:rPr>
              <a:t>OP 3. BROADBAND</a:t>
            </a:r>
            <a:endParaRPr lang="ro-RO" sz="3200" dirty="0"/>
          </a:p>
        </p:txBody>
      </p:sp>
    </p:spTree>
    <p:extLst>
      <p:ext uri="{BB962C8B-B14F-4D97-AF65-F5344CB8AC3E}">
        <p14:creationId xmlns:p14="http://schemas.microsoft.com/office/powerpoint/2010/main" val="342821331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9173" y="3044714"/>
            <a:ext cx="10874072" cy="1325563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 </a:t>
            </a:r>
            <a:r>
              <a:rPr lang="ro-RO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vi-VN" b="1" i="1" u="sng" dirty="0">
                <a:solidFill>
                  <a:schemeClr val="accent1">
                    <a:lumMod val="75000"/>
                  </a:schemeClr>
                </a:solidFill>
              </a:rPr>
              <a:t>O Europă mai inteligentă </a:t>
            </a:r>
            <a:endParaRPr lang="ro-RO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01AA1-EC2E-407F-BDD2-329BAB131DB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909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1555" y="2286731"/>
            <a:ext cx="10515600" cy="2290392"/>
          </a:xfrm>
        </p:spPr>
        <p:txBody>
          <a:bodyPr>
            <a:normAutofit/>
          </a:bodyPr>
          <a:lstStyle/>
          <a:p>
            <a:pPr algn="ctr"/>
            <a:r>
              <a:rPr lang="ro-RO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 4 - </a:t>
            </a:r>
            <a:r>
              <a:rPr lang="ro-RO" sz="4000" b="1" i="1" u="sng" dirty="0">
                <a:solidFill>
                  <a:srgbClr val="5B9BD5">
                    <a:lumMod val="75000"/>
                  </a:srgbClr>
                </a:solidFill>
              </a:rPr>
              <a:t>O EUROPĂ MAI SOCIALĂ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3473" y="77848"/>
            <a:ext cx="2938527" cy="101812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9F38-619A-4114-B8F4-AA0FFC690A0E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008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A7027ECE-B10A-4AFB-88B1-7C129C035107}"/>
              </a:ext>
            </a:extLst>
          </p:cNvPr>
          <p:cNvGrpSpPr/>
          <p:nvPr/>
        </p:nvGrpSpPr>
        <p:grpSpPr>
          <a:xfrm>
            <a:off x="244833" y="616212"/>
            <a:ext cx="11179659" cy="5625575"/>
            <a:chOff x="310934" y="-136505"/>
            <a:chExt cx="11179659" cy="5625575"/>
          </a:xfrm>
        </p:grpSpPr>
        <p:sp>
          <p:nvSpPr>
            <p:cNvPr id="17" name="Casetă text 2">
              <a:extLst>
                <a:ext uri="{FF2B5EF4-FFF2-40B4-BE49-F238E27FC236}">
                  <a16:creationId xmlns:a16="http://schemas.microsoft.com/office/drawing/2014/main" xmlns="" id="{13C65C61-E1A6-44CA-A83A-ADB1DC9291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0934" y="485354"/>
              <a:ext cx="3104296" cy="3922036"/>
            </a:xfrm>
            <a:prstGeom prst="flowChartAlternateProcess">
              <a:avLst/>
            </a:prstGeom>
            <a:solidFill>
              <a:schemeClr val="accent1"/>
            </a:solidFill>
            <a:ln>
              <a:noFill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just">
                <a:lnSpc>
                  <a:spcPct val="107000"/>
                </a:lnSpc>
              </a:pPr>
              <a:r>
                <a:rPr lang="ro-RO" sz="1600" dirty="0" smtClean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OS </a:t>
              </a:r>
              <a:r>
                <a:rPr lang="en-US" sz="1600" dirty="0" smtClean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(</a:t>
              </a:r>
              <a:r>
                <a:rPr lang="en-US" sz="1600" dirty="0" err="1" smtClean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i</a:t>
              </a:r>
              <a:r>
                <a:rPr lang="en-US" dirty="0" smtClean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) </a:t>
              </a:r>
              <a:r>
                <a:rPr lang="en-US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Imbunatatirea</a:t>
              </a:r>
              <a:r>
                <a:rPr lang="en-US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b="1" dirty="0" err="1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accesului</a:t>
              </a:r>
              <a:r>
                <a:rPr lang="en-US" b="1" dirty="0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b="1" dirty="0" err="1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pe</a:t>
              </a:r>
              <a:r>
                <a:rPr lang="en-US" b="1" dirty="0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b="1" dirty="0" err="1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piata</a:t>
              </a:r>
              <a:r>
                <a:rPr lang="en-US" b="1" dirty="0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b="1" dirty="0" err="1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muncii</a:t>
              </a:r>
              <a:r>
                <a:rPr lang="en-US" b="1" dirty="0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b="1" dirty="0" err="1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pentru</a:t>
              </a:r>
              <a:r>
                <a:rPr lang="en-US" b="1" dirty="0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b="1" dirty="0" err="1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toate</a:t>
              </a:r>
              <a:r>
                <a:rPr lang="en-US" b="1" dirty="0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b="1" dirty="0" err="1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persoanele</a:t>
              </a:r>
              <a:r>
                <a:rPr lang="en-US" b="1" dirty="0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b="1" dirty="0" err="1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aflate</a:t>
              </a:r>
              <a:r>
                <a:rPr lang="en-US" b="1" dirty="0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in </a:t>
              </a:r>
              <a:r>
                <a:rPr lang="en-US" b="1" dirty="0" err="1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cautarea</a:t>
              </a:r>
              <a:r>
                <a:rPr lang="en-US" b="1" dirty="0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b="1" dirty="0" err="1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unui</a:t>
              </a:r>
              <a:r>
                <a:rPr lang="en-US" b="1" dirty="0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b="1" dirty="0" err="1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loc</a:t>
              </a:r>
              <a:r>
                <a:rPr lang="en-US" b="1" dirty="0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de </a:t>
              </a:r>
              <a:r>
                <a:rPr lang="en-US" b="1" dirty="0" err="1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munca</a:t>
              </a:r>
              <a:r>
                <a:rPr lang="en-US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,</a:t>
              </a:r>
              <a:r>
                <a:rPr lang="en-US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in special </a:t>
              </a:r>
              <a:r>
                <a:rPr lang="en-US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pentru</a:t>
              </a:r>
              <a:r>
                <a:rPr lang="en-US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tineri</a:t>
              </a:r>
              <a:r>
                <a:rPr lang="en-US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, </a:t>
              </a:r>
              <a:r>
                <a:rPr lang="en-US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someri</a:t>
              </a:r>
              <a:r>
                <a:rPr lang="en-US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de </a:t>
              </a:r>
              <a:r>
                <a:rPr lang="en-US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lunga</a:t>
              </a:r>
              <a:r>
                <a:rPr lang="en-US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durata</a:t>
              </a:r>
              <a:r>
                <a:rPr lang="en-US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si </a:t>
              </a:r>
              <a:r>
                <a:rPr lang="en-US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grupurile</a:t>
              </a:r>
              <a:r>
                <a:rPr lang="en-US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dezavantajate</a:t>
              </a:r>
              <a:r>
                <a:rPr lang="en-US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pe</a:t>
              </a:r>
              <a:r>
                <a:rPr lang="en-US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piata</a:t>
              </a:r>
              <a:r>
                <a:rPr lang="en-US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muncii</a:t>
              </a:r>
              <a:r>
                <a:rPr lang="en-US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, </a:t>
              </a:r>
              <a:r>
                <a:rPr lang="en-US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persoane</a:t>
              </a:r>
              <a:r>
                <a:rPr lang="en-US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inactive, </a:t>
              </a:r>
              <a:r>
                <a:rPr lang="en-US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prin</a:t>
              </a:r>
              <a:r>
                <a:rPr lang="en-US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promovarea</a:t>
              </a:r>
              <a:r>
                <a:rPr lang="en-US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angajarii</a:t>
              </a:r>
              <a:r>
                <a:rPr lang="en-US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pe</a:t>
              </a:r>
              <a:r>
                <a:rPr lang="en-US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cont</a:t>
              </a:r>
              <a:r>
                <a:rPr lang="en-US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propriu</a:t>
              </a:r>
              <a:r>
                <a:rPr lang="en-US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ro-RO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ș</a:t>
              </a:r>
              <a:r>
                <a:rPr lang="en-US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i</a:t>
              </a:r>
              <a:r>
                <a:rPr lang="en-US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a </a:t>
              </a:r>
              <a:r>
                <a:rPr lang="en-US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economiei</a:t>
              </a:r>
              <a:r>
                <a:rPr lang="en-US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sociale</a:t>
              </a:r>
              <a:endPara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endParaRPr lang="en-US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AutoShape 48">
              <a:extLst>
                <a:ext uri="{FF2B5EF4-FFF2-40B4-BE49-F238E27FC236}">
                  <a16:creationId xmlns:a16="http://schemas.microsoft.com/office/drawing/2014/main" xmlns="" id="{56281B55-831C-4793-AB32-652D521B56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2684" y="-136505"/>
              <a:ext cx="7777908" cy="1243719"/>
            </a:xfrm>
            <a:prstGeom prst="flowChartAlternateProcess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miter lim="800000"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just">
                <a:lnSpc>
                  <a:spcPct val="107000"/>
                </a:lnSpc>
                <a:spcAft>
                  <a:spcPts val="800"/>
                </a:spcAft>
              </a:pPr>
              <a:r>
                <a:rPr lang="ro-RO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(i)</a:t>
              </a:r>
              <a:r>
                <a:rPr lang="it-IT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1.Dezvoltarea </a:t>
              </a:r>
              <a:r>
                <a:rPr lang="it-IT" b="1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mecanismului de integrare multidiciplinara a politicilor din ocupare, educatie, asistenta sociala si sanatate </a:t>
              </a:r>
              <a:r>
                <a:rPr lang="it-IT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prin  armonizarea cadrului legal intre serviciile oferite fortei de munca de cele patru sectoare </a:t>
              </a:r>
              <a:endPara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AutoShape 48">
              <a:extLst>
                <a:ext uri="{FF2B5EF4-FFF2-40B4-BE49-F238E27FC236}">
                  <a16:creationId xmlns:a16="http://schemas.microsoft.com/office/drawing/2014/main" xmlns="" id="{F50F50E2-C1ED-4004-A2E3-91BA5B0FEB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2684" y="1235076"/>
              <a:ext cx="7777908" cy="1243719"/>
            </a:xfrm>
            <a:prstGeom prst="flowChartAlternateProcess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miter lim="800000"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just">
                <a:lnSpc>
                  <a:spcPct val="107000"/>
                </a:lnSpc>
                <a:spcAft>
                  <a:spcPts val="800"/>
                </a:spcAft>
              </a:pPr>
              <a:r>
                <a:rPr lang="ro-RO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(i)2. </a:t>
              </a:r>
              <a:r>
                <a:rPr lang="ro-RO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Noi </a:t>
              </a:r>
              <a:r>
                <a:rPr lang="ro-RO" b="1" dirty="0" err="1">
                  <a:ea typeface="Calibri" panose="020F0502020204030204" pitchFamily="34" charset="0"/>
                  <a:cs typeface="Times New Roman" panose="02020603050405020304" pitchFamily="18" charset="0"/>
                </a:rPr>
                <a:t>abo</a:t>
              </a:r>
              <a:r>
                <a:rPr lang="en-GB" b="1" dirty="0">
                  <a:ea typeface="Calibri" panose="020F0502020204030204" pitchFamily="34" charset="0"/>
                  <a:cs typeface="Times New Roman" panose="02020603050405020304" pitchFamily="18" charset="0"/>
                </a:rPr>
                <a:t>r</a:t>
              </a:r>
              <a:r>
                <a:rPr lang="ro-RO" b="1" dirty="0">
                  <a:ea typeface="Calibri" panose="020F0502020204030204" pitchFamily="34" charset="0"/>
                  <a:cs typeface="Times New Roman" panose="02020603050405020304" pitchFamily="18" charset="0"/>
                </a:rPr>
                <a:t>dări </a:t>
              </a:r>
              <a:r>
                <a:rPr lang="ro-RO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de furnizare de servicii integrate de ocupare</a:t>
              </a:r>
              <a:r>
                <a:rPr lang="ro-RO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, adaptate nevoilor grupurilor dezavantajate pe piața muncii (persoane inactive, cu dizabilități, șomeri de lungă durată, persoane reîntoarse în țară, migranți etc.), prin </a:t>
              </a:r>
              <a:r>
                <a:rPr lang="ro-RO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pachete de servicii personalizate și adaptate nevoilor</a:t>
              </a:r>
              <a:endParaRPr lang="en-US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AutoShape 48">
              <a:extLst>
                <a:ext uri="{FF2B5EF4-FFF2-40B4-BE49-F238E27FC236}">
                  <a16:creationId xmlns:a16="http://schemas.microsoft.com/office/drawing/2014/main" xmlns="" id="{BA91A957-599A-49D3-9B43-35E049B89F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2683" y="2708439"/>
              <a:ext cx="7777909" cy="505377"/>
            </a:xfrm>
            <a:prstGeom prst="flowChartAlternateProcess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miter lim="800000"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ro-RO" sz="1600" dirty="0">
                  <a:effectLst/>
                  <a:latin typeface="Calibri Light" panose="020F03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(</a:t>
              </a:r>
              <a:r>
                <a:rPr lang="ro-RO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i) 3. </a:t>
              </a:r>
              <a:r>
                <a:rPr lang="ro-RO" b="1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Valorificarea potențialului economic al tinerilor </a:t>
              </a:r>
              <a:r>
                <a:rPr lang="ro-RO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(inclusiv </a:t>
              </a:r>
              <a:r>
                <a:rPr lang="ro-RO" dirty="0" err="1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NEETs</a:t>
              </a:r>
              <a:r>
                <a:rPr lang="ro-RO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)</a:t>
              </a:r>
              <a:endPara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AutoShape 48">
              <a:extLst>
                <a:ext uri="{FF2B5EF4-FFF2-40B4-BE49-F238E27FC236}">
                  <a16:creationId xmlns:a16="http://schemas.microsoft.com/office/drawing/2014/main" xmlns="" id="{1672EEAA-712E-4F0D-838B-B9B3E0A7C0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2684" y="4029653"/>
              <a:ext cx="7777909" cy="755475"/>
            </a:xfrm>
            <a:prstGeom prst="flowChartAlternateProcess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miter lim="800000"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marL="0" marR="0" algn="just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ro-RO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(i)5. Promovarea </a:t>
              </a:r>
              <a:r>
                <a:rPr lang="ro-RO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spiritului antreprenorial, sprijinirea inițiativelor antreprenoriale și a economiei sociale</a:t>
              </a:r>
              <a:endParaRPr lang="en-US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AutoShape 48">
              <a:extLst>
                <a:ext uri="{FF2B5EF4-FFF2-40B4-BE49-F238E27FC236}">
                  <a16:creationId xmlns:a16="http://schemas.microsoft.com/office/drawing/2014/main" xmlns="" id="{1600B2F1-8CFD-4D97-B38B-F91583FF9D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2684" y="3405612"/>
              <a:ext cx="7777909" cy="505378"/>
            </a:xfrm>
            <a:prstGeom prst="flowChartAlternateProcess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miter lim="800000"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ro-RO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(i) 4.  Asigurarea </a:t>
              </a:r>
              <a:r>
                <a:rPr lang="ro-RO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forței de muncă necesare în zonele care înregistrează deficite</a:t>
              </a:r>
              <a:endParaRPr lang="en-US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AutoShape 48">
              <a:extLst>
                <a:ext uri="{FF2B5EF4-FFF2-40B4-BE49-F238E27FC236}">
                  <a16:creationId xmlns:a16="http://schemas.microsoft.com/office/drawing/2014/main" xmlns="" id="{4EAF1E7E-290A-4431-BD35-1E8C18C593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2684" y="4903791"/>
              <a:ext cx="7777909" cy="585279"/>
            </a:xfrm>
            <a:prstGeom prst="flowChartAlternateProcess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miter lim="800000"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just">
                <a:lnSpc>
                  <a:spcPct val="107000"/>
                </a:lnSpc>
                <a:spcAft>
                  <a:spcPts val="800"/>
                </a:spcAft>
              </a:pPr>
              <a:r>
                <a:rPr lang="ro-RO" dirty="0">
                  <a:effectLst/>
                  <a:latin typeface="Calibri Light" panose="020F03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(i) </a:t>
              </a:r>
              <a:r>
                <a:rPr lang="en-GB" dirty="0">
                  <a:effectLst/>
                  <a:latin typeface="Calibri Light" panose="020F03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6</a:t>
              </a:r>
              <a:r>
                <a:rPr lang="ro-RO" dirty="0">
                  <a:effectLst/>
                  <a:latin typeface="Calibri Light" panose="020F03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.</a:t>
              </a:r>
              <a:r>
                <a:rPr lang="en-GB" dirty="0">
                  <a:effectLst/>
                  <a:latin typeface="Calibri Light" panose="020F03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it-IT" dirty="0">
                  <a:latin typeface="Calibri Light" panose="020F03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Facilitarea accesului </a:t>
              </a:r>
              <a:r>
                <a:rPr lang="ro-RO" dirty="0">
                  <a:latin typeface="Calibri Light" panose="020F03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la ocupare </a:t>
              </a:r>
              <a:r>
                <a:rPr lang="it-IT" dirty="0">
                  <a:latin typeface="Calibri Light" panose="020F03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 </a:t>
              </a:r>
              <a:r>
                <a:rPr lang="it-IT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persoanelor dezavantajate</a:t>
              </a:r>
              <a:endPara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9F38-619A-4114-B8F4-AA0FFC690A0E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27138" y="188138"/>
            <a:ext cx="280980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o-RO" altLang="ja-JP" sz="3200" b="1" i="1" dirty="0" smtClean="0">
                <a:solidFill>
                  <a:srgbClr val="FF0000"/>
                </a:solidFill>
                <a:ea typeface="ＭＳ Ｐゴシック" pitchFamily="50" charset="-128"/>
              </a:rPr>
              <a:t>OP 4. OCUPARE</a:t>
            </a:r>
            <a:endParaRPr lang="ro-RO" sz="3200" dirty="0"/>
          </a:p>
        </p:txBody>
      </p:sp>
    </p:spTree>
    <p:extLst>
      <p:ext uri="{BB962C8B-B14F-4D97-AF65-F5344CB8AC3E}">
        <p14:creationId xmlns:p14="http://schemas.microsoft.com/office/powerpoint/2010/main" val="3595508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>
            <a:extLst>
              <a:ext uri="{FF2B5EF4-FFF2-40B4-BE49-F238E27FC236}">
                <a16:creationId xmlns:a16="http://schemas.microsoft.com/office/drawing/2014/main" xmlns="" id="{E3B01941-C6A2-4DDB-8076-9A3CCF32E894}"/>
              </a:ext>
            </a:extLst>
          </p:cNvPr>
          <p:cNvGrpSpPr/>
          <p:nvPr/>
        </p:nvGrpSpPr>
        <p:grpSpPr>
          <a:xfrm>
            <a:off x="393822" y="772913"/>
            <a:ext cx="11261229" cy="5519165"/>
            <a:chOff x="393822" y="772913"/>
            <a:chExt cx="11261229" cy="5519165"/>
          </a:xfrm>
        </p:grpSpPr>
        <p:grpSp>
          <p:nvGrpSpPr>
            <p:cNvPr id="8" name="Grupare 7">
              <a:extLst>
                <a:ext uri="{FF2B5EF4-FFF2-40B4-BE49-F238E27FC236}">
                  <a16:creationId xmlns:a16="http://schemas.microsoft.com/office/drawing/2014/main" xmlns="" id="{EAEB9958-1A77-4256-9219-0C75DCD125B0}"/>
                </a:ext>
              </a:extLst>
            </p:cNvPr>
            <p:cNvGrpSpPr/>
            <p:nvPr/>
          </p:nvGrpSpPr>
          <p:grpSpPr>
            <a:xfrm>
              <a:off x="393822" y="772913"/>
              <a:ext cx="11261229" cy="1995519"/>
              <a:chOff x="-712264" y="-1583854"/>
              <a:chExt cx="8052022" cy="742042"/>
            </a:xfrm>
          </p:grpSpPr>
          <p:sp>
            <p:nvSpPr>
              <p:cNvPr id="10" name="Casetă text 2">
                <a:extLst>
                  <a:ext uri="{FF2B5EF4-FFF2-40B4-BE49-F238E27FC236}">
                    <a16:creationId xmlns:a16="http://schemas.microsoft.com/office/drawing/2014/main" xmlns="" id="{3A01FDC1-A7A0-4DFC-93FB-3765C56742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-712264" y="-1583854"/>
                <a:ext cx="3111530" cy="742042"/>
              </a:xfrm>
              <a:prstGeom prst="flowChartAlternateProcess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pPr marL="0" marR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ro-RO" dirty="0" smtClean="0">
                    <a:solidFill>
                      <a:srgbClr val="000000"/>
                    </a:solidFill>
                    <a:effectLst/>
                    <a:latin typeface="Calibri Light" panose="020F03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OS (ii</a:t>
                </a:r>
                <a:r>
                  <a:rPr lang="ro-RO" dirty="0">
                    <a:solidFill>
                      <a:srgbClr val="000000"/>
                    </a:solidFill>
                    <a:effectLst/>
                    <a:latin typeface="Calibri Light" panose="020F03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) </a:t>
                </a:r>
                <a:r>
                  <a:rPr lang="ro-RO" b="1" dirty="0">
                    <a:solidFill>
                      <a:schemeClr val="bg1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Modernizarea instituțiilor </a:t>
                </a:r>
                <a:r>
                  <a:rPr lang="ro-RO" b="1" dirty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ș</a:t>
                </a:r>
                <a:r>
                  <a:rPr lang="ro-RO" b="1" dirty="0">
                    <a:solidFill>
                      <a:schemeClr val="bg1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 a serviciilor pieței muncii </a:t>
                </a:r>
                <a:r>
                  <a:rPr lang="ro-RO" dirty="0">
                    <a:solidFill>
                      <a:srgbClr val="000000"/>
                    </a:solidFill>
                    <a:effectLst/>
                    <a:latin typeface="Calibri Light" panose="020F03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pentru a evalua si anticipa necesarul de competențe si a asigura asistenta  personalizata  si in timp real urmărind asigurarea  medierii/</a:t>
                </a:r>
                <a:r>
                  <a:rPr lang="ro-RO" dirty="0" err="1">
                    <a:solidFill>
                      <a:srgbClr val="000000"/>
                    </a:solidFill>
                    <a:effectLst/>
                    <a:latin typeface="Calibri Light" panose="020F03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plăsării</a:t>
                </a:r>
                <a:r>
                  <a:rPr lang="ro-RO" dirty="0">
                    <a:solidFill>
                      <a:srgbClr val="000000"/>
                    </a:solidFill>
                    <a:effectLst/>
                    <a:latin typeface="Calibri Light" panose="020F03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(</a:t>
                </a:r>
                <a:r>
                  <a:rPr lang="ro-RO" dirty="0" err="1">
                    <a:solidFill>
                      <a:srgbClr val="000000"/>
                    </a:solidFill>
                    <a:effectLst/>
                    <a:latin typeface="Calibri Light" panose="020F03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matching</a:t>
                </a:r>
                <a:r>
                  <a:rPr lang="ro-RO" dirty="0">
                    <a:solidFill>
                      <a:srgbClr val="000000"/>
                    </a:solidFill>
                    <a:effectLst/>
                    <a:latin typeface="Calibri Light" panose="020F03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), tranziției </a:t>
                </a:r>
                <a:r>
                  <a:rPr lang="ro-RO" dirty="0">
                    <a:solidFill>
                      <a:srgbClr val="000000"/>
                    </a:solidFill>
                    <a:latin typeface="Calibri Light" panose="020F03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ș</a:t>
                </a:r>
                <a:r>
                  <a:rPr lang="ro-RO" dirty="0">
                    <a:solidFill>
                      <a:srgbClr val="000000"/>
                    </a:solidFill>
                    <a:effectLst/>
                    <a:latin typeface="Calibri Light" panose="020F03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 a mobilității forței de munca.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" name="AutoShape 48">
                <a:extLst>
                  <a:ext uri="{FF2B5EF4-FFF2-40B4-BE49-F238E27FC236}">
                    <a16:creationId xmlns:a16="http://schemas.microsoft.com/office/drawing/2014/main" xmlns="" id="{410439DA-9ADC-4EF8-9C7D-477DBA56E4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4532" y="-1479466"/>
                <a:ext cx="4195226" cy="533266"/>
              </a:xfrm>
              <a:prstGeom prst="flowChartAlternateProcess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9525">
                <a:noFill/>
                <a:miter lim="800000"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pPr marL="0" marR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ro-RO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(ii) 1. Dezvoltarea unui </a:t>
                </a:r>
                <a:r>
                  <a:rPr lang="ro-RO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mecanism coerent </a:t>
                </a:r>
                <a:r>
                  <a:rPr lang="ro-RO" b="1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ș</a:t>
                </a:r>
                <a:r>
                  <a:rPr lang="ro-RO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i sustenabil </a:t>
                </a:r>
                <a:r>
                  <a:rPr lang="ro-RO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de agregare și integrare a informațiilor furnizate de diversele instrumente folosite </a:t>
                </a:r>
                <a:r>
                  <a:rPr lang="ro-RO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în anticipare</a:t>
                </a:r>
                <a:r>
                  <a:rPr lang="ro-RO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și de utilizare a rezultatelor pentru </a:t>
                </a:r>
                <a:r>
                  <a:rPr lang="ro-RO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î</a:t>
                </a:r>
                <a:r>
                  <a:rPr lang="ro-RO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ntâmpinarea nevoilor de competențe pe piața muncii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4" name="Grupare 26">
              <a:extLst>
                <a:ext uri="{FF2B5EF4-FFF2-40B4-BE49-F238E27FC236}">
                  <a16:creationId xmlns:a16="http://schemas.microsoft.com/office/drawing/2014/main" xmlns="" id="{B6105343-F850-4812-8D04-2CDC7097AF6C}"/>
                </a:ext>
              </a:extLst>
            </p:cNvPr>
            <p:cNvGrpSpPr/>
            <p:nvPr/>
          </p:nvGrpSpPr>
          <p:grpSpPr>
            <a:xfrm>
              <a:off x="429659" y="2939144"/>
              <a:ext cx="11225392" cy="1373963"/>
              <a:chOff x="241732" y="2472814"/>
              <a:chExt cx="11076263" cy="876354"/>
            </a:xfrm>
          </p:grpSpPr>
          <p:sp>
            <p:nvSpPr>
              <p:cNvPr id="15" name="Casetă text 2">
                <a:extLst>
                  <a:ext uri="{FF2B5EF4-FFF2-40B4-BE49-F238E27FC236}">
                    <a16:creationId xmlns:a16="http://schemas.microsoft.com/office/drawing/2014/main" xmlns="" id="{044DE7BE-EAFE-4956-8392-6D5629F673A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732" y="2472814"/>
                <a:ext cx="4223129" cy="876354"/>
              </a:xfrm>
              <a:prstGeom prst="flowChartAlternateProcess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pPr marL="0" marR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ro-RO" dirty="0" smtClean="0">
                    <a:solidFill>
                      <a:srgbClr val="000000"/>
                    </a:solidFill>
                    <a:effectLst/>
                    <a:latin typeface="Calibri Light" panose="020F03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OS (</a:t>
                </a:r>
                <a:r>
                  <a:rPr lang="ro-RO" dirty="0" err="1" smtClean="0">
                    <a:solidFill>
                      <a:srgbClr val="000000"/>
                    </a:solidFill>
                    <a:effectLst/>
                    <a:latin typeface="Calibri Light" panose="020F03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iii</a:t>
                </a:r>
                <a:r>
                  <a:rPr lang="ro-RO" dirty="0">
                    <a:solidFill>
                      <a:srgbClr val="000000"/>
                    </a:solidFill>
                    <a:effectLst/>
                    <a:latin typeface="Calibri Light" panose="020F03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)  Promovarea </a:t>
                </a:r>
                <a:r>
                  <a:rPr lang="ro-RO" b="1" dirty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participării echilibrate după gen pe piața muncii </a:t>
                </a:r>
                <a:r>
                  <a:rPr lang="ro-RO" dirty="0">
                    <a:solidFill>
                      <a:srgbClr val="000000"/>
                    </a:solidFill>
                    <a:effectLst/>
                    <a:latin typeface="Calibri Light" panose="020F03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și a asigurării echilibrului dintre viața profesională și cea privată, </a:t>
                </a:r>
                <a:r>
                  <a:rPr lang="en-GB" dirty="0">
                    <a:solidFill>
                      <a:srgbClr val="000000"/>
                    </a:solidFill>
                    <a:effectLst/>
                    <a:latin typeface="Calibri Light" panose="020F03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…….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" name="AutoShape 48">
                <a:extLst>
                  <a:ext uri="{FF2B5EF4-FFF2-40B4-BE49-F238E27FC236}">
                    <a16:creationId xmlns:a16="http://schemas.microsoft.com/office/drawing/2014/main" xmlns="" id="{03640784-81C7-4201-981E-19F29C7094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28670" y="2495507"/>
                <a:ext cx="5789325" cy="830967"/>
              </a:xfrm>
              <a:prstGeom prst="flowChartAlternateProcess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9525">
                <a:noFill/>
                <a:miter lim="800000"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pPr marL="0" marR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ro-RO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(iii) 1. Crearea de oportunități pentru </a:t>
                </a:r>
                <a:r>
                  <a:rPr lang="ro-RO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integrarea femeilor </a:t>
                </a:r>
                <a:r>
                  <a:rPr lang="ro-RO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pe piața muncii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20" name="Grupare 7">
              <a:extLst>
                <a:ext uri="{FF2B5EF4-FFF2-40B4-BE49-F238E27FC236}">
                  <a16:creationId xmlns:a16="http://schemas.microsoft.com/office/drawing/2014/main" xmlns="" id="{42BF45F4-B0EC-4FCA-BBDF-4E8A2D1C7064}"/>
                </a:ext>
              </a:extLst>
            </p:cNvPr>
            <p:cNvGrpSpPr/>
            <p:nvPr/>
          </p:nvGrpSpPr>
          <p:grpSpPr>
            <a:xfrm>
              <a:off x="429659" y="4392358"/>
              <a:ext cx="11199850" cy="1899720"/>
              <a:chOff x="-642889" y="-1538254"/>
              <a:chExt cx="5142310" cy="1585406"/>
            </a:xfrm>
          </p:grpSpPr>
          <p:sp>
            <p:nvSpPr>
              <p:cNvPr id="21" name="Casetă text 2">
                <a:extLst>
                  <a:ext uri="{FF2B5EF4-FFF2-40B4-BE49-F238E27FC236}">
                    <a16:creationId xmlns:a16="http://schemas.microsoft.com/office/drawing/2014/main" xmlns="" id="{A0781379-497C-4A14-B8BB-884CB8AC6A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-642889" y="-1538254"/>
                <a:ext cx="1998025" cy="1585406"/>
              </a:xfrm>
              <a:prstGeom prst="flowChartAlternateProcess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pPr marL="0" marR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ro-RO" dirty="0" smtClean="0">
                    <a:effectLst/>
                    <a:latin typeface="Calibri Light" panose="020F03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OS (</a:t>
                </a:r>
                <a:r>
                  <a:rPr lang="ro-RO" dirty="0" err="1" smtClean="0">
                    <a:effectLst/>
                    <a:latin typeface="Calibri Light" panose="020F03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iii</a:t>
                </a:r>
                <a:r>
                  <a:rPr lang="ro-RO" dirty="0">
                    <a:effectLst/>
                    <a:latin typeface="Calibri Light" panose="020F03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) </a:t>
                </a:r>
                <a:r>
                  <a:rPr lang="en-GB" dirty="0">
                    <a:effectLst/>
                    <a:latin typeface="Calibri Light" panose="020F03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Bis </a:t>
                </a:r>
                <a:r>
                  <a:rPr lang="ro-RO" dirty="0">
                    <a:effectLst/>
                    <a:latin typeface="Calibri Light" panose="020F03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Promovarea </a:t>
                </a:r>
                <a:r>
                  <a:rPr lang="ro-RO" b="1" dirty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adaptării la schimbare a lucrătorilor, întreprinderilor și antreprenorilor,</a:t>
                </a:r>
                <a:r>
                  <a:rPr lang="ro-RO" dirty="0">
                    <a:effectLst/>
                    <a:latin typeface="Calibri Light" panose="020F03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a îmbătrânirii active și în condiții bune de sănătate, precum și a unui mediu de lucru sănătos și adaptat care să reducă riscurile la adresa sănătății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" name="AutoShape 48">
                <a:extLst>
                  <a:ext uri="{FF2B5EF4-FFF2-40B4-BE49-F238E27FC236}">
                    <a16:creationId xmlns:a16="http://schemas.microsoft.com/office/drawing/2014/main" xmlns="" id="{76B1FF4D-A98F-4D49-81C0-60AF47BB6F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8971" y="-1325911"/>
                <a:ext cx="2670450" cy="1160719"/>
              </a:xfrm>
              <a:prstGeom prst="flowChartAlternateProcess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9525">
                <a:noFill/>
                <a:miter lim="800000"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pPr marL="0" marR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ro-RO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(iii</a:t>
                </a:r>
                <a:r>
                  <a:rPr lang="en-GB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bis</a:t>
                </a:r>
                <a:r>
                  <a:rPr lang="ro-RO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) </a:t>
                </a:r>
                <a:r>
                  <a:rPr lang="en-GB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  <a:r>
                  <a:rPr lang="ro-RO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. Crearea unui </a:t>
                </a:r>
                <a:r>
                  <a:rPr lang="ro-RO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mediu de muncă sănătos, sigur, accesibil și prietenos pentru angajați,</a:t>
                </a:r>
                <a:r>
                  <a:rPr lang="ro-RO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în special pentru cei cu nevoi speciale (din grupul țintă)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9F38-619A-4114-B8F4-AA0FFC690A0E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27138" y="188138"/>
            <a:ext cx="280980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o-RO" altLang="ja-JP" sz="3200" b="1" i="1" dirty="0" smtClean="0">
                <a:solidFill>
                  <a:srgbClr val="FF0000"/>
                </a:solidFill>
                <a:ea typeface="ＭＳ Ｐゴシック" pitchFamily="50" charset="-128"/>
              </a:rPr>
              <a:t>OP 4. OCUPARE</a:t>
            </a:r>
            <a:endParaRPr lang="ro-RO" sz="3200" dirty="0"/>
          </a:p>
        </p:txBody>
      </p:sp>
    </p:spTree>
    <p:extLst>
      <p:ext uri="{BB962C8B-B14F-4D97-AF65-F5344CB8AC3E}">
        <p14:creationId xmlns:p14="http://schemas.microsoft.com/office/powerpoint/2010/main" val="646188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xmlns="" id="{BEED7565-4A63-4AD0-826F-F82BADF22A30}"/>
              </a:ext>
            </a:extLst>
          </p:cNvPr>
          <p:cNvGrpSpPr/>
          <p:nvPr/>
        </p:nvGrpSpPr>
        <p:grpSpPr>
          <a:xfrm>
            <a:off x="441793" y="1022379"/>
            <a:ext cx="10630159" cy="5439241"/>
            <a:chOff x="441793" y="1022379"/>
            <a:chExt cx="10630159" cy="5439241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xmlns="" id="{83E8AC8A-9B33-4CBC-BEEF-5C02136BF2BD}"/>
                </a:ext>
              </a:extLst>
            </p:cNvPr>
            <p:cNvGrpSpPr/>
            <p:nvPr/>
          </p:nvGrpSpPr>
          <p:grpSpPr>
            <a:xfrm>
              <a:off x="441793" y="1022379"/>
              <a:ext cx="10630159" cy="4063530"/>
              <a:chOff x="441793" y="1022379"/>
              <a:chExt cx="10630159" cy="4063530"/>
            </a:xfrm>
          </p:grpSpPr>
          <p:sp>
            <p:nvSpPr>
              <p:cNvPr id="9" name="Casetă text 2">
                <a:extLst>
                  <a:ext uri="{FF2B5EF4-FFF2-40B4-BE49-F238E27FC236}">
                    <a16:creationId xmlns:a16="http://schemas.microsoft.com/office/drawing/2014/main" xmlns="" id="{4372D8D8-CC4B-43E7-A7E9-1F678755C6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1793" y="2633552"/>
                <a:ext cx="4456521" cy="1590893"/>
              </a:xfrm>
              <a:prstGeom prst="flowChartAlternateProcess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pPr marL="0" marR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ro-RO" dirty="0" smtClean="0">
                    <a:effectLst/>
                    <a:latin typeface="Calibri Light" panose="020F03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OS (</a:t>
                </a:r>
                <a:r>
                  <a:rPr lang="ro-RO" dirty="0" err="1" smtClean="0">
                    <a:effectLst/>
                    <a:latin typeface="Calibri Light" panose="020F03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iv</a:t>
                </a:r>
                <a:r>
                  <a:rPr lang="ro-RO" dirty="0">
                    <a:effectLst/>
                    <a:latin typeface="Calibri Light" panose="020F03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) Îmbunătățirea </a:t>
                </a:r>
                <a:r>
                  <a:rPr lang="ro-RO" b="1" dirty="0">
                    <a:solidFill>
                      <a:schemeClr val="bg1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calității, eficacității și a relevanței sistemului de educație și formare pentru piața muncii</a:t>
                </a:r>
                <a:r>
                  <a:rPr lang="ro-RO" dirty="0">
                    <a:effectLst/>
                    <a:latin typeface="Calibri Light" panose="020F03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pentru a sprijini dobândirea de competențe cheie, inclusiv a competențelor digitale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" name="AutoShape 48">
                <a:extLst>
                  <a:ext uri="{FF2B5EF4-FFF2-40B4-BE49-F238E27FC236}">
                    <a16:creationId xmlns:a16="http://schemas.microsoft.com/office/drawing/2014/main" xmlns="" id="{67AD1821-4BB0-43F0-A803-191D4EC578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66891" y="1022379"/>
                <a:ext cx="5805059" cy="1266397"/>
              </a:xfrm>
              <a:prstGeom prst="flowChartAlternateProcess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9525">
                <a:noFill/>
                <a:miter lim="800000"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ro-RO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(iv) </a:t>
                </a:r>
                <a:r>
                  <a:rPr lang="en-GB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  <a:r>
                  <a:rPr lang="ro-RO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. </a:t>
                </a:r>
                <a:r>
                  <a:rPr lang="en-US" b="1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Adaptarea</a:t>
                </a:r>
                <a:r>
                  <a:rPr lang="en-US" b="1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programelor</a:t>
                </a:r>
                <a:r>
                  <a:rPr lang="en-US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de </a:t>
                </a:r>
                <a:r>
                  <a:rPr lang="en-US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preg</a:t>
                </a:r>
                <a:r>
                  <a:rPr lang="ro-RO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ă</a:t>
                </a:r>
                <a:r>
                  <a:rPr lang="en-US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tire din </a:t>
                </a:r>
                <a:r>
                  <a:rPr lang="en-US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educa</a:t>
                </a:r>
                <a:r>
                  <a:rPr lang="ro-RO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ț</a:t>
                </a:r>
                <a:r>
                  <a:rPr lang="en-US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ie</a:t>
                </a:r>
                <a:r>
                  <a:rPr lang="en-US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ro-RO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ș</a:t>
                </a:r>
                <a:r>
                  <a:rPr lang="en-US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i</a:t>
                </a:r>
                <a:r>
                  <a:rPr lang="en-US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formare</a:t>
                </a:r>
                <a:r>
                  <a:rPr lang="en-US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la </a:t>
                </a:r>
                <a:r>
                  <a:rPr lang="en-US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cerin</a:t>
                </a:r>
                <a:r>
                  <a:rPr lang="ro-RO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ț</a:t>
                </a:r>
                <a:r>
                  <a:rPr lang="en-US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ele</a:t>
                </a:r>
                <a:r>
                  <a:rPr lang="en-US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pie</a:t>
                </a:r>
                <a:r>
                  <a:rPr lang="ro-RO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ț</a:t>
                </a:r>
                <a:r>
                  <a:rPr lang="en-US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ei</a:t>
                </a:r>
                <a:r>
                  <a:rPr lang="en-US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,  </a:t>
                </a:r>
                <a:r>
                  <a:rPr lang="en-US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în</a:t>
                </a:r>
                <a:r>
                  <a:rPr lang="en-US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competen</a:t>
                </a:r>
                <a:r>
                  <a:rPr lang="ro-RO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ț</a:t>
                </a:r>
                <a:r>
                  <a:rPr lang="en-US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e </a:t>
                </a:r>
                <a:r>
                  <a:rPr lang="en-US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cheie</a:t>
                </a:r>
                <a:r>
                  <a:rPr lang="en-US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ro-RO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ș</a:t>
                </a:r>
                <a:r>
                  <a:rPr lang="en-US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i</a:t>
                </a:r>
                <a:r>
                  <a:rPr lang="en-US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digitale</a:t>
                </a:r>
                <a:endParaRPr lang="en-US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" name="AutoShape 48">
                <a:extLst>
                  <a:ext uri="{FF2B5EF4-FFF2-40B4-BE49-F238E27FC236}">
                    <a16:creationId xmlns:a16="http://schemas.microsoft.com/office/drawing/2014/main" xmlns="" id="{0A636E9D-2C09-427A-A587-BDCDF2AAE3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66892" y="2449286"/>
                <a:ext cx="5805060" cy="979714"/>
              </a:xfrm>
              <a:prstGeom prst="flowChartAlternateProcess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9525">
                <a:noFill/>
                <a:miter lim="800000"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ro-RO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(</a:t>
                </a:r>
                <a:r>
                  <a:rPr lang="ro-RO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iv</a:t>
                </a:r>
                <a:r>
                  <a:rPr lang="ro-RO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)</a:t>
                </a:r>
                <a:r>
                  <a:rPr lang="en-GB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  <a:r>
                  <a:rPr lang="ro-RO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. </a:t>
                </a:r>
                <a:r>
                  <a:rPr lang="ro-RO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Creșterea </a:t>
                </a:r>
                <a:r>
                  <a:rPr lang="ro-RO" b="1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calității, eficacității și relevanței ofertei și serviciilor de educație </a:t>
                </a:r>
                <a:r>
                  <a:rPr lang="ro-RO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(la toate nivelurile)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ro-RO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 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9" name="AutoShape 48">
                <a:extLst>
                  <a:ext uri="{FF2B5EF4-FFF2-40B4-BE49-F238E27FC236}">
                    <a16:creationId xmlns:a16="http://schemas.microsoft.com/office/drawing/2014/main" xmlns="" id="{E00241EB-D6E6-487A-9E38-32AD011424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66892" y="3710198"/>
                <a:ext cx="5805060" cy="1375711"/>
              </a:xfrm>
              <a:prstGeom prst="flowChartAlternateProcess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9525">
                <a:noFill/>
                <a:miter lim="800000"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ro-RO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(</a:t>
                </a:r>
                <a:r>
                  <a:rPr lang="ro-RO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iv</a:t>
                </a:r>
                <a:r>
                  <a:rPr lang="ro-RO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)</a:t>
                </a:r>
                <a:r>
                  <a:rPr lang="en-GB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2</a:t>
                </a:r>
                <a:r>
                  <a:rPr lang="ro-RO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. </a:t>
                </a:r>
                <a:r>
                  <a:rPr lang="ro-RO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Co</a:t>
                </a:r>
                <a:r>
                  <a:rPr lang="en-GB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relarea</a:t>
                </a:r>
                <a:r>
                  <a:rPr lang="ro-RO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ro-RO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dintre nevoile elevilor și studenților, </a:t>
                </a:r>
                <a:r>
                  <a:rPr lang="ro-RO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serviciile de consiliere, sprijin, acompaniere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20" name="AutoShape 48">
              <a:extLst>
                <a:ext uri="{FF2B5EF4-FFF2-40B4-BE49-F238E27FC236}">
                  <a16:creationId xmlns:a16="http://schemas.microsoft.com/office/drawing/2014/main" xmlns="" id="{DB648806-1297-4874-8835-D7F1CA20F8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66890" y="5323114"/>
              <a:ext cx="5805061" cy="1138506"/>
            </a:xfrm>
            <a:prstGeom prst="flowChartAlternateProcess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miter lim="800000"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just">
                <a:lnSpc>
                  <a:spcPct val="107000"/>
                </a:lnSpc>
                <a:spcAft>
                  <a:spcPts val="800"/>
                </a:spcAft>
              </a:pPr>
              <a:r>
                <a:rPr lang="ro-RO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(</a:t>
              </a:r>
              <a:r>
                <a:rPr lang="ro-RO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iv</a:t>
              </a:r>
              <a:r>
                <a:rPr lang="ro-RO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)</a:t>
              </a:r>
              <a:r>
                <a:rPr lang="en-GB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3</a:t>
              </a:r>
              <a:r>
                <a:rPr lang="ro-RO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</a:t>
              </a:r>
              <a:r>
                <a:rPr lang="ro-RO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ro-RO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Îmbunătătirea</a:t>
              </a:r>
              <a:r>
                <a:rPr lang="ro-RO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ro-RO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formării cadrelor didactice</a:t>
              </a:r>
              <a:r>
                <a:rPr lang="ro-RO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pentru creșterea calități i și eficacității procesului educativ</a:t>
              </a:r>
              <a:endPara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9F38-619A-4114-B8F4-AA0FFC690A0E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27138" y="576166"/>
            <a:ext cx="28478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o-RO" altLang="ja-JP" sz="3200" b="1" i="1" dirty="0" smtClean="0">
                <a:solidFill>
                  <a:srgbClr val="FF0000"/>
                </a:solidFill>
                <a:ea typeface="ＭＳ Ｐゴシック" pitchFamily="50" charset="-128"/>
              </a:rPr>
              <a:t>OP 4. EDUCAȚIE</a:t>
            </a:r>
            <a:endParaRPr lang="ro-RO" sz="3200" dirty="0"/>
          </a:p>
        </p:txBody>
      </p:sp>
    </p:spTree>
    <p:extLst>
      <p:ext uri="{BB962C8B-B14F-4D97-AF65-F5344CB8AC3E}">
        <p14:creationId xmlns:p14="http://schemas.microsoft.com/office/powerpoint/2010/main" val="1392983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F1189C84-0C38-44DC-8CA0-CFB854695142}"/>
              </a:ext>
            </a:extLst>
          </p:cNvPr>
          <p:cNvGrpSpPr/>
          <p:nvPr/>
        </p:nvGrpSpPr>
        <p:grpSpPr>
          <a:xfrm>
            <a:off x="398202" y="1340661"/>
            <a:ext cx="10764431" cy="5124222"/>
            <a:chOff x="288033" y="484743"/>
            <a:chExt cx="10764431" cy="5124222"/>
          </a:xfrm>
        </p:grpSpPr>
        <p:sp>
          <p:nvSpPr>
            <p:cNvPr id="2" name="AutoShape 48">
              <a:extLst>
                <a:ext uri="{FF2B5EF4-FFF2-40B4-BE49-F238E27FC236}">
                  <a16:creationId xmlns:a16="http://schemas.microsoft.com/office/drawing/2014/main" xmlns="" id="{9E9E44B7-6F2D-4565-8191-C7C3CC80D9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27145" y="957069"/>
              <a:ext cx="6489722" cy="1059018"/>
            </a:xfrm>
            <a:prstGeom prst="flowChartAlternateProcess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miter lim="800000"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just">
                <a:lnSpc>
                  <a:spcPct val="107000"/>
                </a:lnSpc>
                <a:spcAft>
                  <a:spcPts val="800"/>
                </a:spcAft>
              </a:pPr>
              <a:r>
                <a:rPr lang="it-IT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(v).1. Creșterea </a:t>
              </a:r>
              <a:r>
                <a:rPr lang="it-IT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accesului</a:t>
              </a:r>
              <a:r>
                <a:rPr lang="it-IT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la educație și formare de calitate și favorabile incluziunii.</a:t>
              </a:r>
              <a:endPara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" name="Casetă text 2">
              <a:extLst>
                <a:ext uri="{FF2B5EF4-FFF2-40B4-BE49-F238E27FC236}">
                  <a16:creationId xmlns:a16="http://schemas.microsoft.com/office/drawing/2014/main" xmlns="" id="{03AD9CBD-DE3B-4570-A286-C902CFE518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033" y="484743"/>
              <a:ext cx="3626867" cy="5124222"/>
            </a:xfrm>
            <a:prstGeom prst="flowChartAlternateProcess">
              <a:avLst/>
            </a:prstGeom>
            <a:solidFill>
              <a:schemeClr val="accent1"/>
            </a:solidFill>
            <a:ln w="9525">
              <a:noFill/>
              <a:miter lim="800000"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just">
                <a:lnSpc>
                  <a:spcPct val="107000"/>
                </a:lnSpc>
                <a:spcAft>
                  <a:spcPts val="800"/>
                </a:spcAft>
              </a:pPr>
              <a:r>
                <a:rPr lang="ro-RO" dirty="0" smtClean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OS </a:t>
              </a:r>
              <a:r>
                <a:rPr lang="en-GB" dirty="0" smtClean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(</a:t>
              </a:r>
              <a:r>
                <a:rPr lang="ro-RO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v</a:t>
              </a:r>
              <a:r>
                <a:rPr lang="en-GB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)</a:t>
              </a:r>
              <a:r>
                <a:rPr lang="ro-RO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Promovarea </a:t>
              </a:r>
              <a:r>
                <a:rPr lang="ro-RO" b="1" dirty="0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accesului egal la educație și formare de calitate și favorabile incluziunii</a:t>
              </a:r>
              <a:r>
                <a:rPr lang="ro-RO" dirty="0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,</a:t>
              </a:r>
              <a:r>
                <a:rPr lang="ro-RO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completarea studiilor și a absolvirii acestora, în special pentru grupurile defavorizate, începând de la educația și îngrijirea copiilor preșcolari, continuând cu educația și formarea generală și profesională și până la învățământul terțiar</a:t>
              </a:r>
              <a:endPara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pPr algn="just">
                <a:lnSpc>
                  <a:spcPct val="107000"/>
                </a:lnSpc>
                <a:spcAft>
                  <a:spcPts val="800"/>
                </a:spcAft>
              </a:pPr>
              <a:endPara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" name="AutoShape 48">
              <a:extLst>
                <a:ext uri="{FF2B5EF4-FFF2-40B4-BE49-F238E27FC236}">
                  <a16:creationId xmlns:a16="http://schemas.microsoft.com/office/drawing/2014/main" xmlns="" id="{3507E706-D439-4184-9363-A619DD2734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27146" y="2116264"/>
              <a:ext cx="6489722" cy="924391"/>
            </a:xfrm>
            <a:prstGeom prst="flowChartAlternateProcess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miter lim="800000"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just">
                <a:lnSpc>
                  <a:spcPct val="107000"/>
                </a:lnSpc>
                <a:spcAft>
                  <a:spcPts val="800"/>
                </a:spcAft>
              </a:pPr>
              <a:r>
                <a:rPr lang="ro-RO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(v)</a:t>
              </a:r>
              <a:r>
                <a:rPr lang="en-GB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ro-RO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</a:t>
              </a:r>
              <a:r>
                <a:rPr lang="ro-RO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Formarea (inițială și continuă) cadrelor didactice</a:t>
              </a:r>
              <a:r>
                <a:rPr lang="ro-RO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pentru o educație incluzivă</a:t>
              </a:r>
              <a:endPara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" name="AutoShape 48">
              <a:extLst>
                <a:ext uri="{FF2B5EF4-FFF2-40B4-BE49-F238E27FC236}">
                  <a16:creationId xmlns:a16="http://schemas.microsoft.com/office/drawing/2014/main" xmlns="" id="{BF573021-6BCC-4025-A3DA-298E9E1114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27145" y="3148324"/>
              <a:ext cx="6525319" cy="809036"/>
            </a:xfrm>
            <a:prstGeom prst="flowChartAlternateProcess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miter lim="800000"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just">
                <a:lnSpc>
                  <a:spcPct val="107000"/>
                </a:lnSpc>
                <a:spcAft>
                  <a:spcPts val="800"/>
                </a:spcAft>
              </a:pPr>
              <a:r>
                <a:rPr lang="ro-RO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(v)3. Proiectarea și furnizarea unor </a:t>
              </a:r>
              <a:r>
                <a:rPr lang="ro-RO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servicii suport pentru prevenirea și combaterea abandonului școlar și a părăsirii timpurii a școlii</a:t>
              </a:r>
              <a:endPara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" name="AutoShape 48">
              <a:extLst>
                <a:ext uri="{FF2B5EF4-FFF2-40B4-BE49-F238E27FC236}">
                  <a16:creationId xmlns:a16="http://schemas.microsoft.com/office/drawing/2014/main" xmlns="" id="{CE4F98B7-A940-4B31-B595-6622B565B4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27145" y="4269739"/>
              <a:ext cx="6489722" cy="1013552"/>
            </a:xfrm>
            <a:prstGeom prst="flowChartAlternateProcess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miter lim="800000"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just">
                <a:lnSpc>
                  <a:spcPct val="107000"/>
                </a:lnSpc>
                <a:spcAft>
                  <a:spcPts val="800"/>
                </a:spcAft>
              </a:pPr>
              <a:r>
                <a:rPr lang="en-GB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(</a:t>
              </a:r>
              <a:r>
                <a:rPr lang="ro-RO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v</a:t>
              </a:r>
              <a:r>
                <a:rPr lang="en-GB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)</a:t>
              </a:r>
              <a:r>
                <a:rPr lang="ro-RO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4. Creșterea </a:t>
              </a:r>
              <a:r>
                <a:rPr lang="ro-RO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accesului la educație </a:t>
              </a:r>
              <a:r>
                <a:rPr lang="ro-RO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(la toate nivelurile) și formare de calitate pentru </a:t>
              </a:r>
              <a:r>
                <a:rPr lang="ro-RO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persoanele cu dizabilități</a:t>
              </a:r>
              <a:endPara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9F38-619A-4114-B8F4-AA0FFC690A0E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27138" y="188138"/>
            <a:ext cx="28478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o-RO" altLang="ja-JP" sz="3200" b="1" i="1" dirty="0" smtClean="0">
                <a:solidFill>
                  <a:srgbClr val="FF0000"/>
                </a:solidFill>
                <a:ea typeface="ＭＳ Ｐゴシック" pitchFamily="50" charset="-128"/>
              </a:rPr>
              <a:t>OP 4. EDUCAȚIE</a:t>
            </a:r>
            <a:endParaRPr lang="ro-RO" sz="3200" dirty="0"/>
          </a:p>
        </p:txBody>
      </p:sp>
    </p:spTree>
    <p:extLst>
      <p:ext uri="{BB962C8B-B14F-4D97-AF65-F5344CB8AC3E}">
        <p14:creationId xmlns:p14="http://schemas.microsoft.com/office/powerpoint/2010/main" val="994837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Conector drept cu săgeată 16">
            <a:extLst>
              <a:ext uri="{FF2B5EF4-FFF2-40B4-BE49-F238E27FC236}">
                <a16:creationId xmlns:a16="http://schemas.microsoft.com/office/drawing/2014/main" xmlns="" id="{935D5C78-9D74-49B3-948F-53FBE40829BE}"/>
              </a:ext>
            </a:extLst>
          </p:cNvPr>
          <p:cNvCxnSpPr>
            <a:cxnSpLocks/>
          </p:cNvCxnSpPr>
          <p:nvPr/>
        </p:nvCxnSpPr>
        <p:spPr>
          <a:xfrm flipV="1">
            <a:off x="6718196" y="3272432"/>
            <a:ext cx="1121824" cy="631778"/>
          </a:xfrm>
          <a:prstGeom prst="straightConnector1">
            <a:avLst/>
          </a:prstGeom>
          <a:ln>
            <a:noFill/>
            <a:tailEnd type="triangle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" name="Group 39">
            <a:extLst>
              <a:ext uri="{FF2B5EF4-FFF2-40B4-BE49-F238E27FC236}">
                <a16:creationId xmlns:a16="http://schemas.microsoft.com/office/drawing/2014/main" xmlns="" id="{7EA6C27D-2E4F-464F-9FAB-20BB258FA062}"/>
              </a:ext>
            </a:extLst>
          </p:cNvPr>
          <p:cNvGrpSpPr/>
          <p:nvPr/>
        </p:nvGrpSpPr>
        <p:grpSpPr>
          <a:xfrm>
            <a:off x="537223" y="1222872"/>
            <a:ext cx="10699982" cy="4909186"/>
            <a:chOff x="537223" y="1222872"/>
            <a:chExt cx="10699982" cy="4909186"/>
          </a:xfrm>
        </p:grpSpPr>
        <p:grpSp>
          <p:nvGrpSpPr>
            <p:cNvPr id="153" name="Group 152">
              <a:extLst>
                <a:ext uri="{FF2B5EF4-FFF2-40B4-BE49-F238E27FC236}">
                  <a16:creationId xmlns:a16="http://schemas.microsoft.com/office/drawing/2014/main" xmlns="" id="{C9DCAE24-CE9E-49AF-96AF-0B544D717CAD}"/>
                </a:ext>
              </a:extLst>
            </p:cNvPr>
            <p:cNvGrpSpPr/>
            <p:nvPr/>
          </p:nvGrpSpPr>
          <p:grpSpPr>
            <a:xfrm>
              <a:off x="537223" y="1222872"/>
              <a:ext cx="10699982" cy="3547432"/>
              <a:chOff x="506400" y="2066758"/>
              <a:chExt cx="4008402" cy="2809560"/>
            </a:xfrm>
          </p:grpSpPr>
          <p:sp>
            <p:nvSpPr>
              <p:cNvPr id="7" name="Casetă text 2">
                <a:extLst>
                  <a:ext uri="{FF2B5EF4-FFF2-40B4-BE49-F238E27FC236}">
                    <a16:creationId xmlns:a16="http://schemas.microsoft.com/office/drawing/2014/main" xmlns="" id="{F9CA5622-7021-4D54-B1E8-928FB4988B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6400" y="2564082"/>
                <a:ext cx="1383558" cy="2312236"/>
              </a:xfrm>
              <a:prstGeom prst="flowChartAlternateProcess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pPr marL="0" marR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ro-RO" dirty="0" smtClean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OS </a:t>
                </a:r>
                <a:r>
                  <a:rPr lang="en-GB" dirty="0" smtClean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(</a:t>
                </a:r>
                <a:r>
                  <a:rPr lang="ro-RO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vi</a:t>
                </a:r>
                <a:r>
                  <a:rPr lang="en-GB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)</a:t>
                </a:r>
                <a:r>
                  <a:rPr lang="ro-RO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Promovarea </a:t>
                </a:r>
                <a:r>
                  <a:rPr lang="ro-RO" b="1" dirty="0">
                    <a:solidFill>
                      <a:schemeClr val="bg1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învățării pe tot parcursul vieții</a:t>
                </a:r>
                <a:r>
                  <a:rPr lang="ro-RO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,</a:t>
                </a:r>
                <a:r>
                  <a:rPr lang="ro-RO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în special a unor oportunități flexibile de perfecționare și reconversie profesională pentru toți luând în considerare competențele digitale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" name="AutoShape 45">
                <a:extLst>
                  <a:ext uri="{FF2B5EF4-FFF2-40B4-BE49-F238E27FC236}">
                    <a16:creationId xmlns:a16="http://schemas.microsoft.com/office/drawing/2014/main" xmlns="" id="{EECAE4B8-6D68-4E72-9585-5BA14E230A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92187" y="2066758"/>
                <a:ext cx="2422615" cy="1024460"/>
              </a:xfrm>
              <a:prstGeom prst="flowChartAlternateProcess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9525">
                <a:noFill/>
                <a:miter lim="800000"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pPr marL="0" marR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(vi)</a:t>
                </a:r>
                <a:r>
                  <a:rPr lang="ro-RO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1 </a:t>
                </a:r>
                <a:r>
                  <a:rPr lang="en-US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Creșterea</a:t>
                </a:r>
                <a:r>
                  <a:rPr lang="en-US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b="1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participării</a:t>
                </a:r>
                <a:r>
                  <a:rPr lang="en-US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la </a:t>
                </a:r>
                <a:r>
                  <a:rPr lang="en-US" b="1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formare</a:t>
                </a:r>
                <a:r>
                  <a:rPr lang="en-US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b="1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profesională</a:t>
                </a:r>
                <a:r>
                  <a:rPr lang="en-US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b="1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continuă</a:t>
                </a:r>
                <a:r>
                  <a:rPr lang="ro-RO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ro-RO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(sistem de educație)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" name="AutoShape 45">
                <a:extLst>
                  <a:ext uri="{FF2B5EF4-FFF2-40B4-BE49-F238E27FC236}">
                    <a16:creationId xmlns:a16="http://schemas.microsoft.com/office/drawing/2014/main" xmlns="" id="{8081298D-200C-4355-8BC2-CCB9380BB0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92187" y="3301777"/>
                <a:ext cx="2422615" cy="1024460"/>
              </a:xfrm>
              <a:prstGeom prst="flowChartAlternateProcess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9525">
                <a:noFill/>
                <a:miter lim="800000"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(vi)</a:t>
                </a:r>
                <a:r>
                  <a:rPr lang="ro-RO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2</a:t>
                </a:r>
                <a:r>
                  <a:rPr lang="ro-RO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.</a:t>
                </a:r>
                <a:r>
                  <a:rPr lang="en-US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Sprijinirea</a:t>
                </a:r>
                <a:r>
                  <a:rPr lang="en-US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b="1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tranzițiilor</a:t>
                </a:r>
                <a:r>
                  <a:rPr lang="en-US" b="1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b="1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în</a:t>
                </a:r>
                <a:r>
                  <a:rPr lang="en-US" b="1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b="1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educație</a:t>
                </a:r>
                <a:r>
                  <a:rPr lang="en-US" b="1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b="1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și</a:t>
                </a:r>
                <a:r>
                  <a:rPr lang="en-US" b="1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pe </a:t>
                </a:r>
                <a:r>
                  <a:rPr lang="en-US" b="1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piața</a:t>
                </a:r>
                <a:r>
                  <a:rPr lang="en-US" b="1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b="1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muncii</a:t>
                </a:r>
                <a:r>
                  <a:rPr lang="en-US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, </a:t>
                </a:r>
                <a:r>
                  <a:rPr lang="en-US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în</a:t>
                </a:r>
                <a:r>
                  <a:rPr lang="en-US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contextul</a:t>
                </a:r>
                <a:r>
                  <a:rPr lang="en-US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participării</a:t>
                </a:r>
                <a:r>
                  <a:rPr lang="en-US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la </a:t>
                </a:r>
                <a:r>
                  <a:rPr lang="en-US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formare</a:t>
                </a:r>
                <a:r>
                  <a:rPr lang="en-US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pe tot </a:t>
                </a:r>
                <a:r>
                  <a:rPr lang="en-US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parcursul</a:t>
                </a:r>
                <a:r>
                  <a:rPr lang="en-US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vieții</a:t>
                </a:r>
                <a:r>
                  <a:rPr lang="en-US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. 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16" name="Conector drept cu săgeată 15">
                <a:extLst>
                  <a:ext uri="{FF2B5EF4-FFF2-40B4-BE49-F238E27FC236}">
                    <a16:creationId xmlns:a16="http://schemas.microsoft.com/office/drawing/2014/main" xmlns="" id="{F414DB1B-E434-4A02-A151-9B3FB8A3E2F3}"/>
                  </a:ext>
                </a:extLst>
              </p:cNvPr>
              <p:cNvCxnSpPr>
                <a:cxnSpLocks/>
                <a:stCxn id="7" idx="3"/>
                <a:endCxn id="8" idx="1"/>
              </p:cNvCxnSpPr>
              <p:nvPr/>
            </p:nvCxnSpPr>
            <p:spPr>
              <a:xfrm flipV="1">
                <a:off x="1889958" y="2578988"/>
                <a:ext cx="202229" cy="1141212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Conector drept cu săgeată 21">
                <a:extLst>
                  <a:ext uri="{FF2B5EF4-FFF2-40B4-BE49-F238E27FC236}">
                    <a16:creationId xmlns:a16="http://schemas.microsoft.com/office/drawing/2014/main" xmlns="" id="{AC09A602-FF3B-4A4A-9474-F9B888334C2A}"/>
                  </a:ext>
                </a:extLst>
              </p:cNvPr>
              <p:cNvCxnSpPr>
                <a:cxnSpLocks/>
                <a:stCxn id="7" idx="3"/>
                <a:endCxn id="9" idx="1"/>
              </p:cNvCxnSpPr>
              <p:nvPr/>
            </p:nvCxnSpPr>
            <p:spPr>
              <a:xfrm>
                <a:off x="1889958" y="3720200"/>
                <a:ext cx="202229" cy="93807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0" name="AutoShape 48">
              <a:extLst>
                <a:ext uri="{FF2B5EF4-FFF2-40B4-BE49-F238E27FC236}">
                  <a16:creationId xmlns:a16="http://schemas.microsoft.com/office/drawing/2014/main" xmlns="" id="{04ED78A9-1C09-43C4-8D12-0261A9BDFF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70305" y="4394373"/>
              <a:ext cx="6466900" cy="1737685"/>
            </a:xfrm>
            <a:prstGeom prst="flowChartAlternateProcess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miter lim="800000"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marL="0" marR="0" algn="just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ro-RO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(vi) 3. Consolidarea participării populației </a:t>
              </a:r>
              <a:r>
                <a:rPr lang="ro-RO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î</a:t>
              </a:r>
              <a:r>
                <a:rPr lang="ro-RO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 </a:t>
              </a:r>
              <a:r>
                <a:rPr lang="ro-RO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procesul de învățare pe tot parcursul vieții și de reconversie profesională pentru facilitarea  tranzițiilor și a mobilității de  pe piața muncii</a:t>
              </a:r>
              <a:endParaRPr lang="en-US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31" name="Conector drept cu săgeată 21">
            <a:extLst>
              <a:ext uri="{FF2B5EF4-FFF2-40B4-BE49-F238E27FC236}">
                <a16:creationId xmlns:a16="http://schemas.microsoft.com/office/drawing/2014/main" xmlns="" id="{81B9DF68-09A8-43F0-BDAE-3CFC193F863E}"/>
              </a:ext>
            </a:extLst>
          </p:cNvPr>
          <p:cNvCxnSpPr>
            <a:cxnSpLocks/>
            <a:stCxn id="7" idx="3"/>
            <a:endCxn id="30" idx="1"/>
          </p:cNvCxnSpPr>
          <p:nvPr/>
        </p:nvCxnSpPr>
        <p:spPr>
          <a:xfrm>
            <a:off x="4230477" y="3310556"/>
            <a:ext cx="539828" cy="19526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9F38-619A-4114-B8F4-AA0FFC690A0E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27138" y="188138"/>
            <a:ext cx="28478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o-RO" altLang="ja-JP" sz="3200" b="1" i="1" dirty="0" smtClean="0">
                <a:solidFill>
                  <a:srgbClr val="FF0000"/>
                </a:solidFill>
                <a:ea typeface="ＭＳ Ｐゴシック" pitchFamily="50" charset="-128"/>
              </a:rPr>
              <a:t>OP 4. EDUCAȚIE</a:t>
            </a:r>
            <a:endParaRPr lang="ro-RO" sz="3200" dirty="0"/>
          </a:p>
        </p:txBody>
      </p:sp>
    </p:spTree>
    <p:extLst>
      <p:ext uri="{BB962C8B-B14F-4D97-AF65-F5344CB8AC3E}">
        <p14:creationId xmlns:p14="http://schemas.microsoft.com/office/powerpoint/2010/main" val="2409997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are 4">
            <a:extLst>
              <a:ext uri="{FF2B5EF4-FFF2-40B4-BE49-F238E27FC236}">
                <a16:creationId xmlns:a16="http://schemas.microsoft.com/office/drawing/2014/main" xmlns="" id="{F446C970-7771-4BB1-95CA-F6B785FB5852}"/>
              </a:ext>
            </a:extLst>
          </p:cNvPr>
          <p:cNvGrpSpPr/>
          <p:nvPr/>
        </p:nvGrpSpPr>
        <p:grpSpPr>
          <a:xfrm>
            <a:off x="644129" y="1135146"/>
            <a:ext cx="10615109" cy="5170205"/>
            <a:chOff x="-1524" y="-412865"/>
            <a:chExt cx="4060245" cy="4598258"/>
          </a:xfrm>
        </p:grpSpPr>
        <p:grpSp>
          <p:nvGrpSpPr>
            <p:cNvPr id="10" name="Grupare 9">
              <a:extLst>
                <a:ext uri="{FF2B5EF4-FFF2-40B4-BE49-F238E27FC236}">
                  <a16:creationId xmlns:a16="http://schemas.microsoft.com/office/drawing/2014/main" xmlns="" id="{330F60C8-7D95-4062-B675-62CFB22EBBCF}"/>
                </a:ext>
              </a:extLst>
            </p:cNvPr>
            <p:cNvGrpSpPr/>
            <p:nvPr/>
          </p:nvGrpSpPr>
          <p:grpSpPr>
            <a:xfrm>
              <a:off x="-1524" y="-412865"/>
              <a:ext cx="4060245" cy="4598258"/>
              <a:chOff x="-1331" y="-412865"/>
              <a:chExt cx="3546073" cy="4598258"/>
            </a:xfrm>
          </p:grpSpPr>
          <p:sp>
            <p:nvSpPr>
              <p:cNvPr id="11" name="AutoShape 48">
                <a:extLst>
                  <a:ext uri="{FF2B5EF4-FFF2-40B4-BE49-F238E27FC236}">
                    <a16:creationId xmlns:a16="http://schemas.microsoft.com/office/drawing/2014/main" xmlns="" id="{3627F846-D340-4E84-8A74-2DC3399A67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2620" y="3399105"/>
                <a:ext cx="2182122" cy="786288"/>
              </a:xfrm>
              <a:prstGeom prst="flowChartAlternateProcess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9525">
                <a:noFill/>
                <a:miter lim="800000"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ro-RO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(viii)3</a:t>
                </a:r>
                <a:r>
                  <a:rPr lang="ro-RO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Integrarea socio-economică a </a:t>
                </a:r>
                <a:r>
                  <a:rPr lang="ro-RO" b="1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migranților 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4" name="Casetă text 2">
                <a:extLst>
                  <a:ext uri="{FF2B5EF4-FFF2-40B4-BE49-F238E27FC236}">
                    <a16:creationId xmlns:a16="http://schemas.microsoft.com/office/drawing/2014/main" xmlns="" id="{0DE5C9C9-9175-4895-82FC-8B1935E39A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-1331" y="942013"/>
                <a:ext cx="1162763" cy="1374314"/>
              </a:xfrm>
              <a:prstGeom prst="flowChartAlternateProcess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pPr marL="0" marR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ro-RO" dirty="0" smtClean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OS </a:t>
                </a:r>
                <a:r>
                  <a:rPr lang="en-GB" dirty="0" smtClean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(</a:t>
                </a:r>
                <a:r>
                  <a:rPr lang="ro-RO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viii</a:t>
                </a:r>
                <a:r>
                  <a:rPr lang="en-GB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)</a:t>
                </a:r>
                <a:r>
                  <a:rPr lang="ro-RO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Promovarea </a:t>
                </a:r>
                <a:r>
                  <a:rPr lang="ro-RO" b="1" dirty="0">
                    <a:solidFill>
                      <a:schemeClr val="bg1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integrării socio-economice a resortisanților țărilor terțe</a:t>
                </a:r>
                <a:r>
                  <a:rPr lang="ro-RO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și a comunităților marginalizate, cum ar fi romii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" name="AutoShape 45">
                <a:extLst>
                  <a:ext uri="{FF2B5EF4-FFF2-40B4-BE49-F238E27FC236}">
                    <a16:creationId xmlns:a16="http://schemas.microsoft.com/office/drawing/2014/main" xmlns="" id="{AD71C445-D157-46BB-B80F-60FD6BFE2A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2620" y="-412865"/>
                <a:ext cx="2182122" cy="1187670"/>
              </a:xfrm>
              <a:prstGeom prst="flowChartAlternateProcess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9525">
                <a:noFill/>
                <a:miter lim="800000"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pPr marL="0" marR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endParaRPr lang="en-US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endParaRPr lang="en-US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ro-RO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(viii)1</a:t>
                </a:r>
                <a:r>
                  <a:rPr lang="ro-RO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. </a:t>
                </a:r>
                <a:r>
                  <a:rPr lang="it-IT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Promovarea </a:t>
                </a:r>
                <a:r>
                  <a:rPr lang="it-IT" b="1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integrării socio-economice</a:t>
                </a:r>
                <a:r>
                  <a:rPr lang="it-IT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 a </a:t>
                </a:r>
                <a:r>
                  <a:rPr lang="ro-RO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700 </a:t>
                </a:r>
                <a:r>
                  <a:rPr lang="it-IT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comunități</a:t>
                </a:r>
                <a:r>
                  <a:rPr lang="ro-RO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lor</a:t>
                </a:r>
                <a:r>
                  <a:rPr lang="it-IT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 marginalizate, inclusiv Roma, prin implementarea unor </a:t>
                </a:r>
                <a:r>
                  <a:rPr lang="it-IT" b="1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m</a:t>
                </a:r>
                <a:r>
                  <a:rPr lang="ro-RO" b="1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ă</a:t>
                </a:r>
                <a:r>
                  <a:rPr lang="it-IT" b="1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suri integrate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endParaRPr lang="en-US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ro-RO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" name="AutoShape 48">
                <a:extLst>
                  <a:ext uri="{FF2B5EF4-FFF2-40B4-BE49-F238E27FC236}">
                    <a16:creationId xmlns:a16="http://schemas.microsoft.com/office/drawing/2014/main" xmlns="" id="{534B79EC-CA17-4C98-BBB9-70BD8873B5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2620" y="942013"/>
                <a:ext cx="2182122" cy="1902415"/>
              </a:xfrm>
              <a:prstGeom prst="flowChartAlternateProcess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9525">
                <a:noFill/>
                <a:miter lim="800000"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ro-RO" dirty="0">
                    <a:effectLst/>
                    <a:latin typeface="Calibri Light" panose="020F03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(viii)</a:t>
                </a:r>
                <a:r>
                  <a:rPr lang="ro-RO" dirty="0">
                    <a:latin typeface="Calibri Light" panose="020F03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2. </a:t>
                </a:r>
                <a:r>
                  <a:rPr lang="ro-RO" b="1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Îmbunătățirea condițiilor de locuit</a:t>
                </a:r>
                <a:r>
                  <a:rPr lang="ro-RO" dirty="0">
                    <a:latin typeface="Calibri Light" panose="020F03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inclusiv prin acordarea de  locuințe sociale, înființarea de adăposturi de noapte și centre de urgență pentru categorii de persoane marginalizate: romi, persoane fără adăpost, familii monoparentale sărace, victime ale traficului de persoane sau ale violenței domestice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26" name="Conector drept cu săgeată 25">
                <a:extLst>
                  <a:ext uri="{FF2B5EF4-FFF2-40B4-BE49-F238E27FC236}">
                    <a16:creationId xmlns:a16="http://schemas.microsoft.com/office/drawing/2014/main" xmlns="" id="{FEC3CAE3-3945-4E78-822C-E68C63FD1844}"/>
                  </a:ext>
                </a:extLst>
              </p:cNvPr>
              <p:cNvCxnSpPr>
                <a:cxnSpLocks/>
                <a:stCxn id="14" idx="3"/>
                <a:endCxn id="17" idx="1"/>
              </p:cNvCxnSpPr>
              <p:nvPr/>
            </p:nvCxnSpPr>
            <p:spPr>
              <a:xfrm>
                <a:off x="1161432" y="1629170"/>
                <a:ext cx="201188" cy="26405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Conector drept cu săgeată 27">
                <a:extLst>
                  <a:ext uri="{FF2B5EF4-FFF2-40B4-BE49-F238E27FC236}">
                    <a16:creationId xmlns:a16="http://schemas.microsoft.com/office/drawing/2014/main" xmlns="" id="{426E5C0E-5ADA-4CD9-A0A8-2CF708088B3A}"/>
                  </a:ext>
                </a:extLst>
              </p:cNvPr>
              <p:cNvCxnSpPr>
                <a:cxnSpLocks/>
                <a:stCxn id="14" idx="3"/>
                <a:endCxn id="11" idx="1"/>
              </p:cNvCxnSpPr>
              <p:nvPr/>
            </p:nvCxnSpPr>
            <p:spPr>
              <a:xfrm>
                <a:off x="1161432" y="1629170"/>
                <a:ext cx="201188" cy="216308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" name="Conector drept cu săgeată 7">
              <a:extLst>
                <a:ext uri="{FF2B5EF4-FFF2-40B4-BE49-F238E27FC236}">
                  <a16:creationId xmlns:a16="http://schemas.microsoft.com/office/drawing/2014/main" xmlns="" id="{EEB64062-4845-4622-AD34-346034B49766}"/>
                </a:ext>
              </a:extLst>
            </p:cNvPr>
            <p:cNvCxnSpPr>
              <a:cxnSpLocks/>
              <a:stCxn id="14" idx="3"/>
              <a:endCxn id="16" idx="1"/>
            </p:cNvCxnSpPr>
            <p:nvPr/>
          </p:nvCxnSpPr>
          <p:spPr>
            <a:xfrm flipV="1">
              <a:off x="1329837" y="180971"/>
              <a:ext cx="230360" cy="144820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9F38-619A-4114-B8F4-AA0FFC690A0E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527138" y="188138"/>
            <a:ext cx="478926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o-RO" altLang="ja-JP" sz="3200" b="1" i="1" dirty="0" smtClean="0">
                <a:solidFill>
                  <a:srgbClr val="FF0000"/>
                </a:solidFill>
                <a:ea typeface="ＭＳ Ｐゴシック" pitchFamily="50" charset="-128"/>
              </a:rPr>
              <a:t>OP 4. INCLUZIUNE SOCIALA</a:t>
            </a:r>
            <a:endParaRPr lang="ro-RO" sz="3200" dirty="0"/>
          </a:p>
        </p:txBody>
      </p:sp>
    </p:spTree>
    <p:extLst>
      <p:ext uri="{BB962C8B-B14F-4D97-AF65-F5344CB8AC3E}">
        <p14:creationId xmlns:p14="http://schemas.microsoft.com/office/powerpoint/2010/main" val="3521377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are 4">
            <a:extLst>
              <a:ext uri="{FF2B5EF4-FFF2-40B4-BE49-F238E27FC236}">
                <a16:creationId xmlns:a16="http://schemas.microsoft.com/office/drawing/2014/main" xmlns="" id="{D57ECC22-3EFA-42FD-B227-F44EC11C8CD6}"/>
              </a:ext>
            </a:extLst>
          </p:cNvPr>
          <p:cNvGrpSpPr/>
          <p:nvPr/>
        </p:nvGrpSpPr>
        <p:grpSpPr>
          <a:xfrm>
            <a:off x="3188592" y="1024569"/>
            <a:ext cx="7982512" cy="2520269"/>
            <a:chOff x="891740" y="9643"/>
            <a:chExt cx="3254761" cy="1895246"/>
          </a:xfrm>
        </p:grpSpPr>
        <p:sp>
          <p:nvSpPr>
            <p:cNvPr id="17" name="AutoShape 48">
              <a:extLst>
                <a:ext uri="{FF2B5EF4-FFF2-40B4-BE49-F238E27FC236}">
                  <a16:creationId xmlns:a16="http://schemas.microsoft.com/office/drawing/2014/main" xmlns="" id="{BA48E39B-7AC9-45A9-9CFB-CA3C369011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1797" y="9643"/>
              <a:ext cx="2964704" cy="770477"/>
            </a:xfrm>
            <a:prstGeom prst="flowChartAlternateProcess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miter lim="800000"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just">
                <a:lnSpc>
                  <a:spcPct val="107000"/>
                </a:lnSpc>
                <a:spcAft>
                  <a:spcPts val="800"/>
                </a:spcAft>
              </a:pPr>
              <a:r>
                <a: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(ix)1.</a:t>
              </a:r>
              <a:r>
                <a:rPr lang="pt-BR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M</a:t>
              </a:r>
              <a:r>
                <a:rPr lang="ro-RO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ă</a:t>
              </a:r>
              <a:r>
                <a:rPr lang="pt-BR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suri pentru asigurarea </a:t>
              </a:r>
              <a:r>
                <a:rPr lang="pt-BR" b="1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asisten</a:t>
              </a:r>
              <a:r>
                <a:rPr lang="ro-RO" b="1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ț</a:t>
              </a:r>
              <a:r>
                <a:rPr lang="pt-BR" b="1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ei juridice pentru persoanele bolnave mintal cu sau f</a:t>
              </a:r>
              <a:r>
                <a:rPr lang="ro-RO" b="1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ă</a:t>
              </a:r>
              <a:r>
                <a:rPr lang="pt-BR" b="1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</a:t>
              </a:r>
              <a:r>
                <a:rPr lang="ro-RO" b="1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ă</a:t>
              </a:r>
              <a:r>
                <a:rPr lang="pt-BR" b="1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tutore legal</a:t>
              </a:r>
              <a:endParaRPr lang="en-US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AutoShape 48">
              <a:extLst>
                <a:ext uri="{FF2B5EF4-FFF2-40B4-BE49-F238E27FC236}">
                  <a16:creationId xmlns:a16="http://schemas.microsoft.com/office/drawing/2014/main" xmlns="" id="{30BA9620-687C-4D97-AF3F-33EB8A83FF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4360" y="1214360"/>
              <a:ext cx="2962141" cy="690529"/>
            </a:xfrm>
            <a:prstGeom prst="flowChartAlternateProcess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miter lim="800000"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just">
                <a:lnSpc>
                  <a:spcPct val="107000"/>
                </a:lnSpc>
                <a:spcAft>
                  <a:spcPts val="800"/>
                </a:spcAft>
              </a:pPr>
              <a:r>
                <a:rPr lang="ro-RO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(ix) </a:t>
              </a:r>
              <a:r>
                <a:rPr lang="ro-RO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2. Creșterea </a:t>
              </a:r>
              <a:r>
                <a:rPr lang="ro-RO" b="1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intervențiilor integrate </a:t>
              </a:r>
              <a:r>
                <a:rPr lang="ro-RO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pentru incluziunea socială a </a:t>
              </a:r>
              <a:r>
                <a:rPr lang="ro-RO" b="1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persoanelor fără adăpost</a:t>
              </a:r>
              <a:endParaRPr lang="ro-RO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7" name="Conector drept cu săgeată 26">
              <a:extLst>
                <a:ext uri="{FF2B5EF4-FFF2-40B4-BE49-F238E27FC236}">
                  <a16:creationId xmlns:a16="http://schemas.microsoft.com/office/drawing/2014/main" xmlns="" id="{AD03F6CC-3AC6-4429-80AF-B68061EC71D9}"/>
                </a:ext>
              </a:extLst>
            </p:cNvPr>
            <p:cNvCxnSpPr>
              <a:cxnSpLocks/>
              <a:endCxn id="17" idx="1"/>
            </p:cNvCxnSpPr>
            <p:nvPr/>
          </p:nvCxnSpPr>
          <p:spPr>
            <a:xfrm flipV="1">
              <a:off x="891740" y="394882"/>
              <a:ext cx="290057" cy="149124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ector drept cu săgeată 27">
              <a:extLst>
                <a:ext uri="{FF2B5EF4-FFF2-40B4-BE49-F238E27FC236}">
                  <a16:creationId xmlns:a16="http://schemas.microsoft.com/office/drawing/2014/main" xmlns="" id="{AACC639B-D637-4DFE-AAC2-35EB20EB7EAB}"/>
                </a:ext>
              </a:extLst>
            </p:cNvPr>
            <p:cNvCxnSpPr>
              <a:cxnSpLocks/>
              <a:endCxn id="23" idx="1"/>
            </p:cNvCxnSpPr>
            <p:nvPr/>
          </p:nvCxnSpPr>
          <p:spPr>
            <a:xfrm flipV="1">
              <a:off x="891740" y="1559625"/>
              <a:ext cx="292620" cy="32650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AutoShape 48">
            <a:extLst>
              <a:ext uri="{FF2B5EF4-FFF2-40B4-BE49-F238E27FC236}">
                <a16:creationId xmlns:a16="http://schemas.microsoft.com/office/drawing/2014/main" xmlns="" id="{3B55F058-EEB1-4183-AF18-CDFCF62B1C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9975" y="3911567"/>
            <a:ext cx="7264843" cy="770602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(ix)3. 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Preg</a:t>
            </a:r>
            <a:r>
              <a:rPr lang="ro-RO" dirty="0"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tirea </a:t>
            </a:r>
            <a:r>
              <a:rPr lang="it-IT" b="1" dirty="0">
                <a:ea typeface="Calibri" panose="020F0502020204030204" pitchFamily="34" charset="0"/>
                <a:cs typeface="Times New Roman" panose="02020603050405020304" pitchFamily="18" charset="0"/>
              </a:rPr>
              <a:t>speciali</a:t>
            </a:r>
            <a:r>
              <a:rPr lang="ro-RO" b="1" dirty="0">
                <a:ea typeface="Calibri" panose="020F0502020204030204" pitchFamily="34" charset="0"/>
                <a:cs typeface="Times New Roman" panose="02020603050405020304" pitchFamily="18" charset="0"/>
              </a:rPr>
              <a:t>ș</a:t>
            </a:r>
            <a:r>
              <a:rPr lang="it-IT" b="1" dirty="0">
                <a:ea typeface="Calibri" panose="020F0502020204030204" pitchFamily="34" charset="0"/>
                <a:cs typeface="Times New Roman" panose="02020603050405020304" pitchFamily="18" charset="0"/>
              </a:rPr>
              <a:t>tilor din domeniul asisten</a:t>
            </a:r>
            <a:r>
              <a:rPr lang="ro-RO" b="1" dirty="0">
                <a:ea typeface="Calibri" panose="020F0502020204030204" pitchFamily="34" charset="0"/>
                <a:cs typeface="Times New Roman" panose="02020603050405020304" pitchFamily="18" charset="0"/>
              </a:rPr>
              <a:t>ț</a:t>
            </a:r>
            <a:r>
              <a:rPr lang="it-IT" b="1" dirty="0">
                <a:ea typeface="Calibri" panose="020F0502020204030204" pitchFamily="34" charset="0"/>
                <a:cs typeface="Times New Roman" panose="02020603050405020304" pitchFamily="18" charset="0"/>
              </a:rPr>
              <a:t>ei sociale</a:t>
            </a:r>
            <a:endParaRPr lang="en-US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AutoShape 48">
            <a:extLst>
              <a:ext uri="{FF2B5EF4-FFF2-40B4-BE49-F238E27FC236}">
                <a16:creationId xmlns:a16="http://schemas.microsoft.com/office/drawing/2014/main" xmlns="" id="{002C4461-867C-4434-B31D-5C7B37F5D6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9975" y="5149640"/>
            <a:ext cx="7264843" cy="770602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(ix)4. Dezvoltarea </a:t>
            </a: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serviciilor integrate </a:t>
            </a:r>
            <a:r>
              <a:rPr lang="it-IT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destinate copiilor </a:t>
            </a:r>
            <a:r>
              <a:rPr lang="ro-R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ș</a:t>
            </a:r>
            <a:r>
              <a:rPr lang="it-IT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adolescen</a:t>
            </a:r>
            <a:r>
              <a:rPr lang="ro-R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ț</a:t>
            </a:r>
            <a:r>
              <a:rPr lang="it-IT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ilor cu  </a:t>
            </a: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tulbur</a:t>
            </a:r>
            <a:r>
              <a:rPr lang="ro-RO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 din spectru</a:t>
            </a:r>
            <a:r>
              <a:rPr lang="ro-RO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autist</a:t>
            </a:r>
          </a:p>
        </p:txBody>
      </p:sp>
      <p:cxnSp>
        <p:nvCxnSpPr>
          <p:cNvPr id="31" name="Conector drept cu săgeată 27">
            <a:extLst>
              <a:ext uri="{FF2B5EF4-FFF2-40B4-BE49-F238E27FC236}">
                <a16:creationId xmlns:a16="http://schemas.microsoft.com/office/drawing/2014/main" xmlns="" id="{9A059F0A-9A11-41FE-AFC8-44EBD5312635}"/>
              </a:ext>
            </a:extLst>
          </p:cNvPr>
          <p:cNvCxnSpPr>
            <a:cxnSpLocks/>
            <a:endCxn id="26" idx="1"/>
          </p:cNvCxnSpPr>
          <p:nvPr/>
        </p:nvCxnSpPr>
        <p:spPr>
          <a:xfrm>
            <a:off x="3188592" y="3519890"/>
            <a:ext cx="711383" cy="7769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drept cu săgeată 27">
            <a:extLst>
              <a:ext uri="{FF2B5EF4-FFF2-40B4-BE49-F238E27FC236}">
                <a16:creationId xmlns:a16="http://schemas.microsoft.com/office/drawing/2014/main" xmlns="" id="{E23631D9-FEEE-4911-BE3E-E8BAF6AC652A}"/>
              </a:ext>
            </a:extLst>
          </p:cNvPr>
          <p:cNvCxnSpPr>
            <a:cxnSpLocks/>
            <a:endCxn id="30" idx="1"/>
          </p:cNvCxnSpPr>
          <p:nvPr/>
        </p:nvCxnSpPr>
        <p:spPr>
          <a:xfrm>
            <a:off x="3188592" y="3519890"/>
            <a:ext cx="711383" cy="20150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9F38-619A-4114-B8F4-AA0FFC690A0E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27138" y="188138"/>
            <a:ext cx="478926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o-RO" altLang="ja-JP" sz="3200" b="1" i="1" dirty="0" smtClean="0">
                <a:solidFill>
                  <a:srgbClr val="FF0000"/>
                </a:solidFill>
                <a:ea typeface="ＭＳ Ｐゴシック" pitchFamily="50" charset="-128"/>
              </a:rPr>
              <a:t>OP 4. INCLUZIUNE SOCIALA</a:t>
            </a:r>
            <a:endParaRPr lang="ro-RO" sz="3200" dirty="0"/>
          </a:p>
        </p:txBody>
      </p:sp>
      <p:sp>
        <p:nvSpPr>
          <p:cNvPr id="14" name="Casetă text 2">
            <a:extLst>
              <a:ext uri="{FF2B5EF4-FFF2-40B4-BE49-F238E27FC236}">
                <a16:creationId xmlns:a16="http://schemas.microsoft.com/office/drawing/2014/main" xmlns="" id="{10CCE9B7-DC46-4D77-89D7-55212C8B00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285" y="1125988"/>
            <a:ext cx="2742869" cy="5571157"/>
          </a:xfrm>
          <a:prstGeom prst="flowChartAlternateProcess">
            <a:avLst/>
          </a:prstGeom>
          <a:solidFill>
            <a:schemeClr val="accent1"/>
          </a:solidFill>
          <a:ln w="9525">
            <a:noFill/>
            <a:miter lim="800000"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o-RO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</a:t>
            </a:r>
            <a:r>
              <a:rPr lang="en-GB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(ix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ro-RO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Î</a:t>
            </a:r>
            <a:r>
              <a:rPr lang="en-GB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mbunătățirea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accesului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egal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și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în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timp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util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la servicii de </a:t>
            </a:r>
            <a:r>
              <a:rPr lang="en-GB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calitate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durabile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și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accesibile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lang="en-GB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modernizarea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sistemelor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GB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protecție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socială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inclusiv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promovarea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accesului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la </a:t>
            </a:r>
            <a:r>
              <a:rPr lang="en-GB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protecția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socială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lang="en-GB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îmbunătățirea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b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accesibilității</a:t>
            </a:r>
            <a:r>
              <a:rPr lang="en-GB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en-GB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en-GB" b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eficacității</a:t>
            </a:r>
            <a:r>
              <a:rPr lang="en-GB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și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en-GB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rezilienței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b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sistemelor</a:t>
            </a:r>
            <a:r>
              <a:rPr lang="en-GB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GB" b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asistență</a:t>
            </a:r>
            <a:r>
              <a:rPr lang="en-GB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b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medicală</a:t>
            </a:r>
            <a:r>
              <a:rPr lang="en-GB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b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și</a:t>
            </a:r>
            <a:r>
              <a:rPr lang="en-GB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en-GB" b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serviciilor</a:t>
            </a:r>
            <a:r>
              <a:rPr lang="en-GB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GB" b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îngrijire</a:t>
            </a:r>
            <a:r>
              <a:rPr lang="en-GB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GB" b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lungă</a:t>
            </a:r>
            <a:r>
              <a:rPr lang="en-GB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b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durată</a:t>
            </a:r>
            <a:endParaRPr lang="en-GB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09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>
            <a:extLst>
              <a:ext uri="{FF2B5EF4-FFF2-40B4-BE49-F238E27FC236}">
                <a16:creationId xmlns:a16="http://schemas.microsoft.com/office/drawing/2014/main" xmlns="" id="{A175FD19-CEBF-49A0-9226-004B0D0F2A10}"/>
              </a:ext>
            </a:extLst>
          </p:cNvPr>
          <p:cNvGrpSpPr/>
          <p:nvPr/>
        </p:nvGrpSpPr>
        <p:grpSpPr>
          <a:xfrm>
            <a:off x="324739" y="40297"/>
            <a:ext cx="11576916" cy="6407187"/>
            <a:chOff x="683045" y="40297"/>
            <a:chExt cx="11206319" cy="6407187"/>
          </a:xfrm>
        </p:grpSpPr>
        <p:sp>
          <p:nvSpPr>
            <p:cNvPr id="34" name="Casetă text 2">
              <a:extLst>
                <a:ext uri="{FF2B5EF4-FFF2-40B4-BE49-F238E27FC236}">
                  <a16:creationId xmlns:a16="http://schemas.microsoft.com/office/drawing/2014/main" xmlns="" id="{10CCE9B7-DC46-4D77-89D7-55212C8B00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3045" y="876327"/>
              <a:ext cx="2655065" cy="5571157"/>
            </a:xfrm>
            <a:prstGeom prst="flowChartAlternateProcess">
              <a:avLst/>
            </a:prstGeom>
            <a:solidFill>
              <a:schemeClr val="accent1"/>
            </a:solidFill>
            <a:ln w="9525">
              <a:noFill/>
              <a:miter lim="800000"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just">
                <a:lnSpc>
                  <a:spcPct val="107000"/>
                </a:lnSpc>
                <a:spcAft>
                  <a:spcPts val="800"/>
                </a:spcAft>
              </a:pPr>
              <a:r>
                <a:rPr lang="ro-RO" dirty="0" smtClean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OS</a:t>
              </a:r>
              <a:r>
                <a:rPr lang="en-GB" dirty="0" smtClean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(ix</a:t>
              </a:r>
              <a:r>
                <a:rPr lang="en-GB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) </a:t>
              </a:r>
              <a:r>
                <a:rPr lang="ro-RO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Î</a:t>
              </a:r>
              <a:r>
                <a:rPr lang="en-GB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mbunătățirea</a:t>
              </a:r>
              <a:r>
                <a:rPr lang="en-GB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accesului</a:t>
              </a:r>
              <a:r>
                <a:rPr lang="en-GB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egal</a:t>
              </a:r>
              <a:r>
                <a:rPr lang="en-GB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și</a:t>
              </a:r>
              <a:r>
                <a:rPr lang="en-GB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în</a:t>
              </a:r>
              <a:r>
                <a:rPr lang="en-GB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timp</a:t>
              </a:r>
              <a:r>
                <a:rPr lang="en-GB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util</a:t>
              </a:r>
              <a:r>
                <a:rPr lang="en-GB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la servicii de </a:t>
              </a:r>
              <a:r>
                <a:rPr lang="en-GB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calitate</a:t>
              </a:r>
              <a:r>
                <a:rPr lang="en-GB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, </a:t>
              </a:r>
              <a:r>
                <a:rPr lang="en-GB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durabile</a:t>
              </a:r>
              <a:r>
                <a:rPr lang="en-GB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și</a:t>
              </a:r>
              <a:r>
                <a:rPr lang="en-GB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accesibile</a:t>
              </a:r>
              <a:r>
                <a:rPr lang="en-GB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; </a:t>
              </a:r>
              <a:r>
                <a:rPr lang="en-GB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modernizarea</a:t>
              </a:r>
              <a:r>
                <a:rPr lang="en-GB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sistemelor</a:t>
              </a:r>
              <a:r>
                <a:rPr lang="en-GB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de </a:t>
              </a:r>
              <a:r>
                <a:rPr lang="en-GB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protecție</a:t>
              </a:r>
              <a:r>
                <a:rPr lang="en-GB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socială</a:t>
              </a:r>
              <a:r>
                <a:rPr lang="en-GB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, </a:t>
              </a:r>
              <a:r>
                <a:rPr lang="en-GB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inclusiv</a:t>
              </a:r>
              <a:r>
                <a:rPr lang="en-GB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promovarea</a:t>
              </a:r>
              <a:r>
                <a:rPr lang="en-GB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accesului</a:t>
              </a:r>
              <a:r>
                <a:rPr lang="en-GB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la </a:t>
              </a:r>
              <a:r>
                <a:rPr lang="en-GB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protecția</a:t>
              </a:r>
              <a:r>
                <a:rPr lang="en-GB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socială</a:t>
              </a:r>
              <a:r>
                <a:rPr lang="en-GB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; </a:t>
              </a:r>
              <a:r>
                <a:rPr lang="en-GB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îmbunătățirea</a:t>
              </a:r>
              <a:r>
                <a:rPr lang="en-GB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b="1" dirty="0" err="1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accesibilității</a:t>
              </a:r>
              <a:r>
                <a:rPr lang="en-GB" b="1" dirty="0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,</a:t>
              </a:r>
              <a:r>
                <a:rPr lang="en-GB" dirty="0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a </a:t>
              </a:r>
              <a:r>
                <a:rPr lang="en-GB" b="1" dirty="0" err="1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eficacității</a:t>
              </a:r>
              <a:r>
                <a:rPr lang="en-GB" dirty="0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și</a:t>
              </a:r>
              <a:r>
                <a:rPr lang="en-GB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a </a:t>
              </a:r>
              <a:r>
                <a:rPr lang="en-GB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rezilienței</a:t>
              </a:r>
              <a:r>
                <a:rPr lang="en-GB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b="1" dirty="0" err="1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sistemelor</a:t>
              </a:r>
              <a:r>
                <a:rPr lang="en-GB" b="1" dirty="0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de </a:t>
              </a:r>
              <a:r>
                <a:rPr lang="en-GB" b="1" dirty="0" err="1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asistență</a:t>
              </a:r>
              <a:r>
                <a:rPr lang="en-GB" b="1" dirty="0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b="1" dirty="0" err="1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medicală</a:t>
              </a:r>
              <a:r>
                <a:rPr lang="en-GB" b="1" dirty="0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b="1" dirty="0" err="1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și</a:t>
              </a:r>
              <a:r>
                <a:rPr lang="en-GB" b="1" dirty="0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a </a:t>
              </a:r>
              <a:r>
                <a:rPr lang="en-GB" b="1" dirty="0" err="1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serviciilor</a:t>
              </a:r>
              <a:r>
                <a:rPr lang="en-GB" b="1" dirty="0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de </a:t>
              </a:r>
              <a:r>
                <a:rPr lang="en-GB" b="1" dirty="0" err="1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îngrijire</a:t>
              </a:r>
              <a:r>
                <a:rPr lang="en-GB" b="1" dirty="0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de </a:t>
              </a:r>
              <a:r>
                <a:rPr lang="en-GB" b="1" dirty="0" err="1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lungă</a:t>
              </a:r>
              <a:r>
                <a:rPr lang="en-GB" b="1" dirty="0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b="1" dirty="0" err="1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durată</a:t>
              </a:r>
              <a:endParaRPr lang="en-GB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2" name="AutoShape 48">
              <a:extLst>
                <a:ext uri="{FF2B5EF4-FFF2-40B4-BE49-F238E27FC236}">
                  <a16:creationId xmlns:a16="http://schemas.microsoft.com/office/drawing/2014/main" xmlns="" id="{B033FB4C-146D-481B-AC15-5F70854FB7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02136" y="5493535"/>
              <a:ext cx="7925970" cy="858363"/>
            </a:xfrm>
            <a:prstGeom prst="flowChartAlternateProcess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miter lim="800000"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just"/>
              <a:r>
                <a:rPr lang="ro-RO" altLang="ja-JP" sz="1600" dirty="0">
                  <a:ea typeface="ＭＳ Ｐゴシック" pitchFamily="50" charset="-128"/>
                </a:rPr>
                <a:t>(ix) 7. Creșterea accesului la servicii medicale de calitate prin sprijinirea unor măsuri care vizează îmbunătățirea capacităților de diagnostic și supraveghere a </a:t>
              </a:r>
              <a:r>
                <a:rPr lang="ro-RO" altLang="ja-JP" sz="1600" b="1" dirty="0">
                  <a:ea typeface="ＭＳ Ｐゴシック" pitchFamily="50" charset="-128"/>
                </a:rPr>
                <a:t>bolilor transmisibile</a:t>
              </a:r>
              <a:r>
                <a:rPr lang="ro-RO" altLang="ja-JP" sz="1600" dirty="0">
                  <a:ea typeface="ＭＳ Ｐゴシック" pitchFamily="50" charset="-128"/>
                </a:rPr>
                <a:t>, raportarea acestora și îmbunătățirea măsurilor de prevenire și control</a:t>
              </a:r>
            </a:p>
          </p:txBody>
        </p:sp>
        <p:sp>
          <p:nvSpPr>
            <p:cNvPr id="43" name="AutoShape 48">
              <a:extLst>
                <a:ext uri="{FF2B5EF4-FFF2-40B4-BE49-F238E27FC236}">
                  <a16:creationId xmlns:a16="http://schemas.microsoft.com/office/drawing/2014/main" xmlns="" id="{2D416CD9-3BED-489E-AD45-1FB43DF73A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0030" y="1274467"/>
              <a:ext cx="7925970" cy="571061"/>
            </a:xfrm>
            <a:prstGeom prst="flowChartAlternateProcess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miter lim="800000"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just"/>
              <a:r>
                <a:rPr lang="en-US" altLang="ja-JP" sz="1600" dirty="0">
                  <a:ea typeface="ＭＳ Ｐゴシック" pitchFamily="50" charset="-128"/>
                </a:rPr>
                <a:t>(ix) 2. </a:t>
              </a:r>
              <a:r>
                <a:rPr lang="en-US" altLang="ja-JP" sz="1600" dirty="0" err="1">
                  <a:ea typeface="ＭＳ Ｐゴシック" pitchFamily="50" charset="-128"/>
                </a:rPr>
                <a:t>Creșterea</a:t>
              </a:r>
              <a:r>
                <a:rPr lang="en-US" altLang="ja-JP" sz="1600" dirty="0">
                  <a:ea typeface="ＭＳ Ｐゴシック" pitchFamily="50" charset="-128"/>
                </a:rPr>
                <a:t> </a:t>
              </a:r>
              <a:r>
                <a:rPr lang="en-US" altLang="ja-JP" sz="1600" dirty="0" err="1">
                  <a:ea typeface="ＭＳ Ｐゴシック" pitchFamily="50" charset="-128"/>
                </a:rPr>
                <a:t>accesului</a:t>
              </a:r>
              <a:r>
                <a:rPr lang="en-US" altLang="ja-JP" sz="1600" dirty="0">
                  <a:ea typeface="ＭＳ Ｐゴシック" pitchFamily="50" charset="-128"/>
                </a:rPr>
                <a:t> la </a:t>
              </a:r>
              <a:r>
                <a:rPr lang="en-US" altLang="ja-JP" sz="1600" dirty="0" err="1">
                  <a:ea typeface="ＭＳ Ｐゴシック" pitchFamily="50" charset="-128"/>
                </a:rPr>
                <a:t>servicii</a:t>
              </a:r>
              <a:r>
                <a:rPr lang="en-US" altLang="ja-JP" sz="1600" dirty="0">
                  <a:ea typeface="ＭＳ Ｐゴシック" pitchFamily="50" charset="-128"/>
                </a:rPr>
                <a:t> </a:t>
              </a:r>
              <a:r>
                <a:rPr lang="en-US" altLang="ja-JP" sz="1600" dirty="0" err="1">
                  <a:ea typeface="ＭＳ Ｐゴシック" pitchFamily="50" charset="-128"/>
                </a:rPr>
                <a:t>medicale</a:t>
              </a:r>
              <a:r>
                <a:rPr lang="en-US" altLang="ja-JP" sz="1600" dirty="0">
                  <a:ea typeface="ＭＳ Ｐゴシック" pitchFamily="50" charset="-128"/>
                </a:rPr>
                <a:t> de </a:t>
              </a:r>
              <a:r>
                <a:rPr lang="en-US" altLang="ja-JP" sz="1600" dirty="0" err="1">
                  <a:ea typeface="ＭＳ Ｐゴシック" pitchFamily="50" charset="-128"/>
                </a:rPr>
                <a:t>calitate</a:t>
              </a:r>
              <a:r>
                <a:rPr lang="en-US" altLang="ja-JP" sz="1600" dirty="0">
                  <a:ea typeface="ＭＳ Ｐゴシック" pitchFamily="50" charset="-128"/>
                </a:rPr>
                <a:t> prin </a:t>
              </a:r>
              <a:r>
                <a:rPr lang="en-US" altLang="ja-JP" sz="1600" dirty="0" err="1">
                  <a:ea typeface="ＭＳ Ｐゴシック" pitchFamily="50" charset="-128"/>
                </a:rPr>
                <a:t>sprijinirea</a:t>
              </a:r>
              <a:r>
                <a:rPr lang="en-US" altLang="ja-JP" sz="1600" dirty="0">
                  <a:ea typeface="ＭＳ Ｐゴシック" pitchFamily="50" charset="-128"/>
                </a:rPr>
                <a:t> </a:t>
              </a:r>
              <a:r>
                <a:rPr lang="en-US" altLang="ja-JP" sz="1600" dirty="0" err="1">
                  <a:ea typeface="ＭＳ Ｐゴシック" pitchFamily="50" charset="-128"/>
                </a:rPr>
                <a:t>unor</a:t>
              </a:r>
              <a:r>
                <a:rPr lang="en-US" altLang="ja-JP" sz="1600" dirty="0">
                  <a:ea typeface="ＭＳ Ｐゴシック" pitchFamily="50" charset="-128"/>
                </a:rPr>
                <a:t> </a:t>
              </a:r>
              <a:r>
                <a:rPr lang="en-US" altLang="ja-JP" sz="1600" dirty="0" err="1">
                  <a:ea typeface="ＭＳ Ｐゴシック" pitchFamily="50" charset="-128"/>
                </a:rPr>
                <a:t>măsuri</a:t>
              </a:r>
              <a:r>
                <a:rPr lang="en-US" altLang="ja-JP" sz="1600" dirty="0">
                  <a:ea typeface="ＭＳ Ｐゴシック" pitchFamily="50" charset="-128"/>
                </a:rPr>
                <a:t> care </a:t>
              </a:r>
              <a:r>
                <a:rPr lang="en-US" altLang="ja-JP" sz="1600" dirty="0" err="1">
                  <a:ea typeface="ＭＳ Ｐゴシック" pitchFamily="50" charset="-128"/>
                </a:rPr>
                <a:t>vizează</a:t>
              </a:r>
              <a:r>
                <a:rPr lang="en-US" altLang="ja-JP" sz="1600" dirty="0">
                  <a:ea typeface="ＭＳ Ｐゴシック" pitchFamily="50" charset="-128"/>
                </a:rPr>
                <a:t> </a:t>
              </a:r>
              <a:r>
                <a:rPr lang="en-US" altLang="ja-JP" sz="1600" dirty="0" err="1">
                  <a:ea typeface="ＭＳ Ｐゴシック" pitchFamily="50" charset="-128"/>
                </a:rPr>
                <a:t>prevenirea</a:t>
              </a:r>
              <a:r>
                <a:rPr lang="en-US" altLang="ja-JP" sz="1600" dirty="0">
                  <a:ea typeface="ＭＳ Ｐゴシック" pitchFamily="50" charset="-128"/>
                </a:rPr>
                <a:t> </a:t>
              </a:r>
              <a:r>
                <a:rPr lang="en-US" altLang="ja-JP" sz="1600" dirty="0" err="1">
                  <a:ea typeface="ＭＳ Ｐゴシック" pitchFamily="50" charset="-128"/>
                </a:rPr>
                <a:t>și</a:t>
              </a:r>
              <a:r>
                <a:rPr lang="en-US" altLang="ja-JP" sz="1600" dirty="0">
                  <a:ea typeface="ＭＳ Ｐゴシック" pitchFamily="50" charset="-128"/>
                </a:rPr>
                <a:t> </a:t>
              </a:r>
              <a:r>
                <a:rPr lang="en-US" altLang="ja-JP" sz="1600" dirty="0" err="1">
                  <a:ea typeface="ＭＳ Ｐゴシック" pitchFamily="50" charset="-128"/>
                </a:rPr>
                <a:t>controlul</a:t>
              </a:r>
              <a:r>
                <a:rPr lang="en-US" altLang="ja-JP" sz="1600" dirty="0">
                  <a:ea typeface="ＭＳ Ｐゴシック" pitchFamily="50" charset="-128"/>
                </a:rPr>
                <a:t> </a:t>
              </a:r>
              <a:r>
                <a:rPr lang="en-US" altLang="ja-JP" sz="1600" b="1" dirty="0" err="1">
                  <a:ea typeface="ＭＳ Ｐゴシック" pitchFamily="50" charset="-128"/>
                </a:rPr>
                <a:t>bolilor</a:t>
              </a:r>
              <a:r>
                <a:rPr lang="en-US" altLang="ja-JP" sz="1600" b="1" dirty="0">
                  <a:ea typeface="ＭＳ Ｐゴシック" pitchFamily="50" charset="-128"/>
                </a:rPr>
                <a:t> ne</a:t>
              </a:r>
              <a:r>
                <a:rPr lang="ro-RO" altLang="ja-JP" sz="1600" b="1" dirty="0">
                  <a:ea typeface="ＭＳ Ｐゴシック" pitchFamily="50" charset="-128"/>
                </a:rPr>
                <a:t>transmisibile</a:t>
              </a:r>
              <a:endParaRPr lang="en-US" altLang="ja-JP" sz="1600" b="1" dirty="0">
                <a:ea typeface="ＭＳ Ｐゴシック" pitchFamily="50" charset="-128"/>
              </a:endParaRPr>
            </a:p>
          </p:txBody>
        </p:sp>
        <p:sp>
          <p:nvSpPr>
            <p:cNvPr id="44" name="AutoShape 48">
              <a:extLst>
                <a:ext uri="{FF2B5EF4-FFF2-40B4-BE49-F238E27FC236}">
                  <a16:creationId xmlns:a16="http://schemas.microsoft.com/office/drawing/2014/main" xmlns="" id="{5988EDAB-8148-4BA6-A448-2EB69C8055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62660" y="1845528"/>
              <a:ext cx="8004925" cy="949660"/>
            </a:xfrm>
            <a:prstGeom prst="flowChartAlternateProcess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miter lim="800000"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just">
                <a:defRPr/>
              </a:pPr>
              <a:r>
                <a:rPr lang="en-US" altLang="ja-JP" sz="1600" dirty="0">
                  <a:ea typeface="ＭＳ Ｐゴシック" pitchFamily="50" charset="-128"/>
                </a:rPr>
                <a:t>(ix) 3. </a:t>
              </a:r>
              <a:r>
                <a:rPr lang="en-US" altLang="ja-JP" sz="1600" dirty="0" err="1">
                  <a:ea typeface="ＭＳ Ｐゴシック" pitchFamily="50" charset="-128"/>
                </a:rPr>
                <a:t>Sprijinirea</a:t>
              </a:r>
              <a:r>
                <a:rPr lang="en-US" altLang="ja-JP" sz="1600" dirty="0">
                  <a:ea typeface="ＭＳ Ｐゴシック" pitchFamily="50" charset="-128"/>
                </a:rPr>
                <a:t> </a:t>
              </a:r>
              <a:r>
                <a:rPr lang="en-US" altLang="ja-JP" sz="1600" b="1" dirty="0" err="1">
                  <a:ea typeface="ＭＳ Ｐゴシック" pitchFamily="50" charset="-128"/>
                </a:rPr>
                <a:t>programelor</a:t>
              </a:r>
              <a:r>
                <a:rPr lang="en-US" altLang="ja-JP" sz="1600" b="1" dirty="0">
                  <a:ea typeface="ＭＳ Ｐゴシック" pitchFamily="50" charset="-128"/>
                </a:rPr>
                <a:t> dedicate de </a:t>
              </a:r>
              <a:r>
                <a:rPr lang="en-US" altLang="ja-JP" sz="1600" b="1" dirty="0" err="1">
                  <a:ea typeface="ＭＳ Ｐゴシック" pitchFamily="50" charset="-128"/>
                </a:rPr>
                <a:t>sănătate</a:t>
              </a:r>
              <a:r>
                <a:rPr lang="en-US" altLang="ja-JP" sz="1600" dirty="0">
                  <a:ea typeface="ＭＳ Ｐゴシック" pitchFamily="50" charset="-128"/>
                </a:rPr>
                <a:t>, de </a:t>
              </a:r>
              <a:r>
                <a:rPr lang="en-US" altLang="ja-JP" sz="1600" dirty="0" err="1">
                  <a:ea typeface="ＭＳ Ｐゴシック" pitchFamily="50" charset="-128"/>
                </a:rPr>
                <a:t>exemplu</a:t>
              </a:r>
              <a:r>
                <a:rPr lang="en-US" altLang="ja-JP" sz="1600" dirty="0">
                  <a:ea typeface="ＭＳ Ｐゴシック" pitchFamily="50" charset="-128"/>
                </a:rPr>
                <a:t>, </a:t>
              </a:r>
              <a:r>
                <a:rPr lang="en-US" altLang="ja-JP" sz="1600" dirty="0" err="1">
                  <a:ea typeface="ＭＳ Ｐゴシック" pitchFamily="50" charset="-128"/>
                </a:rPr>
                <a:t>programe</a:t>
              </a:r>
              <a:r>
                <a:rPr lang="en-US" altLang="ja-JP" sz="1600" dirty="0">
                  <a:ea typeface="ＭＳ Ｐゴシック" pitchFamily="50" charset="-128"/>
                </a:rPr>
                <a:t> </a:t>
              </a:r>
              <a:r>
                <a:rPr lang="en-US" altLang="ja-JP" sz="1600" dirty="0" err="1">
                  <a:ea typeface="ＭＳ Ｐゴシック" pitchFamily="50" charset="-128"/>
                </a:rPr>
                <a:t>pentru</a:t>
              </a:r>
              <a:r>
                <a:rPr lang="en-US" altLang="ja-JP" sz="1600" dirty="0">
                  <a:ea typeface="ＭＳ Ｐゴシック" pitchFamily="50" charset="-128"/>
                </a:rPr>
                <a:t> </a:t>
              </a:r>
              <a:r>
                <a:rPr lang="en-US" altLang="ja-JP" sz="1600" dirty="0" err="1">
                  <a:ea typeface="ＭＳ Ｐゴシック" pitchFamily="50" charset="-128"/>
                </a:rPr>
                <a:t>mamă</a:t>
              </a:r>
              <a:r>
                <a:rPr lang="en-US" altLang="ja-JP" sz="1600" dirty="0">
                  <a:ea typeface="ＭＳ Ｐゴシック" pitchFamily="50" charset="-128"/>
                </a:rPr>
                <a:t> </a:t>
              </a:r>
              <a:r>
                <a:rPr lang="en-US" altLang="ja-JP" sz="1600" dirty="0" err="1">
                  <a:ea typeface="ＭＳ Ｐゴシック" pitchFamily="50" charset="-128"/>
                </a:rPr>
                <a:t>și</a:t>
              </a:r>
              <a:r>
                <a:rPr lang="en-US" altLang="ja-JP" sz="1600" dirty="0">
                  <a:ea typeface="ＭＳ Ｐゴシック" pitchFamily="50" charset="-128"/>
                </a:rPr>
                <a:t> </a:t>
              </a:r>
              <a:r>
                <a:rPr lang="en-US" altLang="ja-JP" sz="1600" dirty="0" err="1">
                  <a:ea typeface="ＭＳ Ｐゴシック" pitchFamily="50" charset="-128"/>
                </a:rPr>
                <a:t>copil</a:t>
              </a:r>
              <a:r>
                <a:rPr lang="en-US" altLang="ja-JP" sz="1600" dirty="0">
                  <a:ea typeface="ＭＳ Ｐゴシック" pitchFamily="50" charset="-128"/>
                </a:rPr>
                <a:t>, </a:t>
              </a:r>
              <a:r>
                <a:rPr lang="en-US" altLang="ja-JP" sz="1600" dirty="0" err="1">
                  <a:ea typeface="ＭＳ Ｐゴシック" pitchFamily="50" charset="-128"/>
                </a:rPr>
                <a:t>programe</a:t>
              </a:r>
              <a:r>
                <a:rPr lang="en-US" altLang="ja-JP" sz="1600" dirty="0">
                  <a:ea typeface="ＭＳ Ｐゴシック" pitchFamily="50" charset="-128"/>
                </a:rPr>
                <a:t> </a:t>
              </a:r>
              <a:r>
                <a:rPr lang="en-US" altLang="ja-JP" sz="1600" dirty="0" err="1">
                  <a:ea typeface="ＭＳ Ｐゴシック" pitchFamily="50" charset="-128"/>
                </a:rPr>
                <a:t>în</a:t>
              </a:r>
              <a:r>
                <a:rPr lang="en-US" altLang="ja-JP" sz="1600" dirty="0">
                  <a:ea typeface="ＭＳ Ｐゴシック" pitchFamily="50" charset="-128"/>
                </a:rPr>
                <a:t> </a:t>
              </a:r>
              <a:r>
                <a:rPr lang="en-US" altLang="ja-JP" sz="1600" dirty="0" err="1">
                  <a:ea typeface="ＭＳ Ｐゴシック" pitchFamily="50" charset="-128"/>
                </a:rPr>
                <a:t>domeniul</a:t>
              </a:r>
              <a:r>
                <a:rPr lang="en-US" altLang="ja-JP" sz="1600" dirty="0">
                  <a:ea typeface="ＭＳ Ｐゴシック" pitchFamily="50" charset="-128"/>
                </a:rPr>
                <a:t> </a:t>
              </a:r>
              <a:r>
                <a:rPr lang="en-US" altLang="ja-JP" sz="1600" dirty="0" err="1">
                  <a:ea typeface="ＭＳ Ｐゴシック" pitchFamily="50" charset="-128"/>
                </a:rPr>
                <a:t>transplantului</a:t>
              </a:r>
              <a:r>
                <a:rPr lang="en-US" altLang="ja-JP" sz="1600" dirty="0">
                  <a:ea typeface="ＭＳ Ｐゴシック" pitchFamily="50" charset="-128"/>
                </a:rPr>
                <a:t> de </a:t>
              </a:r>
              <a:r>
                <a:rPr lang="en-US" altLang="ja-JP" sz="1600" dirty="0" err="1">
                  <a:ea typeface="ＭＳ Ｐゴシック" pitchFamily="50" charset="-128"/>
                </a:rPr>
                <a:t>organe</a:t>
              </a:r>
              <a:r>
                <a:rPr lang="en-US" altLang="ja-JP" sz="1600" dirty="0">
                  <a:ea typeface="ＭＳ Ｐゴシック" pitchFamily="50" charset="-128"/>
                </a:rPr>
                <a:t>, </a:t>
              </a:r>
              <a:r>
                <a:rPr lang="en-US" altLang="ja-JP" sz="1600" dirty="0" err="1">
                  <a:ea typeface="ＭＳ Ｐゴシック" pitchFamily="50" charset="-128"/>
                </a:rPr>
                <a:t>țesuturi</a:t>
              </a:r>
              <a:r>
                <a:rPr lang="en-US" altLang="ja-JP" sz="1600" dirty="0">
                  <a:ea typeface="ＭＳ Ｐゴシック" pitchFamily="50" charset="-128"/>
                </a:rPr>
                <a:t> </a:t>
              </a:r>
              <a:r>
                <a:rPr lang="en-US" altLang="ja-JP" sz="1600" dirty="0" err="1">
                  <a:ea typeface="ＭＳ Ｐゴシック" pitchFamily="50" charset="-128"/>
                </a:rPr>
                <a:t>și</a:t>
              </a:r>
              <a:r>
                <a:rPr lang="en-US" altLang="ja-JP" sz="1600" dirty="0">
                  <a:ea typeface="ＭＳ Ｐゴシック" pitchFamily="50" charset="-128"/>
                </a:rPr>
                <a:t> </a:t>
              </a:r>
              <a:r>
                <a:rPr lang="en-US" altLang="ja-JP" sz="1600" dirty="0" err="1">
                  <a:ea typeface="ＭＳ Ｐゴシック" pitchFamily="50" charset="-128"/>
                </a:rPr>
                <a:t>celule</a:t>
              </a:r>
              <a:r>
                <a:rPr lang="en-US" altLang="ja-JP" sz="1600" dirty="0">
                  <a:ea typeface="ＭＳ Ｐゴシック" pitchFamily="50" charset="-128"/>
                </a:rPr>
                <a:t>, </a:t>
              </a:r>
              <a:r>
                <a:rPr lang="en-US" altLang="ja-JP" sz="1600" dirty="0" err="1">
                  <a:ea typeface="ＭＳ Ｐゴシック" pitchFamily="50" charset="-128"/>
                </a:rPr>
                <a:t>sănătate</a:t>
              </a:r>
              <a:r>
                <a:rPr lang="en-US" altLang="ja-JP" sz="1600" dirty="0">
                  <a:ea typeface="ＭＳ Ｐゴシック" pitchFamily="50" charset="-128"/>
                </a:rPr>
                <a:t> </a:t>
              </a:r>
              <a:r>
                <a:rPr lang="en-US" altLang="ja-JP" sz="1600" dirty="0" err="1">
                  <a:ea typeface="ＭＳ Ｐゴシック" pitchFamily="50" charset="-128"/>
                </a:rPr>
                <a:t>mintală</a:t>
              </a:r>
              <a:r>
                <a:rPr lang="en-US" altLang="ja-JP" sz="1600" dirty="0">
                  <a:ea typeface="ＭＳ Ｐゴシック" pitchFamily="50" charset="-128"/>
                </a:rPr>
                <a:t>, </a:t>
              </a:r>
              <a:r>
                <a:rPr lang="en-US" altLang="ja-JP" sz="1600" dirty="0" err="1">
                  <a:ea typeface="ＭＳ Ｐゴシック" pitchFamily="50" charset="-128"/>
                </a:rPr>
                <a:t>boli</a:t>
              </a:r>
              <a:r>
                <a:rPr lang="en-US" altLang="ja-JP" sz="1600" dirty="0">
                  <a:ea typeface="ＭＳ Ｐゴシック" pitchFamily="50" charset="-128"/>
                </a:rPr>
                <a:t> rare, </a:t>
              </a:r>
              <a:r>
                <a:rPr lang="en-US" altLang="ja-JP" sz="1600" dirty="0" err="1">
                  <a:ea typeface="ＭＳ Ｐゴシック" pitchFamily="50" charset="-128"/>
                </a:rPr>
                <a:t>prevenirea</a:t>
              </a:r>
              <a:r>
                <a:rPr lang="en-US" altLang="ja-JP" sz="1600" dirty="0">
                  <a:ea typeface="ＭＳ Ｐゴシック" pitchFamily="50" charset="-128"/>
                </a:rPr>
                <a:t> </a:t>
              </a:r>
              <a:r>
                <a:rPr lang="en-US" altLang="ja-JP" sz="1600" dirty="0" err="1">
                  <a:ea typeface="ＭＳ Ｐゴシック" pitchFamily="50" charset="-128"/>
                </a:rPr>
                <a:t>problemelor</a:t>
              </a:r>
              <a:r>
                <a:rPr lang="en-US" altLang="ja-JP" sz="1600" dirty="0">
                  <a:ea typeface="ＭＳ Ｐゴシック" pitchFamily="50" charset="-128"/>
                </a:rPr>
                <a:t> </a:t>
              </a:r>
              <a:r>
                <a:rPr lang="en-US" altLang="ja-JP" sz="1600" dirty="0" err="1">
                  <a:ea typeface="ＭＳ Ｐゴシック" pitchFamily="50" charset="-128"/>
                </a:rPr>
                <a:t>dentare</a:t>
              </a:r>
              <a:endParaRPr lang="en-US" altLang="ja-JP" sz="1600" dirty="0">
                <a:ea typeface="ＭＳ Ｐゴシック" pitchFamily="50" charset="-128"/>
              </a:endParaRPr>
            </a:p>
          </p:txBody>
        </p:sp>
        <p:sp>
          <p:nvSpPr>
            <p:cNvPr id="47" name="AutoShape 48">
              <a:extLst>
                <a:ext uri="{FF2B5EF4-FFF2-40B4-BE49-F238E27FC236}">
                  <a16:creationId xmlns:a16="http://schemas.microsoft.com/office/drawing/2014/main" xmlns="" id="{1BAFC811-445A-490C-8D70-3CAC4073BF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5292" y="2704272"/>
              <a:ext cx="7979663" cy="949660"/>
            </a:xfrm>
            <a:prstGeom prst="flowChartAlternateProcess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miter lim="800000"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just">
                <a:defRPr/>
              </a:pPr>
              <a:r>
                <a:rPr lang="en-US" altLang="ja-JP" sz="1600" dirty="0">
                  <a:ea typeface="ＭＳ Ｐゴシック" pitchFamily="50" charset="-128"/>
                </a:rPr>
                <a:t>(ix) 4. </a:t>
              </a:r>
              <a:r>
                <a:rPr lang="en-US" altLang="ja-JP" sz="1600" dirty="0" err="1">
                  <a:ea typeface="ＭＳ Ｐゴシック" pitchFamily="50" charset="-128"/>
                </a:rPr>
                <a:t>Creșterea</a:t>
              </a:r>
              <a:r>
                <a:rPr lang="en-US" altLang="ja-JP" sz="1600" dirty="0">
                  <a:ea typeface="ＭＳ Ｐゴシック" pitchFamily="50" charset="-128"/>
                </a:rPr>
                <a:t> </a:t>
              </a:r>
              <a:r>
                <a:rPr lang="en-US" altLang="ja-JP" sz="1600" dirty="0" err="1">
                  <a:ea typeface="ＭＳ Ｐゴシック" pitchFamily="50" charset="-128"/>
                </a:rPr>
                <a:t>accesului</a:t>
              </a:r>
              <a:r>
                <a:rPr lang="en-US" altLang="ja-JP" sz="1600" dirty="0">
                  <a:ea typeface="ＭＳ Ｐゴシック" pitchFamily="50" charset="-128"/>
                </a:rPr>
                <a:t> la </a:t>
              </a:r>
              <a:r>
                <a:rPr lang="en-US" altLang="ja-JP" sz="1600" b="1" dirty="0" err="1">
                  <a:ea typeface="ＭＳ Ｐゴシック" pitchFamily="50" charset="-128"/>
                </a:rPr>
                <a:t>servicii</a:t>
              </a:r>
              <a:r>
                <a:rPr lang="en-US" altLang="ja-JP" sz="1600" b="1" dirty="0">
                  <a:ea typeface="ＭＳ Ｐゴシック" pitchFamily="50" charset="-128"/>
                </a:rPr>
                <a:t> </a:t>
              </a:r>
              <a:r>
                <a:rPr lang="en-US" altLang="ja-JP" sz="1600" b="1" dirty="0" err="1">
                  <a:ea typeface="ＭＳ Ｐゴシック" pitchFamily="50" charset="-128"/>
                </a:rPr>
                <a:t>medicale</a:t>
              </a:r>
              <a:r>
                <a:rPr lang="en-US" altLang="ja-JP" sz="1600" b="1" dirty="0">
                  <a:ea typeface="ＭＳ Ｐゴシック" pitchFamily="50" charset="-128"/>
                </a:rPr>
                <a:t> </a:t>
              </a:r>
              <a:r>
                <a:rPr lang="en-US" altLang="ja-JP" sz="1600" b="1" dirty="0" err="1">
                  <a:ea typeface="ＭＳ Ｐゴシック" pitchFamily="50" charset="-128"/>
                </a:rPr>
                <a:t>primare</a:t>
              </a:r>
              <a:r>
                <a:rPr lang="en-US" altLang="ja-JP" sz="1600" b="1" dirty="0">
                  <a:ea typeface="ＭＳ Ｐゴシック" pitchFamily="50" charset="-128"/>
                </a:rPr>
                <a:t> la </a:t>
              </a:r>
              <a:r>
                <a:rPr lang="en-US" altLang="ja-JP" sz="1600" b="1" dirty="0" err="1">
                  <a:ea typeface="ＭＳ Ｐゴシック" pitchFamily="50" charset="-128"/>
                </a:rPr>
                <a:t>nivelul</a:t>
              </a:r>
              <a:r>
                <a:rPr lang="en-US" altLang="ja-JP" sz="1600" b="1" dirty="0">
                  <a:ea typeface="ＭＳ Ｐゴシック" pitchFamily="50" charset="-128"/>
                </a:rPr>
                <a:t> </a:t>
              </a:r>
              <a:r>
                <a:rPr lang="en-US" altLang="ja-JP" sz="1600" b="1" dirty="0" err="1">
                  <a:ea typeface="ＭＳ Ｐゴシック" pitchFamily="50" charset="-128"/>
                </a:rPr>
                <a:t>comunității</a:t>
              </a:r>
              <a:r>
                <a:rPr lang="en-US" altLang="ja-JP" sz="1600" dirty="0">
                  <a:ea typeface="ＭＳ Ｐゴシック" pitchFamily="50" charset="-128"/>
                </a:rPr>
                <a:t>/ </a:t>
              </a:r>
              <a:r>
                <a:rPr lang="en-US" altLang="ja-JP" sz="1600" dirty="0" err="1">
                  <a:ea typeface="ＭＳ Ｐゴシック" pitchFamily="50" charset="-128"/>
                </a:rPr>
                <a:t>Asistență</a:t>
              </a:r>
              <a:r>
                <a:rPr lang="en-US" altLang="ja-JP" sz="1600" dirty="0">
                  <a:ea typeface="ＭＳ Ｐゴシック" pitchFamily="50" charset="-128"/>
                </a:rPr>
                <a:t> </a:t>
              </a:r>
              <a:r>
                <a:rPr lang="en-US" altLang="ja-JP" sz="1600" dirty="0" err="1">
                  <a:ea typeface="ＭＳ Ｐゴシック" pitchFamily="50" charset="-128"/>
                </a:rPr>
                <a:t>medicală</a:t>
              </a:r>
              <a:r>
                <a:rPr lang="en-US" altLang="ja-JP" sz="1600" dirty="0">
                  <a:ea typeface="ＭＳ Ｐゴシック" pitchFamily="50" charset="-128"/>
                </a:rPr>
                <a:t> de </a:t>
              </a:r>
              <a:r>
                <a:rPr lang="en-US" altLang="ja-JP" sz="1600" dirty="0" err="1">
                  <a:ea typeface="ＭＳ Ｐゴシック" pitchFamily="50" charset="-128"/>
                </a:rPr>
                <a:t>bază</a:t>
              </a:r>
              <a:r>
                <a:rPr lang="en-US" altLang="ja-JP" sz="1600" dirty="0">
                  <a:ea typeface="ＭＳ Ｐゴシック" pitchFamily="50" charset="-128"/>
                </a:rPr>
                <a:t> </a:t>
              </a:r>
              <a:r>
                <a:rPr lang="en-US" altLang="ja-JP" sz="1600" dirty="0" err="1">
                  <a:ea typeface="ＭＳ Ｐゴシック" pitchFamily="50" charset="-128"/>
                </a:rPr>
                <a:t>în</a:t>
              </a:r>
              <a:r>
                <a:rPr lang="en-US" altLang="ja-JP" sz="1600" dirty="0">
                  <a:ea typeface="ＭＳ Ｐゴシック" pitchFamily="50" charset="-128"/>
                </a:rPr>
                <a:t> </a:t>
              </a:r>
              <a:r>
                <a:rPr lang="en-US" altLang="ja-JP" sz="1600" dirty="0" err="1">
                  <a:ea typeface="ＭＳ Ｐゴシック" pitchFamily="50" charset="-128"/>
                </a:rPr>
                <a:t>comunitățile</a:t>
              </a:r>
              <a:r>
                <a:rPr lang="en-US" altLang="ja-JP" sz="1600" dirty="0">
                  <a:ea typeface="ＭＳ Ｐゴシック" pitchFamily="50" charset="-128"/>
                </a:rPr>
                <a:t> </a:t>
              </a:r>
              <a:r>
                <a:rPr lang="en-US" altLang="ja-JP" sz="1600" dirty="0" err="1">
                  <a:ea typeface="ＭＳ Ｐゴシック" pitchFamily="50" charset="-128"/>
                </a:rPr>
                <a:t>sărace</a:t>
              </a:r>
              <a:r>
                <a:rPr lang="en-US" altLang="ja-JP" sz="1600" dirty="0">
                  <a:ea typeface="ＭＳ Ｐゴシック" pitchFamily="50" charset="-128"/>
                </a:rPr>
                <a:t>/</a:t>
              </a:r>
              <a:r>
                <a:rPr lang="en-US" altLang="ja-JP" sz="1600" dirty="0" err="1">
                  <a:ea typeface="ＭＳ Ｐゴシック" pitchFamily="50" charset="-128"/>
                </a:rPr>
                <a:t>marginalizate</a:t>
              </a:r>
              <a:r>
                <a:rPr lang="en-US" altLang="ja-JP" sz="1600" dirty="0">
                  <a:ea typeface="ＭＳ Ｐゴシック" pitchFamily="50" charset="-128"/>
                </a:rPr>
                <a:t>/</a:t>
              </a:r>
              <a:r>
                <a:rPr lang="en-US" altLang="ja-JP" sz="1600" dirty="0" err="1">
                  <a:ea typeface="ＭＳ Ｐゴシック" pitchFamily="50" charset="-128"/>
                </a:rPr>
                <a:t>dezavantajate</a:t>
              </a:r>
              <a:endParaRPr lang="en-US" altLang="ja-JP" sz="1600" dirty="0">
                <a:ea typeface="ＭＳ Ｐゴシック" pitchFamily="50" charset="-128"/>
              </a:endParaRPr>
            </a:p>
          </p:txBody>
        </p:sp>
        <p:sp>
          <p:nvSpPr>
            <p:cNvPr id="48" name="AutoShape 48">
              <a:extLst>
                <a:ext uri="{FF2B5EF4-FFF2-40B4-BE49-F238E27FC236}">
                  <a16:creationId xmlns:a16="http://schemas.microsoft.com/office/drawing/2014/main" xmlns="" id="{4F70FB3B-0EF1-4378-92B3-37E874E47C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0030" y="3534226"/>
              <a:ext cx="8004925" cy="949660"/>
            </a:xfrm>
            <a:prstGeom prst="flowChartAlternateProcess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miter lim="800000"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just">
                <a:defRPr/>
              </a:pPr>
              <a:r>
                <a:rPr lang="en-US" altLang="ja-JP" sz="1600" dirty="0">
                  <a:ea typeface="ＭＳ Ｐゴシック" pitchFamily="50" charset="-128"/>
                </a:rPr>
                <a:t>(ix) 5. </a:t>
              </a:r>
              <a:r>
                <a:rPr lang="en-US" altLang="ja-JP" sz="1600" dirty="0" err="1">
                  <a:ea typeface="ＭＳ Ｐゴシック" pitchFamily="50" charset="-128"/>
                </a:rPr>
                <a:t>Dezvoltarea</a:t>
              </a:r>
              <a:r>
                <a:rPr lang="en-US" altLang="ja-JP" sz="1600" dirty="0">
                  <a:ea typeface="ＭＳ Ｐゴシック" pitchFamily="50" charset="-128"/>
                </a:rPr>
                <a:t> si </a:t>
              </a:r>
              <a:r>
                <a:rPr lang="en-US" altLang="ja-JP" sz="1600" dirty="0" err="1">
                  <a:ea typeface="ＭＳ Ｐゴシック" pitchFamily="50" charset="-128"/>
                </a:rPr>
                <a:t>imbunatatirea</a:t>
              </a:r>
              <a:r>
                <a:rPr lang="en-US" altLang="ja-JP" sz="1600" dirty="0">
                  <a:ea typeface="ＭＳ Ｐゴシック" pitchFamily="50" charset="-128"/>
                </a:rPr>
                <a:t> </a:t>
              </a:r>
              <a:r>
                <a:rPr lang="en-US" altLang="ja-JP" sz="1600" dirty="0" err="1">
                  <a:ea typeface="ＭＳ Ｐゴシック" pitchFamily="50" charset="-128"/>
                </a:rPr>
                <a:t>sistemului</a:t>
              </a:r>
              <a:r>
                <a:rPr lang="en-US" altLang="ja-JP" sz="1600" dirty="0">
                  <a:ea typeface="ＭＳ Ｐゴシック" pitchFamily="50" charset="-128"/>
                </a:rPr>
                <a:t> de </a:t>
              </a:r>
              <a:r>
                <a:rPr lang="en-US" altLang="ja-JP" sz="1600" b="1" dirty="0" err="1">
                  <a:ea typeface="ＭＳ Ｐゴシック" pitchFamily="50" charset="-128"/>
                </a:rPr>
                <a:t>pregatire</a:t>
              </a:r>
              <a:r>
                <a:rPr lang="en-US" altLang="ja-JP" sz="1600" b="1" dirty="0">
                  <a:ea typeface="ＭＳ Ｐゴシック" pitchFamily="50" charset="-128"/>
                </a:rPr>
                <a:t> </a:t>
              </a:r>
              <a:r>
                <a:rPr lang="en-US" altLang="ja-JP" sz="1600" b="1" dirty="0" err="1">
                  <a:ea typeface="ＭＳ Ｐゴシック" pitchFamily="50" charset="-128"/>
                </a:rPr>
                <a:t>pentru</a:t>
              </a:r>
              <a:r>
                <a:rPr lang="en-US" altLang="ja-JP" sz="1600" b="1" dirty="0">
                  <a:ea typeface="ＭＳ Ｐゴシック" pitchFamily="50" charset="-128"/>
                </a:rPr>
                <a:t> </a:t>
              </a:r>
              <a:r>
                <a:rPr lang="en-US" altLang="ja-JP" sz="1600" b="1" dirty="0" err="1">
                  <a:ea typeface="ＭＳ Ｐゴシック" pitchFamily="50" charset="-128"/>
                </a:rPr>
                <a:t>personalul</a:t>
              </a:r>
              <a:r>
                <a:rPr lang="en-US" altLang="ja-JP" sz="1600" b="1" dirty="0">
                  <a:ea typeface="ＭＳ Ｐゴシック" pitchFamily="50" charset="-128"/>
                </a:rPr>
                <a:t> </a:t>
              </a:r>
              <a:r>
                <a:rPr lang="en-US" altLang="ja-JP" sz="1600" dirty="0">
                  <a:ea typeface="ＭＳ Ｐゴシック" pitchFamily="50" charset="-128"/>
                </a:rPr>
                <a:t>cu </a:t>
              </a:r>
              <a:r>
                <a:rPr lang="en-US" altLang="ja-JP" sz="1600" dirty="0" err="1">
                  <a:ea typeface="ＭＳ Ｐゴシック" pitchFamily="50" charset="-128"/>
                </a:rPr>
                <a:t>atributii</a:t>
              </a:r>
              <a:r>
                <a:rPr lang="en-US" altLang="ja-JP" sz="1600" dirty="0">
                  <a:ea typeface="ＭＳ Ｐゴシック" pitchFamily="50" charset="-128"/>
                </a:rPr>
                <a:t> in </a:t>
              </a:r>
              <a:r>
                <a:rPr lang="en-US" altLang="ja-JP" sz="1600" b="1" dirty="0" err="1">
                  <a:ea typeface="ＭＳ Ｐゴシック" pitchFamily="50" charset="-128"/>
                </a:rPr>
                <a:t>domeniul</a:t>
              </a:r>
              <a:r>
                <a:rPr lang="en-US" altLang="ja-JP" sz="1600" b="1" dirty="0">
                  <a:ea typeface="ＭＳ Ｐゴシック" pitchFamily="50" charset="-128"/>
                </a:rPr>
                <a:t> </a:t>
              </a:r>
              <a:r>
                <a:rPr lang="en-US" altLang="ja-JP" sz="1600" b="1" dirty="0" err="1">
                  <a:ea typeface="ＭＳ Ｐゴシック" pitchFamily="50" charset="-128"/>
                </a:rPr>
                <a:t>asistentei</a:t>
              </a:r>
              <a:r>
                <a:rPr lang="en-US" altLang="ja-JP" sz="1600" b="1" dirty="0">
                  <a:ea typeface="ＭＳ Ｐゴシック" pitchFamily="50" charset="-128"/>
                </a:rPr>
                <a:t> </a:t>
              </a:r>
              <a:r>
                <a:rPr lang="en-US" altLang="ja-JP" sz="1600" b="1" dirty="0" err="1">
                  <a:ea typeface="ＭＳ Ｐゴシック" pitchFamily="50" charset="-128"/>
                </a:rPr>
                <a:t>medicale</a:t>
              </a:r>
              <a:r>
                <a:rPr lang="en-US" altLang="ja-JP" sz="1600" b="1" dirty="0">
                  <a:ea typeface="ＭＳ Ｐゴシック" pitchFamily="50" charset="-128"/>
                </a:rPr>
                <a:t> de </a:t>
              </a:r>
              <a:r>
                <a:rPr lang="en-US" altLang="ja-JP" sz="1600" b="1" dirty="0" err="1">
                  <a:ea typeface="ＭＳ Ｐゴシック" pitchFamily="50" charset="-128"/>
                </a:rPr>
                <a:t>urgenta</a:t>
              </a:r>
              <a:r>
                <a:rPr lang="en-US" altLang="ja-JP" sz="1600" b="1" dirty="0">
                  <a:ea typeface="ＭＳ Ｐゴシック" pitchFamily="50" charset="-128"/>
                </a:rPr>
                <a:t> </a:t>
              </a:r>
              <a:r>
                <a:rPr lang="ro-RO" altLang="ja-JP" sz="1600" dirty="0">
                  <a:ea typeface="ＭＳ Ｐゴシック" pitchFamily="50" charset="-128"/>
                </a:rPr>
                <a:t>. </a:t>
              </a:r>
              <a:r>
                <a:rPr lang="en-US" altLang="ja-JP" sz="1600" dirty="0" err="1">
                  <a:ea typeface="ＭＳ Ｐゴシック" pitchFamily="50" charset="-128"/>
                </a:rPr>
                <a:t>Acordarea</a:t>
              </a:r>
              <a:r>
                <a:rPr lang="en-US" altLang="ja-JP" sz="1600" dirty="0">
                  <a:ea typeface="ＭＳ Ｐゴシック" pitchFamily="50" charset="-128"/>
                </a:rPr>
                <a:t> de prim </a:t>
              </a:r>
              <a:r>
                <a:rPr lang="en-US" altLang="ja-JP" sz="1600" dirty="0" err="1">
                  <a:ea typeface="ＭＳ Ｐゴシック" pitchFamily="50" charset="-128"/>
                </a:rPr>
                <a:t>ajutor</a:t>
              </a:r>
              <a:r>
                <a:rPr lang="en-US" altLang="ja-JP" sz="1600" dirty="0">
                  <a:ea typeface="ＭＳ Ｐゴシック" pitchFamily="50" charset="-128"/>
                </a:rPr>
                <a:t> </a:t>
              </a:r>
              <a:r>
                <a:rPr lang="en-US" altLang="ja-JP" sz="1600" dirty="0" err="1">
                  <a:ea typeface="ＭＳ Ｐゴシック" pitchFamily="50" charset="-128"/>
                </a:rPr>
                <a:t>calificat</a:t>
              </a:r>
              <a:r>
                <a:rPr lang="en-US" altLang="ja-JP" sz="1600" dirty="0">
                  <a:ea typeface="ＭＳ Ｐゴシック" pitchFamily="50" charset="-128"/>
                </a:rPr>
                <a:t> si </a:t>
              </a:r>
              <a:r>
                <a:rPr lang="en-US" altLang="ja-JP" sz="1600" dirty="0" err="1">
                  <a:ea typeface="ＭＳ Ｐゴシック" pitchFamily="50" charset="-128"/>
                </a:rPr>
                <a:t>asistenta</a:t>
              </a:r>
              <a:r>
                <a:rPr lang="en-US" altLang="ja-JP" sz="1600" dirty="0">
                  <a:ea typeface="ＭＳ Ｐゴシック" pitchFamily="50" charset="-128"/>
                </a:rPr>
                <a:t> </a:t>
              </a:r>
              <a:r>
                <a:rPr lang="en-US" altLang="ja-JP" sz="1600" dirty="0" err="1">
                  <a:ea typeface="ＭＳ Ｐゴシック" pitchFamily="50" charset="-128"/>
                </a:rPr>
                <a:t>medicala</a:t>
              </a:r>
              <a:r>
                <a:rPr lang="en-US" altLang="ja-JP" sz="1600" dirty="0">
                  <a:ea typeface="ＭＳ Ｐゴシック" pitchFamily="50" charset="-128"/>
                </a:rPr>
                <a:t> de </a:t>
              </a:r>
              <a:r>
                <a:rPr lang="en-US" altLang="ja-JP" sz="1600" dirty="0" err="1">
                  <a:ea typeface="ＭＳ Ｐゴシック" pitchFamily="50" charset="-128"/>
                </a:rPr>
                <a:t>urgenta</a:t>
              </a:r>
              <a:endParaRPr lang="en-US" altLang="ja-JP" sz="1600" dirty="0">
                <a:ea typeface="ＭＳ Ｐゴシック" pitchFamily="50" charset="-128"/>
              </a:endParaRPr>
            </a:p>
          </p:txBody>
        </p:sp>
        <p:sp>
          <p:nvSpPr>
            <p:cNvPr id="49" name="AutoShape 48">
              <a:extLst>
                <a:ext uri="{FF2B5EF4-FFF2-40B4-BE49-F238E27FC236}">
                  <a16:creationId xmlns:a16="http://schemas.microsoft.com/office/drawing/2014/main" xmlns="" id="{BAB030E1-0402-4908-8F00-A6AE7B653B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62660" y="4503928"/>
              <a:ext cx="7979663" cy="949660"/>
            </a:xfrm>
            <a:prstGeom prst="flowChartAlternateProcess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miter lim="800000"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just">
                <a:defRPr/>
              </a:pPr>
              <a:r>
                <a:rPr lang="en-US" altLang="ja-JP" sz="1600" dirty="0">
                  <a:ea typeface="ＭＳ Ｐゴシック" pitchFamily="50" charset="-128"/>
                </a:rPr>
                <a:t>(ix) 6. </a:t>
              </a:r>
              <a:r>
                <a:rPr lang="en-US" altLang="ja-JP" sz="1600" dirty="0" err="1">
                  <a:ea typeface="ＭＳ Ｐゴシック" pitchFamily="50" charset="-128"/>
                </a:rPr>
                <a:t>Dezvoltarea</a:t>
              </a:r>
              <a:r>
                <a:rPr lang="en-US" altLang="ja-JP" sz="1600" dirty="0">
                  <a:ea typeface="ＭＳ Ｐゴシック" pitchFamily="50" charset="-128"/>
                </a:rPr>
                <a:t> </a:t>
              </a:r>
              <a:r>
                <a:rPr lang="en-US" altLang="ja-JP" sz="1600" dirty="0" err="1">
                  <a:ea typeface="ＭＳ Ｐゴシック" pitchFamily="50" charset="-128"/>
                </a:rPr>
                <a:t>serviciilor</a:t>
              </a:r>
              <a:r>
                <a:rPr lang="en-US" altLang="ja-JP" sz="1600" dirty="0">
                  <a:ea typeface="ＭＳ Ｐゴシック" pitchFamily="50" charset="-128"/>
                </a:rPr>
                <a:t> de </a:t>
              </a:r>
              <a:r>
                <a:rPr lang="en-US" altLang="ja-JP" sz="1600" b="1" dirty="0" err="1">
                  <a:ea typeface="ＭＳ Ｐゴシック" pitchFamily="50" charset="-128"/>
                </a:rPr>
                <a:t>îngrijire</a:t>
              </a:r>
              <a:r>
                <a:rPr lang="en-US" altLang="ja-JP" sz="1600" b="1" dirty="0">
                  <a:ea typeface="ＭＳ Ｐゴシック" pitchFamily="50" charset="-128"/>
                </a:rPr>
                <a:t> la </a:t>
              </a:r>
              <a:r>
                <a:rPr lang="en-US" altLang="ja-JP" sz="1600" b="1" dirty="0" err="1">
                  <a:ea typeface="ＭＳ Ｐゴシック" pitchFamily="50" charset="-128"/>
                </a:rPr>
                <a:t>domiciliu</a:t>
              </a:r>
              <a:r>
                <a:rPr lang="en-US" altLang="ja-JP" sz="1600" b="1" dirty="0">
                  <a:ea typeface="ＭＳ Ｐゴシック" pitchFamily="50" charset="-128"/>
                </a:rPr>
                <a:t>, </a:t>
              </a:r>
              <a:r>
                <a:rPr lang="en-US" altLang="ja-JP" sz="1600" b="1" dirty="0" err="1">
                  <a:ea typeface="ＭＳ Ｐゴシック" pitchFamily="50" charset="-128"/>
                </a:rPr>
                <a:t>îngrijire</a:t>
              </a:r>
              <a:r>
                <a:rPr lang="en-US" altLang="ja-JP" sz="1600" b="1" dirty="0">
                  <a:ea typeface="ＭＳ Ｐゴシック" pitchFamily="50" charset="-128"/>
                </a:rPr>
                <a:t> pe </a:t>
              </a:r>
              <a:r>
                <a:rPr lang="en-US" altLang="ja-JP" sz="1600" b="1" dirty="0" err="1">
                  <a:ea typeface="ＭＳ Ｐゴシック" pitchFamily="50" charset="-128"/>
                </a:rPr>
                <a:t>termen</a:t>
              </a:r>
              <a:r>
                <a:rPr lang="en-US" altLang="ja-JP" sz="1600" b="1" dirty="0">
                  <a:ea typeface="ＭＳ Ｐゴシック" pitchFamily="50" charset="-128"/>
                </a:rPr>
                <a:t> lung </a:t>
              </a:r>
              <a:r>
                <a:rPr lang="en-US" altLang="ja-JP" sz="1600" dirty="0" err="1">
                  <a:ea typeface="ＭＳ Ｐゴシック" pitchFamily="50" charset="-128"/>
                </a:rPr>
                <a:t>și</a:t>
              </a:r>
              <a:r>
                <a:rPr lang="en-US" altLang="ja-JP" sz="1600" dirty="0">
                  <a:ea typeface="ＭＳ Ｐゴシック" pitchFamily="50" charset="-128"/>
                </a:rPr>
                <a:t> </a:t>
              </a:r>
              <a:r>
                <a:rPr lang="en-US" altLang="ja-JP" sz="1600" dirty="0" err="1">
                  <a:ea typeface="ＭＳ Ｐゴシック" pitchFamily="50" charset="-128"/>
                </a:rPr>
                <a:t>servicii</a:t>
              </a:r>
              <a:r>
                <a:rPr lang="en-US" altLang="ja-JP" sz="1600" dirty="0">
                  <a:ea typeface="ＭＳ Ｐゴシック" pitchFamily="50" charset="-128"/>
                </a:rPr>
                <a:t> </a:t>
              </a:r>
              <a:r>
                <a:rPr lang="en-US" altLang="ja-JP" sz="1600" dirty="0" err="1">
                  <a:ea typeface="ＭＳ Ｐゴシック" pitchFamily="50" charset="-128"/>
                </a:rPr>
                <a:t>și</a:t>
              </a:r>
              <a:r>
                <a:rPr lang="en-US" altLang="ja-JP" sz="1600" dirty="0">
                  <a:ea typeface="ＭＳ Ｐゴシック" pitchFamily="50" charset="-128"/>
                </a:rPr>
                <a:t> </a:t>
              </a:r>
              <a:r>
                <a:rPr lang="en-US" altLang="ja-JP" sz="1600" dirty="0" err="1">
                  <a:ea typeface="ＭＳ Ｐゴシック" pitchFamily="50" charset="-128"/>
                </a:rPr>
                <a:t>infrastructuri</a:t>
              </a:r>
              <a:r>
                <a:rPr lang="en-US" altLang="ja-JP" sz="1600" dirty="0">
                  <a:ea typeface="ＭＳ Ｐゴシック" pitchFamily="50" charset="-128"/>
                </a:rPr>
                <a:t> </a:t>
              </a:r>
              <a:r>
                <a:rPr lang="en-US" altLang="ja-JP" sz="1600" dirty="0" err="1">
                  <a:ea typeface="ＭＳ Ｐゴシック" pitchFamily="50" charset="-128"/>
                </a:rPr>
                <a:t>comunitare</a:t>
              </a:r>
              <a:r>
                <a:rPr lang="en-US" altLang="ja-JP" sz="1600" dirty="0">
                  <a:ea typeface="ＭＳ Ｐゴシック" pitchFamily="50" charset="-128"/>
                </a:rPr>
                <a:t>, </a:t>
              </a:r>
              <a:r>
                <a:rPr lang="en-US" altLang="ja-JP" sz="1600" dirty="0" err="1">
                  <a:ea typeface="ＭＳ Ｐゴシック" pitchFamily="50" charset="-128"/>
                </a:rPr>
                <a:t>în</a:t>
              </a:r>
              <a:r>
                <a:rPr lang="en-US" altLang="ja-JP" sz="1600" dirty="0">
                  <a:ea typeface="ＭＳ Ｐゴシック" pitchFamily="50" charset="-128"/>
                </a:rPr>
                <a:t> special </a:t>
              </a:r>
              <a:r>
                <a:rPr lang="en-US" altLang="ja-JP" sz="1600" dirty="0" err="1">
                  <a:ea typeface="ＭＳ Ｐゴシック" pitchFamily="50" charset="-128"/>
                </a:rPr>
                <a:t>pentru</a:t>
              </a:r>
              <a:r>
                <a:rPr lang="en-US" altLang="ja-JP" sz="1600" dirty="0">
                  <a:ea typeface="ＭＳ Ｐゴシック" pitchFamily="50" charset="-128"/>
                </a:rPr>
                <a:t> </a:t>
              </a:r>
              <a:r>
                <a:rPr lang="en-US" altLang="ja-JP" sz="1600" dirty="0" err="1">
                  <a:ea typeface="ＭＳ Ｐゴシック" pitchFamily="50" charset="-128"/>
                </a:rPr>
                <a:t>persoanele</a:t>
              </a:r>
              <a:r>
                <a:rPr lang="en-US" altLang="ja-JP" sz="1600" dirty="0">
                  <a:ea typeface="ＭＳ Ｐゴシック" pitchFamily="50" charset="-128"/>
                </a:rPr>
                <a:t> </a:t>
              </a:r>
              <a:r>
                <a:rPr lang="en-US" altLang="ja-JP" sz="1600" dirty="0" err="1">
                  <a:ea typeface="ＭＳ Ｐゴシック" pitchFamily="50" charset="-128"/>
                </a:rPr>
                <a:t>în</a:t>
              </a:r>
              <a:r>
                <a:rPr lang="en-US" altLang="ja-JP" sz="1600" dirty="0">
                  <a:ea typeface="ＭＳ Ｐゴシック" pitchFamily="50" charset="-128"/>
                </a:rPr>
                <a:t> </a:t>
              </a:r>
              <a:r>
                <a:rPr lang="en-US" altLang="ja-JP" sz="1600" dirty="0" err="1">
                  <a:ea typeface="ＭＳ Ｐゴシック" pitchFamily="50" charset="-128"/>
                </a:rPr>
                <a:t>vârstă</a:t>
              </a:r>
              <a:r>
                <a:rPr lang="en-US" altLang="ja-JP" sz="1600" dirty="0">
                  <a:ea typeface="ＭＳ Ｐゴシック" pitchFamily="50" charset="-128"/>
                </a:rPr>
                <a:t> </a:t>
              </a:r>
              <a:r>
                <a:rPr lang="en-US" altLang="ja-JP" sz="1600" dirty="0" err="1">
                  <a:ea typeface="ＭＳ Ｐゴシック" pitchFamily="50" charset="-128"/>
                </a:rPr>
                <a:t>și</a:t>
              </a:r>
              <a:r>
                <a:rPr lang="en-US" altLang="ja-JP" sz="1600" dirty="0">
                  <a:ea typeface="ＭＳ Ｐゴシック" pitchFamily="50" charset="-128"/>
                </a:rPr>
                <a:t> </a:t>
              </a:r>
              <a:r>
                <a:rPr lang="en-US" altLang="ja-JP" sz="1600" dirty="0" err="1">
                  <a:ea typeface="ＭＳ Ｐゴシック" pitchFamily="50" charset="-128"/>
                </a:rPr>
                <a:t>pentru</a:t>
              </a:r>
              <a:r>
                <a:rPr lang="en-US" altLang="ja-JP" sz="1600" dirty="0">
                  <a:ea typeface="ＭＳ Ｐゴシック" pitchFamily="50" charset="-128"/>
                </a:rPr>
                <a:t> </a:t>
              </a:r>
              <a:r>
                <a:rPr lang="en-US" altLang="ja-JP" sz="1600" dirty="0" err="1">
                  <a:ea typeface="ＭＳ Ｐゴシック" pitchFamily="50" charset="-128"/>
                </a:rPr>
                <a:t>persoanele</a:t>
              </a:r>
              <a:r>
                <a:rPr lang="en-US" altLang="ja-JP" sz="1600" dirty="0">
                  <a:ea typeface="ＭＳ Ｐゴシック" pitchFamily="50" charset="-128"/>
                </a:rPr>
                <a:t> cu handicap; </a:t>
              </a:r>
              <a:r>
                <a:rPr lang="en-US" altLang="ja-JP" sz="1600" dirty="0" err="1">
                  <a:ea typeface="ＭＳ Ｐゴシック" pitchFamily="50" charset="-128"/>
                </a:rPr>
                <a:t>sprijinirea</a:t>
              </a:r>
              <a:r>
                <a:rPr lang="en-US" altLang="ja-JP" sz="1600" dirty="0">
                  <a:ea typeface="ＭＳ Ｐゴシック" pitchFamily="50" charset="-128"/>
                </a:rPr>
                <a:t> </a:t>
              </a:r>
              <a:r>
                <a:rPr lang="en-US" altLang="ja-JP" sz="1600" dirty="0" err="1">
                  <a:ea typeface="ＭＳ Ｐゴシック" pitchFamily="50" charset="-128"/>
                </a:rPr>
                <a:t>măsurilor</a:t>
              </a:r>
              <a:r>
                <a:rPr lang="en-US" altLang="ja-JP" sz="1600" dirty="0">
                  <a:ea typeface="ＭＳ Ｐゴシック" pitchFamily="50" charset="-128"/>
                </a:rPr>
                <a:t> </a:t>
              </a:r>
              <a:r>
                <a:rPr lang="en-US" altLang="ja-JP" sz="1600" dirty="0" err="1">
                  <a:ea typeface="ＭＳ Ｐゴシック" pitchFamily="50" charset="-128"/>
                </a:rPr>
                <a:t>naționale</a:t>
              </a:r>
              <a:r>
                <a:rPr lang="en-US" altLang="ja-JP" sz="1600" dirty="0">
                  <a:ea typeface="ＭＳ Ｐゴシック" pitchFamily="50" charset="-128"/>
                </a:rPr>
                <a:t> </a:t>
              </a:r>
              <a:r>
                <a:rPr lang="en-US" altLang="ja-JP" sz="1600" dirty="0" err="1">
                  <a:ea typeface="ＭＳ Ｐゴシック" pitchFamily="50" charset="-128"/>
                </a:rPr>
                <a:t>eficiente</a:t>
              </a:r>
              <a:r>
                <a:rPr lang="en-US" altLang="ja-JP" sz="1600" dirty="0">
                  <a:ea typeface="ＭＳ Ｐゴシック" pitchFamily="50" charset="-128"/>
                </a:rPr>
                <a:t> de </a:t>
              </a:r>
              <a:r>
                <a:rPr lang="en-US" altLang="ja-JP" sz="1600" dirty="0" err="1">
                  <a:ea typeface="ＭＳ Ｐゴシック" pitchFamily="50" charset="-128"/>
                </a:rPr>
                <a:t>îmbătrânire</a:t>
              </a:r>
              <a:r>
                <a:rPr lang="en-US" altLang="ja-JP" sz="1600" dirty="0">
                  <a:ea typeface="ＭＳ Ｐゴシック" pitchFamily="50" charset="-128"/>
                </a:rPr>
                <a:t> </a:t>
              </a:r>
              <a:r>
                <a:rPr lang="en-US" altLang="ja-JP" sz="1600" dirty="0" err="1">
                  <a:ea typeface="ＭＳ Ｐゴシック" pitchFamily="50" charset="-128"/>
                </a:rPr>
                <a:t>activă</a:t>
              </a:r>
              <a:endParaRPr lang="en-US" altLang="ja-JP" sz="1600" dirty="0">
                <a:ea typeface="ＭＳ Ｐゴシック" pitchFamily="50" charset="-128"/>
              </a:endParaRPr>
            </a:p>
          </p:txBody>
        </p:sp>
        <p:sp>
          <p:nvSpPr>
            <p:cNvPr id="51" name="AutoShape 48">
              <a:extLst>
                <a:ext uri="{FF2B5EF4-FFF2-40B4-BE49-F238E27FC236}">
                  <a16:creationId xmlns:a16="http://schemas.microsoft.com/office/drawing/2014/main" xmlns="" id="{4F064EC9-9AE0-4FC1-AAE6-05AC0DD382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02136" y="40297"/>
              <a:ext cx="7987228" cy="1234170"/>
            </a:xfrm>
            <a:prstGeom prst="flowChartAlternateProcess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miter lim="800000"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just">
                <a:defRPr/>
              </a:pPr>
              <a:r>
                <a:rPr lang="en-US" altLang="ja-JP" sz="1600" dirty="0">
                  <a:ea typeface="ＭＳ Ｐゴシック" pitchFamily="50" charset="-128"/>
                </a:rPr>
                <a:t>(ix) </a:t>
              </a:r>
              <a:r>
                <a:rPr lang="ro-RO" altLang="ja-JP" sz="1600" dirty="0">
                  <a:ea typeface="ＭＳ Ｐゴシック" pitchFamily="50" charset="-128"/>
                </a:rPr>
                <a:t>1</a:t>
              </a:r>
              <a:r>
                <a:rPr lang="en-US" altLang="ja-JP" sz="1600" dirty="0">
                  <a:ea typeface="ＭＳ Ｐゴシック" pitchFamily="50" charset="-128"/>
                </a:rPr>
                <a:t>. </a:t>
              </a:r>
              <a:r>
                <a:rPr lang="en-US" altLang="ja-JP" sz="1600" dirty="0" err="1">
                  <a:ea typeface="ＭＳ Ｐゴシック" pitchFamily="50" charset="-128"/>
                </a:rPr>
                <a:t>Continuarea</a:t>
              </a:r>
              <a:r>
                <a:rPr lang="en-US" altLang="ja-JP" sz="1600" dirty="0">
                  <a:ea typeface="ＭＳ Ｐゴシック" pitchFamily="50" charset="-128"/>
                </a:rPr>
                <a:t> </a:t>
              </a:r>
              <a:r>
                <a:rPr lang="en-US" altLang="ja-JP" sz="1600" b="1" dirty="0" err="1">
                  <a:ea typeface="ＭＳ Ｐゴシック" pitchFamily="50" charset="-128"/>
                </a:rPr>
                <a:t>investițiilor</a:t>
              </a:r>
              <a:r>
                <a:rPr lang="en-US" altLang="ja-JP" sz="1600" b="1" dirty="0">
                  <a:ea typeface="ＭＳ Ｐゴシック" pitchFamily="50" charset="-128"/>
                </a:rPr>
                <a:t> </a:t>
              </a:r>
              <a:r>
                <a:rPr lang="en-US" altLang="ja-JP" sz="1600" b="1" dirty="0" err="1">
                  <a:ea typeface="ＭＳ Ｐゴシック" pitchFamily="50" charset="-128"/>
                </a:rPr>
                <a:t>în</a:t>
              </a:r>
              <a:r>
                <a:rPr lang="en-US" altLang="ja-JP" sz="1600" b="1" dirty="0">
                  <a:ea typeface="ＭＳ Ｐゴシック" pitchFamily="50" charset="-128"/>
                </a:rPr>
                <a:t> </a:t>
              </a:r>
              <a:r>
                <a:rPr lang="en-US" altLang="ja-JP" sz="1600" b="1" dirty="0" err="1">
                  <a:ea typeface="ＭＳ Ｐゴシック" pitchFamily="50" charset="-128"/>
                </a:rPr>
                <a:t>spitalele</a:t>
              </a:r>
              <a:r>
                <a:rPr lang="ro-RO" altLang="ja-JP" sz="1600" b="1" dirty="0">
                  <a:ea typeface="ＭＳ Ｐゴシック" pitchFamily="50" charset="-128"/>
                </a:rPr>
                <a:t> regionale/</a:t>
              </a:r>
              <a:r>
                <a:rPr lang="en-US" altLang="ja-JP" sz="1600" b="1" dirty="0">
                  <a:ea typeface="ＭＳ Ｐゴシック" pitchFamily="50" charset="-128"/>
                </a:rPr>
                <a:t> </a:t>
              </a:r>
              <a:r>
                <a:rPr lang="en-US" altLang="ja-JP" sz="1600" b="1" dirty="0" err="1">
                  <a:ea typeface="ＭＳ Ｐゴシック" pitchFamily="50" charset="-128"/>
                </a:rPr>
                <a:t>județene</a:t>
              </a:r>
              <a:r>
                <a:rPr lang="en-US" altLang="ja-JP" sz="1600" b="1" dirty="0">
                  <a:ea typeface="ＭＳ Ｐゴシック" pitchFamily="50" charset="-128"/>
                </a:rPr>
                <a:t> </a:t>
              </a:r>
              <a:r>
                <a:rPr lang="en-US" altLang="ja-JP" sz="1600" b="1" dirty="0" err="1">
                  <a:ea typeface="ＭＳ Ｐゴシック" pitchFamily="50" charset="-128"/>
                </a:rPr>
                <a:t>și</a:t>
              </a:r>
              <a:r>
                <a:rPr lang="en-US" altLang="ja-JP" sz="1600" b="1" dirty="0">
                  <a:ea typeface="ＭＳ Ｐゴシック" pitchFamily="50" charset="-128"/>
                </a:rPr>
                <a:t> </a:t>
              </a:r>
              <a:r>
                <a:rPr lang="en-US" altLang="ja-JP" sz="1600" b="1" dirty="0" err="1">
                  <a:ea typeface="ＭＳ Ｐゴシック" pitchFamily="50" charset="-128"/>
                </a:rPr>
                <a:t>spitale</a:t>
              </a:r>
              <a:r>
                <a:rPr lang="en-US" altLang="ja-JP" sz="1600" b="1" dirty="0">
                  <a:ea typeface="ＭＳ Ｐゴシック" pitchFamily="50" charset="-128"/>
                </a:rPr>
                <a:t> </a:t>
              </a:r>
              <a:r>
                <a:rPr lang="en-US" altLang="ja-JP" sz="1600" b="1" dirty="0" err="1">
                  <a:ea typeface="ＭＳ Ｐゴシック" pitchFamily="50" charset="-128"/>
                </a:rPr>
                <a:t>prioritare</a:t>
              </a:r>
              <a:r>
                <a:rPr lang="en-US" altLang="ja-JP" sz="1600" b="1" dirty="0">
                  <a:ea typeface="ＭＳ Ｐゴシック" pitchFamily="50" charset="-128"/>
                </a:rPr>
                <a:t> </a:t>
              </a:r>
              <a:r>
                <a:rPr lang="en-US" altLang="ja-JP" sz="1600" b="1" dirty="0" err="1">
                  <a:ea typeface="ＭＳ Ｐゴシック" pitchFamily="50" charset="-128"/>
                </a:rPr>
                <a:t>naționale</a:t>
              </a:r>
              <a:r>
                <a:rPr lang="en-US" altLang="ja-JP" sz="1600" b="1" dirty="0">
                  <a:ea typeface="ＭＳ Ｐゴシック" pitchFamily="50" charset="-128"/>
                </a:rPr>
                <a:t> </a:t>
              </a:r>
              <a:r>
                <a:rPr lang="en-US" altLang="ja-JP" sz="1600" dirty="0">
                  <a:ea typeface="ＭＳ Ｐゴシック" pitchFamily="50" charset="-128"/>
                </a:rPr>
                <a:t>(</a:t>
              </a:r>
              <a:r>
                <a:rPr lang="en-US" altLang="ja-JP" sz="1600" dirty="0" err="1">
                  <a:ea typeface="ＭＳ Ｐゴシック" pitchFamily="50" charset="-128"/>
                </a:rPr>
                <a:t>lista</a:t>
              </a:r>
              <a:r>
                <a:rPr lang="en-US" altLang="ja-JP" sz="1600" dirty="0">
                  <a:ea typeface="ＭＳ Ｐゴシック" pitchFamily="50" charset="-128"/>
                </a:rPr>
                <a:t> </a:t>
              </a:r>
              <a:r>
                <a:rPr lang="en-US" altLang="ja-JP" sz="1600" dirty="0" err="1">
                  <a:ea typeface="ＭＳ Ｐゴシック" pitchFamily="50" charset="-128"/>
                </a:rPr>
                <a:t>scurtă</a:t>
              </a:r>
              <a:r>
                <a:rPr lang="en-US" altLang="ja-JP" sz="1600" dirty="0">
                  <a:ea typeface="ＭＳ Ｐゴシック" pitchFamily="50" charset="-128"/>
                </a:rPr>
                <a:t> MS </a:t>
              </a:r>
              <a:r>
                <a:rPr lang="en-US" altLang="ja-JP" sz="1600" dirty="0" err="1">
                  <a:ea typeface="ＭＳ Ｐゴシック" pitchFamily="50" charset="-128"/>
                </a:rPr>
                <a:t>în</a:t>
              </a:r>
              <a:r>
                <a:rPr lang="en-US" altLang="ja-JP" sz="1600" dirty="0">
                  <a:ea typeface="ＭＳ Ｐゴシック" pitchFamily="50" charset="-128"/>
                </a:rPr>
                <a:t> baza </a:t>
              </a:r>
              <a:r>
                <a:rPr lang="en-US" altLang="ja-JP" sz="1600" dirty="0" err="1">
                  <a:ea typeface="ＭＳ Ｐゴシック" pitchFamily="50" charset="-128"/>
                </a:rPr>
                <a:t>unor</a:t>
              </a:r>
              <a:r>
                <a:rPr lang="en-US" altLang="ja-JP" sz="1600" dirty="0">
                  <a:ea typeface="ＭＳ Ｐゴシック" pitchFamily="50" charset="-128"/>
                </a:rPr>
                <a:t> criterii de prioritizare– </a:t>
              </a:r>
              <a:r>
                <a:rPr lang="en-US" altLang="ja-JP" sz="1600" dirty="0" err="1">
                  <a:ea typeface="ＭＳ Ｐゴシック" pitchFamily="50" charset="-128"/>
                </a:rPr>
                <a:t>Reabilitarea</a:t>
              </a:r>
              <a:r>
                <a:rPr lang="en-US" altLang="ja-JP" sz="1600" dirty="0">
                  <a:ea typeface="ＭＳ Ｐゴシック" pitchFamily="50" charset="-128"/>
                </a:rPr>
                <a:t>/ </a:t>
              </a:r>
              <a:r>
                <a:rPr lang="en-US" altLang="ja-JP" sz="1600" dirty="0" err="1">
                  <a:ea typeface="ＭＳ Ｐゴシック" pitchFamily="50" charset="-128"/>
                </a:rPr>
                <a:t>Constructia</a:t>
              </a:r>
              <a:r>
                <a:rPr lang="en-US" altLang="ja-JP" sz="1600" dirty="0">
                  <a:ea typeface="ＭＳ Ｐゴシック" pitchFamily="50" charset="-128"/>
                </a:rPr>
                <a:t> </a:t>
              </a:r>
              <a:r>
                <a:rPr lang="en-US" altLang="ja-JP" sz="1600" dirty="0" err="1">
                  <a:ea typeface="ＭＳ Ｐゴシック" pitchFamily="50" charset="-128"/>
                </a:rPr>
                <a:t>spitalelor</a:t>
              </a:r>
              <a:r>
                <a:rPr lang="en-US" altLang="ja-JP" sz="1600" dirty="0">
                  <a:ea typeface="ＭＳ Ｐゴシック" pitchFamily="50" charset="-128"/>
                </a:rPr>
                <a:t> </a:t>
              </a:r>
              <a:r>
                <a:rPr lang="en-US" altLang="ja-JP" sz="1600" dirty="0" err="1">
                  <a:ea typeface="ＭＳ Ｐゴシック" pitchFamily="50" charset="-128"/>
                </a:rPr>
                <a:t>județene</a:t>
              </a:r>
              <a:r>
                <a:rPr lang="en-US" altLang="ja-JP" sz="1600" dirty="0">
                  <a:ea typeface="ＭＳ Ｐゴシック" pitchFamily="50" charset="-128"/>
                </a:rPr>
                <a:t> </a:t>
              </a:r>
              <a:r>
                <a:rPr lang="en-US" altLang="ja-JP" sz="1600" dirty="0" err="1">
                  <a:ea typeface="ＭＳ Ｐゴシック" pitchFamily="50" charset="-128"/>
                </a:rPr>
                <a:t>și</a:t>
              </a:r>
              <a:r>
                <a:rPr lang="en-US" altLang="ja-JP" sz="1600" dirty="0">
                  <a:ea typeface="ＭＳ Ｐゴシック" pitchFamily="50" charset="-128"/>
                </a:rPr>
                <a:t> </a:t>
              </a:r>
              <a:r>
                <a:rPr lang="en-US" altLang="ja-JP" sz="1600" dirty="0" err="1">
                  <a:ea typeface="ＭＳ Ｐゴシック" pitchFamily="50" charset="-128"/>
                </a:rPr>
                <a:t>spitale</a:t>
              </a:r>
              <a:r>
                <a:rPr lang="en-US" altLang="ja-JP" sz="1600" dirty="0">
                  <a:ea typeface="ＭＳ Ｐゴシック" pitchFamily="50" charset="-128"/>
                </a:rPr>
                <a:t> </a:t>
              </a:r>
              <a:r>
                <a:rPr lang="en-US" altLang="ja-JP" sz="1600" dirty="0" err="1">
                  <a:ea typeface="ＭＳ Ｐゴシック" pitchFamily="50" charset="-128"/>
                </a:rPr>
                <a:t>prioritare</a:t>
              </a:r>
              <a:r>
                <a:rPr lang="en-US" altLang="ja-JP" sz="1600" dirty="0">
                  <a:ea typeface="ＭＳ Ｐゴシック" pitchFamily="50" charset="-128"/>
                </a:rPr>
                <a:t> </a:t>
              </a:r>
              <a:r>
                <a:rPr lang="en-US" altLang="ja-JP" sz="1600" dirty="0" err="1">
                  <a:ea typeface="ＭＳ Ｐゴシック" pitchFamily="50" charset="-128"/>
                </a:rPr>
                <a:t>naționale</a:t>
              </a:r>
              <a:r>
                <a:rPr lang="en-US" altLang="ja-JP" sz="1600" dirty="0">
                  <a:ea typeface="ＭＳ Ｐゴシック" pitchFamily="50" charset="-128"/>
                </a:rPr>
                <a:t> si </a:t>
              </a:r>
              <a:r>
                <a:rPr lang="en-US" altLang="ja-JP" sz="1600" dirty="0" err="1">
                  <a:ea typeface="ＭＳ Ｐゴシック" pitchFamily="50" charset="-128"/>
                </a:rPr>
                <a:t>dotarea</a:t>
              </a:r>
              <a:r>
                <a:rPr lang="en-US" altLang="ja-JP" sz="1600" dirty="0">
                  <a:ea typeface="ＭＳ Ｐゴシック" pitchFamily="50" charset="-128"/>
                </a:rPr>
                <a:t> cu </a:t>
              </a:r>
              <a:r>
                <a:rPr lang="en-US" altLang="ja-JP" sz="1600" dirty="0" err="1">
                  <a:ea typeface="ＭＳ Ｐゴシック" pitchFamily="50" charset="-128"/>
                </a:rPr>
                <a:t>echipamente</a:t>
              </a:r>
              <a:r>
                <a:rPr lang="en-US" altLang="ja-JP" sz="1600" dirty="0">
                  <a:ea typeface="ＭＳ Ｐゴシック" pitchFamily="50" charset="-128"/>
                </a:rPr>
                <a:t> de </a:t>
              </a:r>
              <a:r>
                <a:rPr lang="en-US" altLang="ja-JP" sz="1600" dirty="0" err="1">
                  <a:ea typeface="ＭＳ Ｐゴシック" pitchFamily="50" charset="-128"/>
                </a:rPr>
                <a:t>specialitate</a:t>
              </a:r>
              <a:r>
                <a:rPr lang="en-US" altLang="ja-JP" sz="1600" dirty="0">
                  <a:ea typeface="ＭＳ Ｐゴシック" pitchFamily="50" charset="-128"/>
                </a:rPr>
                <a:t>,  </a:t>
              </a:r>
              <a:r>
                <a:rPr lang="en-US" altLang="ja-JP" sz="1600" dirty="0" err="1">
                  <a:ea typeface="ＭＳ Ｐゴシック" pitchFamily="50" charset="-128"/>
                </a:rPr>
                <a:t>preg</a:t>
              </a:r>
              <a:r>
                <a:rPr lang="ro-RO" altLang="ja-JP" sz="1600" dirty="0">
                  <a:ea typeface="ＭＳ Ｐゴシック" pitchFamily="50" charset="-128"/>
                </a:rPr>
                <a:t>ă</a:t>
              </a:r>
              <a:r>
                <a:rPr lang="en-US" altLang="ja-JP" sz="1600" dirty="0">
                  <a:ea typeface="ＭＳ Ｐゴシック" pitchFamily="50" charset="-128"/>
                </a:rPr>
                <a:t>tire si </a:t>
              </a:r>
              <a:r>
                <a:rPr lang="en-US" altLang="ja-JP" sz="1600" dirty="0" err="1">
                  <a:ea typeface="ＭＳ Ｐゴシック" pitchFamily="50" charset="-128"/>
                </a:rPr>
                <a:t>perfectionare</a:t>
              </a:r>
              <a:r>
                <a:rPr lang="en-US" altLang="ja-JP" sz="1600" dirty="0">
                  <a:ea typeface="ＭＳ Ｐゴシック" pitchFamily="50" charset="-128"/>
                </a:rPr>
                <a:t> </a:t>
              </a:r>
              <a:r>
                <a:rPr lang="en-US" altLang="ja-JP" sz="1600" dirty="0" err="1">
                  <a:ea typeface="ＭＳ Ｐゴシック" pitchFamily="50" charset="-128"/>
                </a:rPr>
                <a:t>resursa</a:t>
              </a:r>
              <a:r>
                <a:rPr lang="en-US" altLang="ja-JP" sz="1600" dirty="0">
                  <a:ea typeface="ＭＳ Ｐゴシック" pitchFamily="50" charset="-128"/>
                </a:rPr>
                <a:t> </a:t>
              </a:r>
              <a:r>
                <a:rPr lang="en-US" altLang="ja-JP" sz="1600" dirty="0" err="1">
                  <a:ea typeface="ＭＳ Ｐゴシック" pitchFamily="50" charset="-128"/>
                </a:rPr>
                <a:t>umana</a:t>
              </a:r>
              <a:endParaRPr lang="en-US" altLang="ja-JP" sz="1600" dirty="0">
                <a:ea typeface="ＭＳ Ｐゴシック" pitchFamily="50" charset="-128"/>
              </a:endParaRPr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9F38-619A-4114-B8F4-AA0FFC690A0E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527138" y="188138"/>
            <a:ext cx="289611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o-RO" altLang="ja-JP" sz="3200" b="1" i="1" dirty="0" smtClean="0">
                <a:solidFill>
                  <a:srgbClr val="FF0000"/>
                </a:solidFill>
                <a:ea typeface="ＭＳ Ｐゴシック" pitchFamily="50" charset="-128"/>
              </a:rPr>
              <a:t>OP 4. SANATATE</a:t>
            </a:r>
            <a:endParaRPr lang="ro-RO" sz="3200" dirty="0"/>
          </a:p>
        </p:txBody>
      </p:sp>
    </p:spTree>
    <p:extLst>
      <p:ext uri="{BB962C8B-B14F-4D97-AF65-F5344CB8AC3E}">
        <p14:creationId xmlns:p14="http://schemas.microsoft.com/office/powerpoint/2010/main" val="1916764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" name="Conector drept cu săgeată 28">
            <a:extLst>
              <a:ext uri="{FF2B5EF4-FFF2-40B4-BE49-F238E27FC236}">
                <a16:creationId xmlns:a16="http://schemas.microsoft.com/office/drawing/2014/main" xmlns="" id="{B10C5C1D-DC73-4C39-A57F-14BD0251576E}"/>
              </a:ext>
            </a:extLst>
          </p:cNvPr>
          <p:cNvCxnSpPr>
            <a:cxnSpLocks/>
            <a:stCxn id="10" idx="3"/>
            <a:endCxn id="26" idx="1"/>
          </p:cNvCxnSpPr>
          <p:nvPr/>
        </p:nvCxnSpPr>
        <p:spPr>
          <a:xfrm>
            <a:off x="3340882" y="2965086"/>
            <a:ext cx="581893" cy="7889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2" name="Group 41">
            <a:extLst>
              <a:ext uri="{FF2B5EF4-FFF2-40B4-BE49-F238E27FC236}">
                <a16:creationId xmlns:a16="http://schemas.microsoft.com/office/drawing/2014/main" xmlns="" id="{7112FFD8-9AC3-4E96-B8D5-D7B06B086B20}"/>
              </a:ext>
            </a:extLst>
          </p:cNvPr>
          <p:cNvGrpSpPr/>
          <p:nvPr/>
        </p:nvGrpSpPr>
        <p:grpSpPr>
          <a:xfrm>
            <a:off x="1043451" y="889718"/>
            <a:ext cx="10281366" cy="4352175"/>
            <a:chOff x="955316" y="783510"/>
            <a:chExt cx="10281366" cy="4352175"/>
          </a:xfrm>
        </p:grpSpPr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xmlns="" id="{EC2E9F12-C8FD-4C49-9A50-150D7BD8E834}"/>
                </a:ext>
              </a:extLst>
            </p:cNvPr>
            <p:cNvGrpSpPr/>
            <p:nvPr/>
          </p:nvGrpSpPr>
          <p:grpSpPr>
            <a:xfrm>
              <a:off x="955316" y="783510"/>
              <a:ext cx="10281366" cy="4352175"/>
              <a:chOff x="584552" y="992831"/>
              <a:chExt cx="10281366" cy="4352175"/>
            </a:xfrm>
          </p:grpSpPr>
          <p:grpSp>
            <p:nvGrpSpPr>
              <p:cNvPr id="25" name="Grupare 24">
                <a:extLst>
                  <a:ext uri="{FF2B5EF4-FFF2-40B4-BE49-F238E27FC236}">
                    <a16:creationId xmlns:a16="http://schemas.microsoft.com/office/drawing/2014/main" xmlns="" id="{BA220589-7977-4381-8ECA-2D5CA9817423}"/>
                  </a:ext>
                </a:extLst>
              </p:cNvPr>
              <p:cNvGrpSpPr/>
              <p:nvPr/>
            </p:nvGrpSpPr>
            <p:grpSpPr>
              <a:xfrm>
                <a:off x="584552" y="992831"/>
                <a:ext cx="10281366" cy="3898659"/>
                <a:chOff x="495189" y="1247113"/>
                <a:chExt cx="9703478" cy="2859303"/>
              </a:xfrm>
            </p:grpSpPr>
            <p:sp>
              <p:nvSpPr>
                <p:cNvPr id="10" name="Casetă text 2">
                  <a:extLst>
                    <a:ext uri="{FF2B5EF4-FFF2-40B4-BE49-F238E27FC236}">
                      <a16:creationId xmlns:a16="http://schemas.microsoft.com/office/drawing/2014/main" xmlns="" id="{A716AA03-56F8-42C2-BCE6-5349A99364B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5189" y="1431987"/>
                  <a:ext cx="2168299" cy="2674429"/>
                </a:xfrm>
                <a:prstGeom prst="flowChartAlternateProcess">
                  <a:avLst/>
                </a:prstGeom>
                <a:solidFill>
                  <a:schemeClr val="accent1"/>
                </a:solidFill>
                <a:ln w="9525">
                  <a:noFill/>
                  <a:miter lim="800000"/>
                  <a:headEnd type="none" w="med" len="med"/>
                  <a:tailEnd type="none" w="med" len="med"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cene3d>
                  <a:camera prst="orthographicFront">
                    <a:rot lat="0" lon="0" rev="0"/>
                  </a:camera>
                  <a:lightRig rig="balanced" dir="t">
                    <a:rot lat="0" lon="0" rev="8700000"/>
                  </a:lightRig>
                </a:scene3d>
                <a:sp3d>
                  <a:bevelT w="190500" h="38100"/>
                </a:sp3d>
              </p:spPr>
              <p:txBody>
                <a:bodyPr rot="0" vert="horz" wrap="square" lIns="91440" tIns="45720" rIns="91440" bIns="45720" anchor="ctr" anchorCtr="0" upright="1">
                  <a:noAutofit/>
                </a:bodyPr>
                <a:lstStyle/>
                <a:p>
                  <a:pPr marL="0" marR="0" algn="just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GB" dirty="0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rPr>
                    <a:t>(</a:t>
                  </a:r>
                  <a:r>
                    <a:rPr lang="ro-RO" dirty="0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rPr>
                    <a:t>x</a:t>
                  </a:r>
                  <a:r>
                    <a:rPr lang="en-GB" dirty="0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rPr>
                    <a:t>)</a:t>
                  </a:r>
                  <a:r>
                    <a:rPr lang="ro-RO" dirty="0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rPr>
                    <a:t>.</a:t>
                  </a:r>
                  <a:r>
                    <a:rPr lang="ro-RO" sz="2000" dirty="0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rPr>
                    <a:t> </a:t>
                  </a:r>
                  <a:r>
                    <a:rPr lang="ro-RO" dirty="0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rPr>
                    <a:t>Promovarea integrării sociale a persoanelor aflate în risc de sărăcie sau excluziune socială, inclusiv a persoanelor cele mai defavorizate și a copiilor</a:t>
                  </a:r>
                  <a:endParaRPr lang="en-US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1" name="AutoShape 48">
                  <a:extLst>
                    <a:ext uri="{FF2B5EF4-FFF2-40B4-BE49-F238E27FC236}">
                      <a16:creationId xmlns:a16="http://schemas.microsoft.com/office/drawing/2014/main" xmlns="" id="{46629CCB-C93B-4E7B-BB45-FA2A3D106F4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12674" y="1247113"/>
                  <a:ext cx="6985993" cy="679215"/>
                </a:xfrm>
                <a:prstGeom prst="flowChartAlternateProcess">
                  <a:avLst/>
                </a:prstGeom>
                <a:solidFill>
                  <a:schemeClr val="accent1">
                    <a:lumMod val="20000"/>
                    <a:lumOff val="80000"/>
                  </a:schemeClr>
                </a:solidFill>
                <a:ln w="9525">
                  <a:noFill/>
                  <a:miter lim="800000"/>
                  <a:headEnd type="none" w="med" len="med"/>
                  <a:tailEnd type="none" w="med" len="med"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cene3d>
                  <a:camera prst="orthographicFront">
                    <a:rot lat="0" lon="0" rev="0"/>
                  </a:camera>
                  <a:lightRig rig="balanced" dir="t">
                    <a:rot lat="0" lon="0" rev="8700000"/>
                  </a:lightRig>
                </a:scene3d>
                <a:sp3d>
                  <a:bevelT w="190500" h="38100"/>
                </a:sp3d>
              </p:spPr>
              <p:txBody>
                <a:bodyPr rot="0" vert="horz" wrap="square" lIns="91440" tIns="45720" rIns="91440" bIns="45720" anchor="ctr" anchorCtr="0" upright="1">
                  <a:noAutofit/>
                </a:bodyPr>
                <a:lstStyle/>
                <a:p>
                  <a:pPr marL="0" marR="0" algn="just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ro-RO" dirty="0">
                      <a:effectLst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(x)1. </a:t>
                  </a:r>
                  <a:r>
                    <a:rPr lang="ro-RO" dirty="0"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Î</a:t>
                  </a:r>
                  <a:r>
                    <a:rPr lang="ro-RO" dirty="0">
                      <a:effectLst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mbunătățirea </a:t>
                  </a:r>
                  <a:r>
                    <a:rPr lang="ro-RO" b="1" dirty="0">
                      <a:effectLst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accesului tuturor copiilor la servicii de calitate</a:t>
                  </a:r>
                </a:p>
              </p:txBody>
            </p:sp>
            <p:cxnSp>
              <p:nvCxnSpPr>
                <p:cNvPr id="15" name="Conector drept cu săgeată 14">
                  <a:extLst>
                    <a:ext uri="{FF2B5EF4-FFF2-40B4-BE49-F238E27FC236}">
                      <a16:creationId xmlns:a16="http://schemas.microsoft.com/office/drawing/2014/main" xmlns="" id="{95FCCD83-CB31-4D94-B5FE-EA8FDA767703}"/>
                    </a:ext>
                  </a:extLst>
                </p:cNvPr>
                <p:cNvCxnSpPr>
                  <a:cxnSpLocks/>
                  <a:stCxn id="10" idx="3"/>
                  <a:endCxn id="11" idx="1"/>
                </p:cNvCxnSpPr>
                <p:nvPr/>
              </p:nvCxnSpPr>
              <p:spPr>
                <a:xfrm flipV="1">
                  <a:off x="2663488" y="1586721"/>
                  <a:ext cx="549186" cy="1182481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8" name="AutoShape 48">
                  <a:extLst>
                    <a:ext uri="{FF2B5EF4-FFF2-40B4-BE49-F238E27FC236}">
                      <a16:creationId xmlns:a16="http://schemas.microsoft.com/office/drawing/2014/main" xmlns="" id="{4F99A79A-1B50-4FFC-9B86-2E0EBAD690B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12674" y="2056836"/>
                  <a:ext cx="6985993" cy="665883"/>
                </a:xfrm>
                <a:prstGeom prst="flowChartAlternateProcess">
                  <a:avLst/>
                </a:prstGeom>
                <a:solidFill>
                  <a:schemeClr val="accent1">
                    <a:lumMod val="20000"/>
                    <a:lumOff val="80000"/>
                  </a:schemeClr>
                </a:solidFill>
                <a:ln w="9525">
                  <a:noFill/>
                  <a:miter lim="800000"/>
                  <a:headEnd type="none" w="med" len="med"/>
                  <a:tailEnd type="none" w="med" len="med"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cene3d>
                  <a:camera prst="orthographicFront">
                    <a:rot lat="0" lon="0" rev="0"/>
                  </a:camera>
                  <a:lightRig rig="balanced" dir="t">
                    <a:rot lat="0" lon="0" rev="8700000"/>
                  </a:lightRig>
                </a:scene3d>
                <a:sp3d>
                  <a:bevelT w="190500" h="38100"/>
                </a:sp3d>
              </p:spPr>
              <p:txBody>
                <a:bodyPr rot="0" vert="horz" wrap="square" lIns="91440" tIns="45720" rIns="91440" bIns="45720" anchor="ctr" anchorCtr="0" upright="1">
                  <a:noAutofit/>
                </a:bodyPr>
                <a:lstStyle/>
                <a:p>
                  <a:pPr algn="just"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US" dirty="0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(</a:t>
                  </a:r>
                  <a:r>
                    <a:rPr lang="ro-RO" dirty="0"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x</a:t>
                  </a:r>
                  <a:r>
                    <a:rPr lang="it-IT" dirty="0"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)</a:t>
                  </a:r>
                  <a:r>
                    <a:rPr lang="ro-RO" dirty="0"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 </a:t>
                  </a:r>
                  <a:r>
                    <a:rPr lang="it-IT" dirty="0"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2</a:t>
                  </a:r>
                  <a:r>
                    <a:rPr lang="ro-RO" dirty="0"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.</a:t>
                  </a:r>
                  <a:r>
                    <a:rPr lang="it-IT" dirty="0"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 </a:t>
                  </a:r>
                  <a:r>
                    <a:rPr lang="it-IT" b="1" dirty="0"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Integrarea social</a:t>
                  </a:r>
                  <a:r>
                    <a:rPr lang="ro-RO" b="1" dirty="0"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ă</a:t>
                  </a:r>
                  <a:r>
                    <a:rPr lang="it-IT" dirty="0"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 a unor </a:t>
                  </a:r>
                  <a:r>
                    <a:rPr lang="it-IT" b="1" dirty="0"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grupuri specifice aflate </a:t>
                  </a:r>
                  <a:r>
                    <a:rPr lang="ro-RO" b="1" dirty="0"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î</a:t>
                  </a:r>
                  <a:r>
                    <a:rPr lang="it-IT" b="1" dirty="0"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 risc de excluziune</a:t>
                  </a:r>
                  <a:endParaRPr lang="en-US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29" name="Conector drept cu săgeată 28">
                  <a:extLst>
                    <a:ext uri="{FF2B5EF4-FFF2-40B4-BE49-F238E27FC236}">
                      <a16:creationId xmlns:a16="http://schemas.microsoft.com/office/drawing/2014/main" xmlns="" id="{6AF9BE34-A555-4336-B95D-BD5C9AB5BB31}"/>
                    </a:ext>
                  </a:extLst>
                </p:cNvPr>
                <p:cNvCxnSpPr>
                  <a:cxnSpLocks/>
                  <a:stCxn id="10" idx="3"/>
                  <a:endCxn id="28" idx="1"/>
                </p:cNvCxnSpPr>
                <p:nvPr/>
              </p:nvCxnSpPr>
              <p:spPr>
                <a:xfrm flipV="1">
                  <a:off x="2663488" y="2389778"/>
                  <a:ext cx="549186" cy="379424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6" name="AutoShape 48">
                <a:extLst>
                  <a:ext uri="{FF2B5EF4-FFF2-40B4-BE49-F238E27FC236}">
                    <a16:creationId xmlns:a16="http://schemas.microsoft.com/office/drawing/2014/main" xmlns="" id="{6E5D2432-7FF4-49D1-B228-7355FB8F7B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63876" y="3222881"/>
                <a:ext cx="7402042" cy="1268465"/>
              </a:xfrm>
              <a:prstGeom prst="flowChartAlternateProcess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9525">
                <a:noFill/>
                <a:miter lim="800000"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endParaRPr lang="en-US" sz="2000" dirty="0">
                  <a:latin typeface="Calibri Light" panose="020F03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000" dirty="0">
                    <a:latin typeface="Calibri Light" panose="020F03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(</a:t>
                </a:r>
                <a:r>
                  <a:rPr lang="en-US" dirty="0">
                    <a:latin typeface="Calibri Light" panose="020F03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x)3</a:t>
                </a:r>
                <a:r>
                  <a:rPr lang="ro-RO" dirty="0">
                    <a:latin typeface="Calibri Light" panose="020F03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</a:t>
                </a:r>
                <a:r>
                  <a:rPr lang="en-US" dirty="0">
                    <a:latin typeface="Calibri Light" panose="020F03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Calibri Light" panose="020F03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Incurajarea</a:t>
                </a:r>
                <a:r>
                  <a:rPr lang="en-US" dirty="0">
                    <a:latin typeface="Calibri Light" panose="020F03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incluziunii</a:t>
                </a:r>
                <a:r>
                  <a:rPr lang="en-US" b="1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active a </a:t>
                </a:r>
                <a:r>
                  <a:rPr lang="en-US" b="1" dirty="0" err="1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persoanelor</a:t>
                </a:r>
                <a:r>
                  <a:rPr lang="en-US" b="1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o-RO" b="1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î</a:t>
                </a:r>
                <a:r>
                  <a:rPr lang="en-US" b="1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 v</a:t>
                </a:r>
                <a:r>
                  <a:rPr lang="ro-RO" b="1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â</a:t>
                </a:r>
                <a:r>
                  <a:rPr lang="en-US" b="1" dirty="0" err="1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rst</a:t>
                </a:r>
                <a:r>
                  <a:rPr lang="ro-RO" b="1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ă</a:t>
                </a:r>
                <a:r>
                  <a:rPr lang="en-US" b="1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>
                    <a:latin typeface="Calibri Light" panose="020F03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prin </a:t>
                </a:r>
                <a:r>
                  <a:rPr lang="en-US" dirty="0" err="1">
                    <a:latin typeface="Calibri Light" panose="020F03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măsuri</a:t>
                </a:r>
                <a:r>
                  <a:rPr lang="en-US" dirty="0">
                    <a:latin typeface="Calibri Light" panose="020F03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Calibri Light" panose="020F03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privind</a:t>
                </a:r>
                <a:r>
                  <a:rPr lang="en-US" dirty="0">
                    <a:latin typeface="Calibri Light" panose="020F03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Calibri Light" panose="020F03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asigurarea</a:t>
                </a:r>
                <a:r>
                  <a:rPr lang="en-US" dirty="0">
                    <a:latin typeface="Calibri Light" panose="020F03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Calibri Light" panose="020F03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îmbătrânirii</a:t>
                </a:r>
                <a:r>
                  <a:rPr lang="en-US" dirty="0">
                    <a:latin typeface="Calibri Light" panose="020F03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active</a:t>
                </a:r>
              </a:p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endParaRPr lang="en-US" sz="20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7" name="AutoShape 48">
                <a:extLst>
                  <a:ext uri="{FF2B5EF4-FFF2-40B4-BE49-F238E27FC236}">
                    <a16:creationId xmlns:a16="http://schemas.microsoft.com/office/drawing/2014/main" xmlns="" id="{2E0CFC93-634C-408D-ACC2-7ABEC84F04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63876" y="4709407"/>
                <a:ext cx="7402042" cy="635599"/>
              </a:xfrm>
              <a:prstGeom prst="flowChartAlternateProcess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9525">
                <a:noFill/>
                <a:miter lim="800000"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dirty="0">
                    <a:effectLst/>
                    <a:latin typeface="Calibri Light" panose="020F03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(</a:t>
                </a:r>
                <a:r>
                  <a:rPr lang="ro-RO" dirty="0">
                    <a:latin typeface="Calibri Light" panose="020F03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x</a:t>
                </a:r>
                <a:r>
                  <a:rPr lang="it-IT" dirty="0">
                    <a:latin typeface="Calibri Light" panose="020F03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)4</a:t>
                </a:r>
                <a:r>
                  <a:rPr lang="ro-RO" dirty="0">
                    <a:latin typeface="Calibri Light" panose="020F03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</a:t>
                </a:r>
                <a:r>
                  <a:rPr lang="it-IT" dirty="0">
                    <a:latin typeface="Calibri Light" panose="020F03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o-RO" dirty="0">
                    <a:latin typeface="Calibri Light" panose="020F03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Sprijinirea </a:t>
                </a:r>
                <a:r>
                  <a:rPr lang="ro-RO" b="1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</a:t>
                </a:r>
                <a:r>
                  <a:rPr lang="it-IT" b="1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ezinstitutionalizare</a:t>
                </a:r>
                <a:r>
                  <a:rPr lang="ro-RO" b="1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31" name="Conector drept cu săgeată 28">
              <a:extLst>
                <a:ext uri="{FF2B5EF4-FFF2-40B4-BE49-F238E27FC236}">
                  <a16:creationId xmlns:a16="http://schemas.microsoft.com/office/drawing/2014/main" xmlns="" id="{521CB33F-0748-4EE8-99FD-03DFC9C6D115}"/>
                </a:ext>
              </a:extLst>
            </p:cNvPr>
            <p:cNvCxnSpPr>
              <a:cxnSpLocks/>
              <a:stCxn id="10" idx="3"/>
              <a:endCxn id="27" idx="1"/>
            </p:cNvCxnSpPr>
            <p:nvPr/>
          </p:nvCxnSpPr>
          <p:spPr>
            <a:xfrm>
              <a:off x="3252747" y="2858878"/>
              <a:ext cx="581893" cy="195900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9F38-619A-4114-B8F4-AA0FFC690A0E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27138" y="188138"/>
            <a:ext cx="478926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o-RO" altLang="ja-JP" sz="3200" b="1" i="1" dirty="0" smtClean="0">
                <a:solidFill>
                  <a:srgbClr val="FF0000"/>
                </a:solidFill>
                <a:ea typeface="ＭＳ Ｐゴシック" pitchFamily="50" charset="-128"/>
              </a:rPr>
              <a:t>OP 4. INCLUZIUNE SOCIALA</a:t>
            </a:r>
            <a:endParaRPr lang="ro-RO" sz="3200" dirty="0"/>
          </a:p>
        </p:txBody>
      </p:sp>
    </p:spTree>
    <p:extLst>
      <p:ext uri="{BB962C8B-B14F-4D97-AF65-F5344CB8AC3E}">
        <p14:creationId xmlns:p14="http://schemas.microsoft.com/office/powerpoint/2010/main" val="1658595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="" xmlns:a16="http://schemas.microsoft.com/office/drawing/2014/main" id="{F9EFDB67-3153-4C69-8D10-9B5C80168B31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9" name="think-cell Slide" r:id="rId6" imgW="425" imgH="426" progId="TCLayout.ActiveDocument.1">
                  <p:embed/>
                </p:oleObj>
              </mc:Choice>
              <mc:Fallback>
                <p:oleObj name="think-cell Slide" r:id="rId6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>
            <a:extLst>
              <a:ext uri="{FF2B5EF4-FFF2-40B4-BE49-F238E27FC236}">
                <a16:creationId xmlns="" xmlns:a16="http://schemas.microsoft.com/office/drawing/2014/main" id="{14A933DA-84B8-48EE-AA86-E78B500ADFC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ro-RO" sz="4400" dirty="0">
              <a:latin typeface="Calibri Light" panose="020F0302020204030204" pitchFamily="34" charset="0"/>
              <a:ea typeface="+mj-ea"/>
              <a:cs typeface="+mj-cs"/>
              <a:sym typeface="Calibri Light" panose="020F0302020204030204" pitchFamily="34" charset="0"/>
            </a:endParaRPr>
          </a:p>
        </p:txBody>
      </p:sp>
      <p:sp>
        <p:nvSpPr>
          <p:cNvPr id="23" name="Text Placeholder 5"/>
          <p:cNvSpPr txBox="1">
            <a:spLocks/>
          </p:cNvSpPr>
          <p:nvPr/>
        </p:nvSpPr>
        <p:spPr>
          <a:xfrm>
            <a:off x="6424246" y="1161753"/>
            <a:ext cx="5367510" cy="16312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 defTabSz="957263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charset="0"/>
              <a:defRPr lang="en-US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180000" indent="-180000" algn="l" defTabSz="957263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charset="0"/>
              <a:buChar char="•"/>
              <a:defRPr lang="en-US" sz="140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2pPr>
            <a:lvl3pPr marL="360000" indent="-180000" algn="l" defTabSz="957263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charset="0"/>
              <a:buChar char="‒"/>
              <a:defRPr lang="en-US" sz="120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3pPr>
            <a:lvl4pPr marL="540000" indent="-180000" algn="l" defTabSz="957263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charset="0"/>
              <a:buChar char="•"/>
              <a:defRPr lang="en-US" sz="120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4pPr>
            <a:lvl5pPr marL="720000" indent="-179388" algn="l" defTabSz="957263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charset="0"/>
              <a:buChar char="‒"/>
              <a:defRPr lang="en-GB" sz="120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5pPr>
            <a:lvl6pPr marL="900000" indent="-180000" algn="l" defTabSz="859512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pitchFamily="34" charset="0"/>
              <a:buChar char="•"/>
              <a:defRPr sz="1200" kern="1200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080000" indent="-180000" algn="l" defTabSz="859512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pitchFamily="34" charset="0"/>
              <a:buChar char="‒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1260000" indent="-180000" algn="l" defTabSz="859512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pitchFamily="34" charset="0"/>
              <a:buChar char="•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1440000" indent="-180000" algn="l" defTabSz="859512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pitchFamily="34" charset="0"/>
              <a:buChar char="‒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r>
              <a:rPr lang="ro-RO" sz="1600" dirty="0" smtClean="0">
                <a:solidFill>
                  <a:schemeClr val="tx1"/>
                </a:solidFill>
              </a:rPr>
              <a:t>1.1 Integrarea organizațiilor CDI românești în programe de colaborare transfrontaliere și internaționale (Sinergii </a:t>
            </a:r>
            <a:r>
              <a:rPr lang="ro-RO" sz="1600" dirty="0" err="1" smtClean="0">
                <a:solidFill>
                  <a:schemeClr val="tx1"/>
                </a:solidFill>
              </a:rPr>
              <a:t>Horizon</a:t>
            </a:r>
            <a:r>
              <a:rPr lang="ro-RO" sz="1600" dirty="0" smtClean="0">
                <a:solidFill>
                  <a:schemeClr val="tx1"/>
                </a:solidFill>
              </a:rPr>
              <a:t> Europe, </a:t>
            </a:r>
            <a:r>
              <a:rPr lang="en-US" sz="1600" dirty="0" smtClean="0">
                <a:solidFill>
                  <a:schemeClr val="tx1"/>
                </a:solidFill>
              </a:rPr>
              <a:t>Pia</a:t>
            </a:r>
            <a:r>
              <a:rPr lang="ro-RO" sz="1600" dirty="0" smtClean="0">
                <a:solidFill>
                  <a:schemeClr val="tx1"/>
                </a:solidFill>
              </a:rPr>
              <a:t>ța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Unic</a:t>
            </a:r>
            <a:r>
              <a:rPr lang="ro-RO" sz="1600" smtClean="0">
                <a:solidFill>
                  <a:schemeClr val="tx1"/>
                </a:solidFill>
              </a:rPr>
              <a:t>ă, </a:t>
            </a:r>
            <a:r>
              <a:rPr lang="ro-RO" sz="1600" dirty="0" err="1" smtClean="0">
                <a:solidFill>
                  <a:schemeClr val="tx1"/>
                </a:solidFill>
              </a:rPr>
              <a:t>Interreg</a:t>
            </a:r>
            <a:r>
              <a:rPr lang="ro-RO" sz="1600" dirty="0" smtClean="0">
                <a:solidFill>
                  <a:schemeClr val="tx1"/>
                </a:solidFill>
              </a:rPr>
              <a:t> etc.) – </a:t>
            </a:r>
            <a:r>
              <a:rPr lang="ro-RO" sz="1600" i="1" dirty="0" smtClean="0">
                <a:solidFill>
                  <a:schemeClr val="tx1"/>
                </a:solidFill>
              </a:rPr>
              <a:t>intervenţii naţionale/regionale</a:t>
            </a:r>
          </a:p>
          <a:p>
            <a:pPr marL="0" lvl="1" indent="0" algn="just"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r>
              <a:rPr lang="ro-RO" sz="1600" dirty="0" smtClean="0">
                <a:solidFill>
                  <a:schemeClr val="tx1"/>
                </a:solidFill>
              </a:rPr>
              <a:t>1.2 Dezvoltarea şi utilizarea infrastructurii de CDI</a:t>
            </a:r>
            <a:r>
              <a:rPr lang="ro-RO" sz="1600" dirty="0">
                <a:solidFill>
                  <a:prstClr val="black"/>
                </a:solidFill>
                <a:ea typeface="+mn-ea"/>
                <a:cs typeface="+mn-cs"/>
              </a:rPr>
              <a:t> </a:t>
            </a:r>
            <a:r>
              <a:rPr lang="ro-RO" sz="1600" i="1" dirty="0">
                <a:solidFill>
                  <a:prstClr val="black"/>
                </a:solidFill>
                <a:ea typeface="+mn-ea"/>
                <a:cs typeface="+mn-cs"/>
              </a:rPr>
              <a:t>– intervenţii naţionale/regionale</a:t>
            </a:r>
            <a:endParaRPr lang="ro-RO" sz="1600" i="1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59757" y="1520393"/>
            <a:ext cx="1731752" cy="4276320"/>
          </a:xfrm>
          <a:prstGeom prst="rect">
            <a:avLst/>
          </a:prstGeom>
          <a:solidFill>
            <a:schemeClr val="accent1"/>
          </a:solidFill>
          <a:ln w="12700" algn="ctr">
            <a:noFill/>
            <a:miter lim="800000"/>
            <a:headEnd type="none" w="sm" len="sm"/>
            <a:tailEnd type="none" w="med" len="lg"/>
          </a:ln>
        </p:spPr>
        <p:txBody>
          <a:bodyPr lIns="88900" tIns="88900" rIns="88900" bIns="88900" anchor="ctr"/>
          <a:lstStyle/>
          <a:p>
            <a:pPr>
              <a:defRPr/>
            </a:pPr>
            <a:r>
              <a:rPr lang="ro-RO" altLang="ja-JP" b="1" i="1" dirty="0">
                <a:ea typeface="ＭＳ Ｐゴシック" pitchFamily="50" charset="-128"/>
              </a:rPr>
              <a:t>Obiectiv Specific </a:t>
            </a:r>
            <a:r>
              <a:rPr lang="ro-RO" altLang="ja-JP" sz="2200" b="1" i="1" dirty="0" smtClean="0">
                <a:solidFill>
                  <a:schemeClr val="bg1"/>
                </a:solidFill>
                <a:ea typeface="ＭＳ Ｐゴシック" pitchFamily="50" charset="-128"/>
              </a:rPr>
              <a:t>Dezvoltarea </a:t>
            </a:r>
            <a:r>
              <a:rPr lang="ro-RO" altLang="ja-JP" sz="2200" b="1" i="1" dirty="0">
                <a:solidFill>
                  <a:schemeClr val="bg1"/>
                </a:solidFill>
                <a:ea typeface="ＭＳ Ｐゴシック" pitchFamily="50" charset="-128"/>
              </a:rPr>
              <a:t>capacităților de </a:t>
            </a:r>
            <a:r>
              <a:rPr lang="ro-RO" altLang="ja-JP" sz="2200" b="1" i="1" dirty="0">
                <a:solidFill>
                  <a:srgbClr val="FF0000"/>
                </a:solidFill>
                <a:ea typeface="ＭＳ Ｐゴシック" pitchFamily="50" charset="-128"/>
              </a:rPr>
              <a:t>cercetare și inovare </a:t>
            </a:r>
            <a:r>
              <a:rPr lang="ro-RO" altLang="ja-JP" sz="2200" b="1" i="1" dirty="0">
                <a:solidFill>
                  <a:schemeClr val="bg1"/>
                </a:solidFill>
                <a:ea typeface="ＭＳ Ｐゴシック" pitchFamily="50" charset="-128"/>
              </a:rPr>
              <a:t>și adoptarea tehnologiilor avansate</a:t>
            </a:r>
            <a:endParaRPr lang="en-US" altLang="ja-JP" sz="2200" b="1" i="1" dirty="0">
              <a:solidFill>
                <a:schemeClr val="bg1"/>
              </a:solidFill>
              <a:ea typeface="ＭＳ Ｐゴシック" pitchFamily="50" charset="-128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118338" y="1425028"/>
            <a:ext cx="2965939" cy="11211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noFill/>
            <a:miter lim="800000"/>
            <a:headEnd type="none" w="sm" len="sm"/>
            <a:tailEnd type="none" w="med" len="lg"/>
          </a:ln>
        </p:spPr>
        <p:txBody>
          <a:bodyPr lIns="88900" tIns="88900" rIns="88900" bIns="88900" anchor="ctr"/>
          <a:lstStyle/>
          <a:p>
            <a:pPr>
              <a:defRPr/>
            </a:pPr>
            <a:r>
              <a:rPr lang="ro-RO" altLang="ja-JP" i="1" dirty="0" smtClean="0">
                <a:ea typeface="ＭＳ Ｐゴシック" pitchFamily="50" charset="-128"/>
              </a:rPr>
              <a:t>1.  Integrarea </a:t>
            </a:r>
            <a:r>
              <a:rPr lang="ro-RO" altLang="ja-JP" i="1" dirty="0">
                <a:ea typeface="ＭＳ Ｐゴシック" pitchFamily="50" charset="-128"/>
              </a:rPr>
              <a:t>ecosistemului CDI național în Spațiu de Cercetare European (European Research Area)</a:t>
            </a:r>
            <a:endParaRPr lang="en-US" altLang="ja-JP" i="1" dirty="0">
              <a:ea typeface="ＭＳ Ｐゴシック" pitchFamily="50" charset="-128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118341" y="2684585"/>
            <a:ext cx="2965938" cy="157731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noFill/>
            <a:miter lim="800000"/>
            <a:headEnd type="none" w="sm" len="sm"/>
            <a:tailEnd type="none" w="med" len="lg"/>
          </a:ln>
        </p:spPr>
        <p:txBody>
          <a:bodyPr lIns="88900" tIns="88900" rIns="88900" bIns="88900" anchor="ctr"/>
          <a:lstStyle/>
          <a:p>
            <a:pPr>
              <a:defRPr/>
            </a:pPr>
            <a:r>
              <a:rPr lang="ro-RO" altLang="ja-JP" i="1" dirty="0" smtClean="0">
                <a:ea typeface="ＭＳ Ｐゴシック" pitchFamily="50" charset="-128"/>
              </a:rPr>
              <a:t>2.  Crearea unui sistem atractiv de inovare în industrie, pentru toate tipurile de inovare (de produs, de proces, organizațională și de marketing)</a:t>
            </a:r>
            <a:endParaRPr lang="ro-RO" altLang="ja-JP" i="1" dirty="0">
              <a:ea typeface="ＭＳ Ｐゴシック" pitchFamily="50" charset="-128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118338" y="4396156"/>
            <a:ext cx="2965938" cy="10316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noFill/>
            <a:miter lim="800000"/>
            <a:headEnd type="none" w="sm" len="sm"/>
            <a:tailEnd type="none" w="med" len="lg"/>
          </a:ln>
        </p:spPr>
        <p:txBody>
          <a:bodyPr lIns="88900" tIns="88900" rIns="88900" bIns="88900" anchor="ctr"/>
          <a:lstStyle/>
          <a:p>
            <a:pPr>
              <a:defRPr/>
            </a:pPr>
            <a:r>
              <a:rPr lang="ro-RO" altLang="ja-JP" i="1" dirty="0" smtClean="0">
                <a:ea typeface="ＭＳ Ｐゴシック" pitchFamily="50" charset="-128"/>
              </a:rPr>
              <a:t>3. Sprijinirea creării de noi companii inovative și creșterea ratei de supraviețuire a acestora</a:t>
            </a:r>
            <a:endParaRPr lang="ro-RO" altLang="ja-JP" i="1" dirty="0">
              <a:ea typeface="ＭＳ Ｐゴシック" pitchFamily="50" charset="-128"/>
            </a:endParaRPr>
          </a:p>
        </p:txBody>
      </p:sp>
      <p:sp>
        <p:nvSpPr>
          <p:cNvPr id="19" name="Text Placeholder 5"/>
          <p:cNvSpPr txBox="1">
            <a:spLocks/>
          </p:cNvSpPr>
          <p:nvPr/>
        </p:nvSpPr>
        <p:spPr>
          <a:xfrm>
            <a:off x="6444374" y="2819217"/>
            <a:ext cx="5477995" cy="13080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 defTabSz="957263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charset="0"/>
              <a:defRPr lang="en-US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180000" indent="-180000" algn="l" defTabSz="957263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charset="0"/>
              <a:buChar char="•"/>
              <a:defRPr lang="en-US" sz="140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2pPr>
            <a:lvl3pPr marL="360000" indent="-180000" algn="l" defTabSz="957263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charset="0"/>
              <a:buChar char="‒"/>
              <a:defRPr lang="en-US" sz="120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3pPr>
            <a:lvl4pPr marL="540000" indent="-180000" algn="l" defTabSz="957263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charset="0"/>
              <a:buChar char="•"/>
              <a:defRPr lang="en-US" sz="120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4pPr>
            <a:lvl5pPr marL="720000" indent="-179388" algn="l" defTabSz="957263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charset="0"/>
              <a:buChar char="‒"/>
              <a:defRPr lang="en-GB" sz="120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5pPr>
            <a:lvl6pPr marL="900000" indent="-180000" algn="l" defTabSz="859512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pitchFamily="34" charset="0"/>
              <a:buChar char="•"/>
              <a:defRPr sz="1200" kern="1200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080000" indent="-180000" algn="l" defTabSz="859512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pitchFamily="34" charset="0"/>
              <a:buChar char="‒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1260000" indent="-180000" algn="l" defTabSz="859512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pitchFamily="34" charset="0"/>
              <a:buChar char="•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1440000" indent="-180000" algn="l" defTabSz="859512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pitchFamily="34" charset="0"/>
              <a:buChar char="‒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>
              <a:spcBef>
                <a:spcPts val="600"/>
              </a:spcBef>
              <a:buSzPct val="100000"/>
              <a:buNone/>
            </a:pPr>
            <a:r>
              <a:rPr lang="ro-RO" sz="1600" dirty="0" smtClean="0">
                <a:solidFill>
                  <a:schemeClr val="tx1"/>
                </a:solidFill>
              </a:rPr>
              <a:t>2.1 Consolidarea capacității CDI a </a:t>
            </a:r>
            <a:r>
              <a:rPr lang="ro-RO" sz="1600" dirty="0">
                <a:solidFill>
                  <a:schemeClr val="tx1"/>
                </a:solidFill>
              </a:rPr>
              <a:t>întreprinderilor </a:t>
            </a:r>
            <a:r>
              <a:rPr lang="ro-RO" sz="1600" dirty="0" smtClean="0">
                <a:solidFill>
                  <a:schemeClr val="tx1"/>
                </a:solidFill>
              </a:rPr>
              <a:t>și promovarea colaborării între organizațiile CDI și mediul de afaceri</a:t>
            </a:r>
            <a:r>
              <a:rPr lang="ro-RO" sz="1600" dirty="0">
                <a:solidFill>
                  <a:prstClr val="black"/>
                </a:solidFill>
                <a:ea typeface="+mn-ea"/>
                <a:cs typeface="+mn-cs"/>
              </a:rPr>
              <a:t> </a:t>
            </a:r>
            <a:r>
              <a:rPr lang="ro-RO" sz="1600" i="1" dirty="0">
                <a:solidFill>
                  <a:prstClr val="black"/>
                </a:solidFill>
                <a:ea typeface="+mn-ea"/>
                <a:cs typeface="+mn-cs"/>
              </a:rPr>
              <a:t>– intervenţii naţionale/regionale</a:t>
            </a:r>
            <a:endParaRPr lang="ro-RO" sz="1600" i="1" dirty="0" smtClean="0">
              <a:solidFill>
                <a:schemeClr val="tx1"/>
              </a:solidFill>
            </a:endParaRPr>
          </a:p>
          <a:p>
            <a:pPr marL="0" lvl="1" indent="0">
              <a:spcBef>
                <a:spcPts val="600"/>
              </a:spcBef>
              <a:buSzPct val="100000"/>
              <a:buNone/>
            </a:pPr>
            <a:r>
              <a:rPr lang="ro-RO" sz="1600" dirty="0" smtClean="0">
                <a:solidFill>
                  <a:schemeClr val="tx1"/>
                </a:solidFill>
              </a:rPr>
              <a:t>2.2 Susținerea proceselor de transfer tehnologic pentru creșterea gradului de inovare a </a:t>
            </a:r>
            <a:r>
              <a:rPr lang="ro-RO" sz="1600" dirty="0">
                <a:solidFill>
                  <a:schemeClr val="tx1"/>
                </a:solidFill>
              </a:rPr>
              <a:t>întreprinderilor </a:t>
            </a:r>
            <a:r>
              <a:rPr lang="ro-RO" sz="1600" i="1" dirty="0" smtClean="0">
                <a:solidFill>
                  <a:prstClr val="black"/>
                </a:solidFill>
                <a:ea typeface="+mn-ea"/>
                <a:cs typeface="+mn-cs"/>
              </a:rPr>
              <a:t>– </a:t>
            </a:r>
            <a:r>
              <a:rPr lang="ro-RO" sz="1600" i="1" dirty="0">
                <a:solidFill>
                  <a:prstClr val="black"/>
                </a:solidFill>
                <a:ea typeface="+mn-ea"/>
                <a:cs typeface="+mn-cs"/>
              </a:rPr>
              <a:t>intervenţii </a:t>
            </a:r>
            <a:r>
              <a:rPr lang="ro-RO" sz="1600" i="1" dirty="0" smtClean="0">
                <a:solidFill>
                  <a:prstClr val="black"/>
                </a:solidFill>
                <a:ea typeface="+mn-ea"/>
                <a:cs typeface="+mn-cs"/>
              </a:rPr>
              <a:t>naţionale </a:t>
            </a:r>
            <a:endParaRPr lang="ro-RO" sz="1600" i="1" dirty="0">
              <a:solidFill>
                <a:schemeClr val="tx1"/>
              </a:solidFill>
            </a:endParaRPr>
          </a:p>
        </p:txBody>
      </p:sp>
      <p:sp>
        <p:nvSpPr>
          <p:cNvPr id="20" name="Text Placeholder 5"/>
          <p:cNvSpPr txBox="1">
            <a:spLocks/>
          </p:cNvSpPr>
          <p:nvPr/>
        </p:nvSpPr>
        <p:spPr>
          <a:xfrm>
            <a:off x="6444374" y="4285262"/>
            <a:ext cx="5477994" cy="13080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 defTabSz="957263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charset="0"/>
              <a:defRPr lang="en-US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180000" indent="-180000" algn="l" defTabSz="957263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charset="0"/>
              <a:buChar char="•"/>
              <a:defRPr lang="en-US" sz="140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2pPr>
            <a:lvl3pPr marL="360000" indent="-180000" algn="l" defTabSz="957263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charset="0"/>
              <a:buChar char="‒"/>
              <a:defRPr lang="en-US" sz="120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3pPr>
            <a:lvl4pPr marL="540000" indent="-180000" algn="l" defTabSz="957263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charset="0"/>
              <a:buChar char="•"/>
              <a:defRPr lang="en-US" sz="120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4pPr>
            <a:lvl5pPr marL="720000" indent="-179388" algn="l" defTabSz="957263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charset="0"/>
              <a:buChar char="‒"/>
              <a:defRPr lang="en-GB" sz="120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5pPr>
            <a:lvl6pPr marL="900000" indent="-180000" algn="l" defTabSz="859512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pitchFamily="34" charset="0"/>
              <a:buChar char="•"/>
              <a:defRPr sz="1200" kern="1200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080000" indent="-180000" algn="l" defTabSz="859512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pitchFamily="34" charset="0"/>
              <a:buChar char="‒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1260000" indent="-180000" algn="l" defTabSz="859512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pitchFamily="34" charset="0"/>
              <a:buChar char="•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1440000" indent="-180000" algn="l" defTabSz="859512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pitchFamily="34" charset="0"/>
              <a:buChar char="‒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>
              <a:spcBef>
                <a:spcPts val="600"/>
              </a:spcBef>
              <a:buSzPct val="100000"/>
              <a:buNone/>
            </a:pPr>
            <a:r>
              <a:rPr lang="ro-RO" sz="1600" dirty="0" smtClean="0">
                <a:solidFill>
                  <a:schemeClr val="tx1"/>
                </a:solidFill>
              </a:rPr>
              <a:t>3.1 Dezvoltarea unui ecosistem antreprenorial care favorizează apariția și maturizarea </a:t>
            </a:r>
            <a:r>
              <a:rPr lang="ro-RO" sz="1600" dirty="0" err="1" smtClean="0">
                <a:solidFill>
                  <a:schemeClr val="tx1"/>
                </a:solidFill>
              </a:rPr>
              <a:t>start-up</a:t>
            </a:r>
            <a:r>
              <a:rPr lang="ro-RO" sz="1600" dirty="0" smtClean="0">
                <a:solidFill>
                  <a:schemeClr val="tx1"/>
                </a:solidFill>
              </a:rPr>
              <a:t>/spin-off inovative</a:t>
            </a:r>
            <a:r>
              <a:rPr lang="ro-RO" sz="1600" dirty="0">
                <a:solidFill>
                  <a:prstClr val="black"/>
                </a:solidFill>
                <a:ea typeface="+mn-ea"/>
                <a:cs typeface="+mn-cs"/>
              </a:rPr>
              <a:t> – </a:t>
            </a:r>
            <a:r>
              <a:rPr lang="ro-RO" sz="1600" i="1" dirty="0">
                <a:solidFill>
                  <a:prstClr val="black"/>
                </a:solidFill>
                <a:ea typeface="+mn-ea"/>
                <a:cs typeface="+mn-cs"/>
              </a:rPr>
              <a:t>intervenţii </a:t>
            </a:r>
            <a:r>
              <a:rPr lang="ro-RO" sz="1600" i="1" dirty="0" smtClean="0">
                <a:solidFill>
                  <a:prstClr val="black"/>
                </a:solidFill>
                <a:ea typeface="+mn-ea"/>
                <a:cs typeface="+mn-cs"/>
              </a:rPr>
              <a:t>regionale</a:t>
            </a:r>
            <a:endParaRPr lang="ro-RO" sz="1600" i="1" dirty="0" smtClean="0">
              <a:solidFill>
                <a:schemeClr val="tx1"/>
              </a:solidFill>
            </a:endParaRPr>
          </a:p>
          <a:p>
            <a:pPr marL="0" lvl="1" indent="0">
              <a:spcBef>
                <a:spcPts val="600"/>
              </a:spcBef>
              <a:buSzPct val="100000"/>
              <a:buNone/>
            </a:pPr>
            <a:r>
              <a:rPr lang="ro-RO" sz="1600" dirty="0" smtClean="0">
                <a:solidFill>
                  <a:schemeClr val="tx1"/>
                </a:solidFill>
              </a:rPr>
              <a:t>3.2 Dezvoltarea serviciilor aferente infrastructurilor de sprijin a afacerilor (incubatoare, acceleratoare etc.) – </a:t>
            </a:r>
            <a:r>
              <a:rPr lang="ro-RO" sz="1600" i="1" dirty="0" smtClean="0">
                <a:solidFill>
                  <a:schemeClr val="tx1"/>
                </a:solidFill>
              </a:rPr>
              <a:t>intervenţii regionale</a:t>
            </a:r>
            <a:endParaRPr lang="ro-RO" sz="1600" i="1" dirty="0">
              <a:solidFill>
                <a:schemeClr val="tx1"/>
              </a:solidFill>
            </a:endParaRPr>
          </a:p>
        </p:txBody>
      </p:sp>
      <p:sp>
        <p:nvSpPr>
          <p:cNvPr id="610307" name="Rectangle 610306"/>
          <p:cNvSpPr/>
          <p:nvPr/>
        </p:nvSpPr>
        <p:spPr>
          <a:xfrm>
            <a:off x="3118341" y="5633633"/>
            <a:ext cx="2965937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it-IT" i="1" dirty="0">
                <a:ea typeface="ＭＳ Ｐゴシック" pitchFamily="50" charset="-128"/>
              </a:rPr>
              <a:t>4. Consolidarea CDI în domeniul </a:t>
            </a:r>
            <a:r>
              <a:rPr lang="it-IT" b="1" i="1" dirty="0">
                <a:ea typeface="ＭＳ Ｐゴシック" pitchFamily="50" charset="-128"/>
              </a:rPr>
              <a:t>sănătății</a:t>
            </a:r>
            <a:endParaRPr lang="ro-RO" b="1" i="1" dirty="0">
              <a:ea typeface="ＭＳ Ｐゴシック" pitchFamily="50" charset="-128"/>
            </a:endParaRPr>
          </a:p>
        </p:txBody>
      </p:sp>
      <p:sp>
        <p:nvSpPr>
          <p:cNvPr id="37" name="Text Placeholder 5"/>
          <p:cNvSpPr txBox="1">
            <a:spLocks/>
          </p:cNvSpPr>
          <p:nvPr/>
        </p:nvSpPr>
        <p:spPr>
          <a:xfrm>
            <a:off x="6424246" y="5787521"/>
            <a:ext cx="5357446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 defTabSz="957263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charset="0"/>
              <a:defRPr lang="en-US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180000" indent="-180000" algn="l" defTabSz="957263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charset="0"/>
              <a:buChar char="•"/>
              <a:defRPr lang="en-US" sz="140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2pPr>
            <a:lvl3pPr marL="360000" indent="-180000" algn="l" defTabSz="957263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charset="0"/>
              <a:buChar char="‒"/>
              <a:defRPr lang="en-US" sz="120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3pPr>
            <a:lvl4pPr marL="540000" indent="-180000" algn="l" defTabSz="957263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charset="0"/>
              <a:buChar char="•"/>
              <a:defRPr lang="en-US" sz="120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4pPr>
            <a:lvl5pPr marL="720000" indent="-179388" algn="l" defTabSz="957263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charset="0"/>
              <a:buChar char="‒"/>
              <a:defRPr lang="en-GB" sz="120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5pPr>
            <a:lvl6pPr marL="900000" indent="-180000" algn="l" defTabSz="859512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pitchFamily="34" charset="0"/>
              <a:buChar char="•"/>
              <a:defRPr sz="1200" kern="1200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080000" indent="-180000" algn="l" defTabSz="859512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pitchFamily="34" charset="0"/>
              <a:buChar char="‒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1260000" indent="-180000" algn="l" defTabSz="859512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pitchFamily="34" charset="0"/>
              <a:buChar char="•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1440000" indent="-180000" algn="l" defTabSz="859512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pitchFamily="34" charset="0"/>
              <a:buChar char="‒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>
              <a:spcBef>
                <a:spcPts val="600"/>
              </a:spcBef>
              <a:buSzPct val="100000"/>
              <a:buNone/>
            </a:pPr>
            <a:r>
              <a:rPr lang="vi-VN" sz="1600" dirty="0">
                <a:solidFill>
                  <a:schemeClr val="tx1"/>
                </a:solidFill>
                <a:latin typeface="Calibri" panose="020F0502020204030204" pitchFamily="34" charset="0"/>
              </a:rPr>
              <a:t>4.1 Dezvoltarea capacității de cercetare/inovare și adoptarea sistemelor SMART în </a:t>
            </a:r>
            <a:r>
              <a:rPr lang="vi-VN" sz="1600" dirty="0" smtClean="0">
                <a:solidFill>
                  <a:schemeClr val="tx1"/>
                </a:solidFill>
                <a:latin typeface="Calibri" panose="020F0502020204030204" pitchFamily="34" charset="0"/>
              </a:rPr>
              <a:t>sănătate</a:t>
            </a:r>
            <a:r>
              <a:rPr lang="ro-RO" sz="16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– </a:t>
            </a:r>
            <a:r>
              <a:rPr lang="ro-RO" sz="1600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intervenţii naţionale</a:t>
            </a:r>
          </a:p>
        </p:txBody>
      </p:sp>
      <p:cxnSp>
        <p:nvCxnSpPr>
          <p:cNvPr id="610309" name="Straight Arrow Connector 610308"/>
          <p:cNvCxnSpPr>
            <a:stCxn id="4" idx="3"/>
            <a:endCxn id="6" idx="1"/>
          </p:cNvCxnSpPr>
          <p:nvPr/>
        </p:nvCxnSpPr>
        <p:spPr>
          <a:xfrm flipV="1">
            <a:off x="2391509" y="3473243"/>
            <a:ext cx="726832" cy="1853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0313" name="Straight Arrow Connector 610312"/>
          <p:cNvCxnSpPr>
            <a:stCxn id="4" idx="3"/>
            <a:endCxn id="7" idx="1"/>
          </p:cNvCxnSpPr>
          <p:nvPr/>
        </p:nvCxnSpPr>
        <p:spPr>
          <a:xfrm>
            <a:off x="2391509" y="3658553"/>
            <a:ext cx="726829" cy="12534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0318" name="Straight Arrow Connector 610317"/>
          <p:cNvCxnSpPr>
            <a:stCxn id="4" idx="3"/>
            <a:endCxn id="610307" idx="1"/>
          </p:cNvCxnSpPr>
          <p:nvPr/>
        </p:nvCxnSpPr>
        <p:spPr>
          <a:xfrm>
            <a:off x="2391509" y="3658553"/>
            <a:ext cx="726832" cy="22982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0322" name="Straight Arrow Connector 610321"/>
          <p:cNvCxnSpPr>
            <a:stCxn id="4" idx="3"/>
            <a:endCxn id="5" idx="1"/>
          </p:cNvCxnSpPr>
          <p:nvPr/>
        </p:nvCxnSpPr>
        <p:spPr>
          <a:xfrm flipV="1">
            <a:off x="2391509" y="1985587"/>
            <a:ext cx="726829" cy="16729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57875" y="389815"/>
            <a:ext cx="52146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o-RO" altLang="ja-JP" sz="3200" b="1" i="1" dirty="0" smtClean="0">
                <a:solidFill>
                  <a:srgbClr val="FF0000"/>
                </a:solidFill>
                <a:ea typeface="ＭＳ Ｐゴシック" pitchFamily="50" charset="-128"/>
              </a:rPr>
              <a:t>OP 1. CERCETARE ȘI INOVARE </a:t>
            </a:r>
            <a:endParaRPr lang="ro-RO" sz="3200" dirty="0"/>
          </a:p>
        </p:txBody>
      </p:sp>
    </p:spTree>
    <p:extLst>
      <p:ext uri="{BB962C8B-B14F-4D97-AF65-F5344CB8AC3E}">
        <p14:creationId xmlns:p14="http://schemas.microsoft.com/office/powerpoint/2010/main" val="12588492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are 3">
            <a:extLst>
              <a:ext uri="{FF2B5EF4-FFF2-40B4-BE49-F238E27FC236}">
                <a16:creationId xmlns:a16="http://schemas.microsoft.com/office/drawing/2014/main" xmlns="" id="{1A81DD6F-9BBB-4B51-8746-5AD59D9847C6}"/>
              </a:ext>
            </a:extLst>
          </p:cNvPr>
          <p:cNvGrpSpPr/>
          <p:nvPr/>
        </p:nvGrpSpPr>
        <p:grpSpPr>
          <a:xfrm>
            <a:off x="495197" y="2810373"/>
            <a:ext cx="10885228" cy="1477187"/>
            <a:chOff x="0" y="1524215"/>
            <a:chExt cx="8073911" cy="920629"/>
          </a:xfrm>
        </p:grpSpPr>
        <p:sp>
          <p:nvSpPr>
            <p:cNvPr id="5" name="Casetă text 2">
              <a:extLst>
                <a:ext uri="{FF2B5EF4-FFF2-40B4-BE49-F238E27FC236}">
                  <a16:creationId xmlns:a16="http://schemas.microsoft.com/office/drawing/2014/main" xmlns="" id="{2796EF85-9DBF-4553-980E-C27487526E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524215"/>
              <a:ext cx="3721146" cy="920629"/>
            </a:xfrm>
            <a:prstGeom prst="flowChartAlternateProcess">
              <a:avLst/>
            </a:prstGeom>
            <a:solidFill>
              <a:schemeClr val="accent1"/>
            </a:solidFill>
            <a:ln w="9525">
              <a:noFill/>
              <a:miter lim="800000"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just">
                <a:lnSpc>
                  <a:spcPct val="107000"/>
                </a:lnSpc>
                <a:spcAft>
                  <a:spcPts val="800"/>
                </a:spcAft>
              </a:pPr>
              <a:r>
                <a:rPr lang="ro-RO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(xi) Reducerea </a:t>
              </a:r>
              <a:r>
                <a:rPr lang="ro-RO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deprivării</a:t>
              </a:r>
              <a:r>
                <a:rPr lang="ro-RO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materiale prin furnizarea de alimente și/sau asistență materială de bază persoanelor cele mai defavorizate, inclusiv prin măsuri de acompaniere.</a:t>
              </a:r>
              <a:endPara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AutoShape 48">
              <a:extLst>
                <a:ext uri="{FF2B5EF4-FFF2-40B4-BE49-F238E27FC236}">
                  <a16:creationId xmlns:a16="http://schemas.microsoft.com/office/drawing/2014/main" xmlns="" id="{84DA6C93-7179-40AE-8991-F2865CD873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21227" y="1635318"/>
              <a:ext cx="3652684" cy="698424"/>
            </a:xfrm>
            <a:prstGeom prst="flowChartAlternateProcess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miter lim="800000"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just">
                <a:lnSpc>
                  <a:spcPct val="107000"/>
                </a:lnSpc>
                <a:spcAft>
                  <a:spcPts val="800"/>
                </a:spcAft>
              </a:pPr>
              <a:r>
                <a:rPr lang="en-US" dirty="0">
                  <a:latin typeface="Calibri Light" panose="020F03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(xi)1. </a:t>
              </a:r>
              <a:r>
                <a:rPr lang="en-US" dirty="0" err="1">
                  <a:latin typeface="Calibri Light" panose="020F03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Abordarea</a:t>
              </a:r>
              <a:r>
                <a:rPr lang="en-US" dirty="0">
                  <a:latin typeface="Calibri Light" panose="020F03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Calibri Light" panose="020F03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deprivării</a:t>
              </a:r>
              <a:r>
                <a:rPr lang="en-US" dirty="0">
                  <a:latin typeface="Calibri Light" panose="020F03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dirty="0" err="1">
                  <a:latin typeface="Calibri Light" panose="020F03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materiale</a:t>
              </a:r>
              <a:endPara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1" name="Conector drept cu săgeată 10">
              <a:extLst>
                <a:ext uri="{FF2B5EF4-FFF2-40B4-BE49-F238E27FC236}">
                  <a16:creationId xmlns:a16="http://schemas.microsoft.com/office/drawing/2014/main" xmlns="" id="{EACAEFE0-2E71-4B2A-946D-2C6597F69476}"/>
                </a:ext>
              </a:extLst>
            </p:cNvPr>
            <p:cNvCxnSpPr>
              <a:cxnSpLocks/>
              <a:stCxn id="5" idx="3"/>
              <a:endCxn id="6" idx="1"/>
            </p:cNvCxnSpPr>
            <p:nvPr/>
          </p:nvCxnSpPr>
          <p:spPr>
            <a:xfrm>
              <a:off x="3721146" y="1984530"/>
              <a:ext cx="700081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9F38-619A-4114-B8F4-AA0FFC690A0E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95197" y="700885"/>
            <a:ext cx="478926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o-RO" altLang="ja-JP" sz="3200" b="1" i="1" dirty="0" smtClean="0">
                <a:solidFill>
                  <a:srgbClr val="FF0000"/>
                </a:solidFill>
                <a:ea typeface="ＭＳ Ｐゴシック" pitchFamily="50" charset="-128"/>
              </a:rPr>
              <a:t>OP 4. INCLUZIUNE SOCIALA</a:t>
            </a:r>
            <a:endParaRPr lang="ro-RO" sz="3200" dirty="0"/>
          </a:p>
        </p:txBody>
      </p:sp>
    </p:spTree>
    <p:extLst>
      <p:ext uri="{BB962C8B-B14F-4D97-AF65-F5344CB8AC3E}">
        <p14:creationId xmlns:p14="http://schemas.microsoft.com/office/powerpoint/2010/main" val="2350872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1555" y="2286731"/>
            <a:ext cx="10515600" cy="2290392"/>
          </a:xfrm>
        </p:spPr>
        <p:txBody>
          <a:bodyPr>
            <a:normAutofit/>
          </a:bodyPr>
          <a:lstStyle/>
          <a:p>
            <a:pPr algn="ctr"/>
            <a:r>
              <a:rPr lang="ro-RO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 </a:t>
            </a:r>
            <a:r>
              <a:rPr lang="ro-RO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 </a:t>
            </a:r>
            <a:r>
              <a:rPr lang="ro-RO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ro-RO" sz="4000" b="1" i="1" u="sng" dirty="0">
                <a:solidFill>
                  <a:srgbClr val="5B9BD5">
                    <a:lumMod val="75000"/>
                  </a:srgbClr>
                </a:solidFill>
              </a:rPr>
              <a:t>O EUROPĂ MAI </a:t>
            </a:r>
            <a:r>
              <a:rPr lang="ro-RO" sz="4000" b="1" i="1" u="sng" dirty="0" smtClean="0">
                <a:solidFill>
                  <a:srgbClr val="5B9BD5">
                    <a:lumMod val="75000"/>
                  </a:srgbClr>
                </a:solidFill>
              </a:rPr>
              <a:t>APROAPE DE CETATENII SAI </a:t>
            </a:r>
            <a:endParaRPr lang="ro-RO" sz="4000" b="1" i="1" u="sng" dirty="0">
              <a:solidFill>
                <a:srgbClr val="5B9BD5">
                  <a:lumMod val="75000"/>
                </a:srgbClr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3473" y="77848"/>
            <a:ext cx="2938527" cy="101812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9F38-619A-4114-B8F4-AA0FFC690A0E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214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="" xmlns:a16="http://schemas.microsoft.com/office/drawing/2014/main" id="{1FCAB834-3455-43C9-B666-5865A50541D8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20321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2" name="think-cell Slide" r:id="rId6" imgW="425" imgH="426" progId="TCLayout.ActiveDocument.1">
                  <p:embed/>
                </p:oleObj>
              </mc:Choice>
              <mc:Fallback>
                <p:oleObj name="think-cell Slide" r:id="rId6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>
            <a:extLst>
              <a:ext uri="{FF2B5EF4-FFF2-40B4-BE49-F238E27FC236}">
                <a16:creationId xmlns="" xmlns:a16="http://schemas.microsoft.com/office/drawing/2014/main" id="{E9871EC9-6D72-46F9-8AD7-D721ED82E800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ro-RO" sz="4400" dirty="0">
              <a:latin typeface="Calibri Light" panose="020F0302020204030204" pitchFamily="34" charset="0"/>
              <a:ea typeface="+mj-ea"/>
              <a:cs typeface="+mj-cs"/>
              <a:sym typeface="Calibri Light" panose="020F0302020204030204" pitchFamily="34" charset="0"/>
            </a:endParaRPr>
          </a:p>
        </p:txBody>
      </p:sp>
      <p:sp>
        <p:nvSpPr>
          <p:cNvPr id="610305" name="Title 28"/>
          <p:cNvSpPr>
            <a:spLocks noGrp="1"/>
          </p:cNvSpPr>
          <p:nvPr>
            <p:ph type="title"/>
          </p:nvPr>
        </p:nvSpPr>
        <p:spPr>
          <a:xfrm>
            <a:off x="620156" y="575806"/>
            <a:ext cx="11136000" cy="469492"/>
          </a:xfrm>
        </p:spPr>
        <p:txBody>
          <a:bodyPr/>
          <a:lstStyle/>
          <a:p>
            <a:r>
              <a:rPr lang="ro-RO" sz="3200" b="1" i="1" dirty="0" smtClean="0">
                <a:solidFill>
                  <a:srgbClr val="FF0000"/>
                </a:solidFill>
                <a:latin typeface="+mn-lt"/>
                <a:ea typeface="ＭＳ Ｐゴシック" pitchFamily="50" charset="-128"/>
                <a:cs typeface="+mn-cs"/>
              </a:rPr>
              <a:t>OP 5. Turism</a:t>
            </a:r>
            <a:r>
              <a:rPr lang="ro-RO" sz="3200" b="1" i="1" dirty="0">
                <a:solidFill>
                  <a:srgbClr val="FF0000"/>
                </a:solidFill>
                <a:latin typeface="+mn-lt"/>
                <a:ea typeface="ＭＳ Ｐゴシック" pitchFamily="50" charset="-128"/>
                <a:cs typeface="+mn-cs"/>
              </a:rPr>
              <a:t>, patrimoniu, cultură, securitate urbană</a:t>
            </a:r>
            <a:endParaRPr lang="en-US" sz="3200" b="1" i="1" dirty="0">
              <a:solidFill>
                <a:srgbClr val="FF0000"/>
              </a:solidFill>
              <a:latin typeface="+mn-lt"/>
              <a:ea typeface="ＭＳ Ｐゴシック" pitchFamily="50" charset="-128"/>
              <a:cs typeface="+mn-cs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36682" y="2545079"/>
            <a:ext cx="3370498" cy="2420341"/>
          </a:xfrm>
          <a:prstGeom prst="rect">
            <a:avLst/>
          </a:prstGeom>
          <a:solidFill>
            <a:schemeClr val="accent1"/>
          </a:solidFill>
          <a:ln w="12700" algn="ctr">
            <a:noFill/>
            <a:miter lim="800000"/>
            <a:headEnd type="none" w="sm" len="sm"/>
            <a:tailEnd type="none" w="med" len="lg"/>
          </a:ln>
        </p:spPr>
        <p:txBody>
          <a:bodyPr lIns="88900" tIns="88900" rIns="88900" bIns="88900" anchor="ctr"/>
          <a:lstStyle/>
          <a:p>
            <a:pPr>
              <a:defRPr/>
            </a:pPr>
            <a:r>
              <a:rPr lang="ro-RO" altLang="ja-JP" b="1" i="1" dirty="0" smtClean="0">
                <a:ea typeface="ＭＳ Ｐゴシック" pitchFamily="50" charset="-128"/>
              </a:rPr>
              <a:t>Obiectiv specific </a:t>
            </a:r>
          </a:p>
          <a:p>
            <a:pPr>
              <a:defRPr/>
            </a:pPr>
            <a:r>
              <a:rPr lang="ro-RO" altLang="ja-JP" b="1" i="1" dirty="0" smtClean="0">
                <a:solidFill>
                  <a:schemeClr val="bg1"/>
                </a:solidFill>
                <a:ea typeface="ＭＳ Ｐゴシック" pitchFamily="50" charset="-128"/>
              </a:rPr>
              <a:t>Promovarea </a:t>
            </a:r>
            <a:r>
              <a:rPr lang="ro-RO" altLang="ja-JP" b="1" i="1" dirty="0">
                <a:solidFill>
                  <a:schemeClr val="bg1"/>
                </a:solidFill>
                <a:ea typeface="ＭＳ Ｐゴシック" pitchFamily="50" charset="-128"/>
              </a:rPr>
              <a:t>dezvoltării integrate în domeniul social, economic și al mediului, a patrimoniului cultural și a securității în zonele urbane</a:t>
            </a:r>
            <a:endParaRPr lang="en-US" altLang="ja-JP" b="1" i="1" dirty="0">
              <a:solidFill>
                <a:schemeClr val="bg1"/>
              </a:solidFill>
              <a:ea typeface="ＭＳ Ｐゴシック" pitchFamily="50" charset="-128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945380" y="2161367"/>
            <a:ext cx="6690360" cy="54373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noFill/>
            <a:miter lim="800000"/>
            <a:headEnd type="none" w="sm" len="sm"/>
            <a:tailEnd type="none" w="med" len="lg"/>
          </a:ln>
        </p:spPr>
        <p:txBody>
          <a:bodyPr lIns="88900" tIns="88900" rIns="88900" bIns="88900" anchor="ctr"/>
          <a:lstStyle/>
          <a:p>
            <a:pPr>
              <a:defRPr/>
            </a:pPr>
            <a:r>
              <a:rPr lang="ro-RO" altLang="ja-JP" i="1" dirty="0">
                <a:ea typeface="ＭＳ Ｐゴシック" pitchFamily="50" charset="-128"/>
              </a:rPr>
              <a:t>Investiții în turism – stațiuni turistice urbane de interes național</a:t>
            </a:r>
            <a:endParaRPr lang="en-US" altLang="ja-JP" i="1" dirty="0">
              <a:ea typeface="ＭＳ Ｐゴシック" pitchFamily="50" charset="-128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945380" y="3267064"/>
            <a:ext cx="6690360" cy="4881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noFill/>
            <a:miter lim="800000"/>
            <a:headEnd type="none" w="sm" len="sm"/>
            <a:tailEnd type="none" w="med" len="lg"/>
          </a:ln>
        </p:spPr>
        <p:txBody>
          <a:bodyPr lIns="88900" tIns="88900" rIns="88900" bIns="88900" anchor="ctr"/>
          <a:lstStyle/>
          <a:p>
            <a:pPr>
              <a:defRPr/>
            </a:pPr>
            <a:r>
              <a:rPr lang="ro-RO" altLang="ja-JP" i="1" dirty="0">
                <a:ea typeface="ＭＳ Ｐゴシック" pitchFamily="50" charset="-128"/>
              </a:rPr>
              <a:t>Investiții în infrastructura din domeniul cultural</a:t>
            </a:r>
            <a:endParaRPr lang="en-US" altLang="ja-JP" i="1" dirty="0">
              <a:ea typeface="ＭＳ Ｐゴシック" pitchFamily="50" charset="-128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945380" y="4276016"/>
            <a:ext cx="6690360" cy="4397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noFill/>
            <a:miter lim="800000"/>
            <a:headEnd type="none" w="sm" len="sm"/>
            <a:tailEnd type="none" w="med" len="lg"/>
          </a:ln>
        </p:spPr>
        <p:txBody>
          <a:bodyPr lIns="88900" tIns="88900" rIns="88900" bIns="88900" anchor="ctr"/>
          <a:lstStyle/>
          <a:p>
            <a:pPr>
              <a:defRPr/>
            </a:pPr>
            <a:r>
              <a:rPr lang="it-IT" altLang="ja-JP" i="1" dirty="0">
                <a:ea typeface="ＭＳ Ｐゴシック" pitchFamily="50" charset="-128"/>
              </a:rPr>
              <a:t>Investiții în patrimoniul </a:t>
            </a:r>
            <a:r>
              <a:rPr lang="it-IT" altLang="ja-JP" i="1" dirty="0" smtClean="0">
                <a:ea typeface="ＭＳ Ｐゴシック" pitchFamily="50" charset="-128"/>
              </a:rPr>
              <a:t>cultural</a:t>
            </a:r>
            <a:endParaRPr lang="en-US" altLang="ja-JP" i="1" dirty="0">
              <a:ea typeface="ＭＳ Ｐゴシック" pitchFamily="50" charset="-128"/>
            </a:endParaRPr>
          </a:p>
        </p:txBody>
      </p:sp>
      <p:sp>
        <p:nvSpPr>
          <p:cNvPr id="41" name="Rectangle 7">
            <a:extLst>
              <a:ext uri="{FF2B5EF4-FFF2-40B4-BE49-F238E27FC236}">
                <a16:creationId xmlns="" xmlns:a16="http://schemas.microsoft.com/office/drawing/2014/main" id="{8DFA8FF4-942B-49CC-8814-DFEE448D93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5380" y="5213007"/>
            <a:ext cx="6690360" cy="42579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noFill/>
            <a:miter lim="800000"/>
            <a:headEnd type="none" w="sm" len="sm"/>
            <a:tailEnd type="none" w="med" len="lg"/>
          </a:ln>
        </p:spPr>
        <p:txBody>
          <a:bodyPr lIns="88900" tIns="88900" rIns="88900" bIns="88900" anchor="ctr"/>
          <a:lstStyle/>
          <a:p>
            <a:pPr>
              <a:defRPr/>
            </a:pPr>
            <a:r>
              <a:rPr lang="ro-RO" altLang="ja-JP" i="1" dirty="0">
                <a:ea typeface="ＭＳ Ｐゴシック" pitchFamily="50" charset="-128"/>
              </a:rPr>
              <a:t>Investiții pentru regenerarea urbană și securitatea spațiilor publice </a:t>
            </a:r>
            <a:endParaRPr lang="en-US" altLang="ja-JP" i="1" dirty="0"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8330835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305" name="Title 28"/>
          <p:cNvSpPr>
            <a:spLocks noGrp="1"/>
          </p:cNvSpPr>
          <p:nvPr>
            <p:ph type="title"/>
          </p:nvPr>
        </p:nvSpPr>
        <p:spPr>
          <a:xfrm>
            <a:off x="620156" y="233974"/>
            <a:ext cx="11136000" cy="469492"/>
          </a:xfrm>
        </p:spPr>
        <p:txBody>
          <a:bodyPr/>
          <a:lstStyle/>
          <a:p>
            <a:r>
              <a:rPr lang="en-US" sz="3200" b="1" i="1" dirty="0">
                <a:solidFill>
                  <a:srgbClr val="FF0000"/>
                </a:solidFill>
                <a:latin typeface="+mn-lt"/>
                <a:ea typeface="ＭＳ Ｐゴシック" pitchFamily="50" charset="-128"/>
                <a:cs typeface="+mn-cs"/>
              </a:rPr>
              <a:t>OP </a:t>
            </a:r>
            <a:r>
              <a:rPr lang="ro-RO" sz="3200" b="1" i="1" dirty="0">
                <a:solidFill>
                  <a:srgbClr val="FF0000"/>
                </a:solidFill>
                <a:latin typeface="+mn-lt"/>
                <a:ea typeface="ＭＳ Ｐゴシック" pitchFamily="50" charset="-128"/>
                <a:cs typeface="+mn-cs"/>
              </a:rPr>
              <a:t>5 - Dezvoltare teritorială integrată</a:t>
            </a:r>
            <a:endParaRPr lang="en-US" sz="3200" b="1" i="1" dirty="0">
              <a:solidFill>
                <a:srgbClr val="FF0000"/>
              </a:solidFill>
              <a:latin typeface="+mn-lt"/>
              <a:ea typeface="ＭＳ Ｐゴシック" pitchFamily="50" charset="-128"/>
              <a:cs typeface="+mn-cs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49567" y="2242296"/>
            <a:ext cx="3380473" cy="2788921"/>
          </a:xfrm>
          <a:prstGeom prst="rect">
            <a:avLst/>
          </a:prstGeom>
          <a:solidFill>
            <a:schemeClr val="accent1"/>
          </a:solidFill>
          <a:ln w="12700" algn="ctr">
            <a:noFill/>
            <a:miter lim="800000"/>
            <a:headEnd type="none" w="sm" len="sm"/>
            <a:tailEnd type="none" w="med" len="lg"/>
          </a:ln>
        </p:spPr>
        <p:txBody>
          <a:bodyPr lIns="88900" tIns="88900" rIns="88900" bIns="88900" anchor="ctr"/>
          <a:lstStyle/>
          <a:p>
            <a:pPr>
              <a:defRPr/>
            </a:pPr>
            <a:r>
              <a:rPr lang="ro-RO" altLang="ja-JP" b="1" i="1" dirty="0" smtClean="0">
                <a:ea typeface="ＭＳ Ｐゴシック" pitchFamily="50" charset="-128"/>
              </a:rPr>
              <a:t>Obiectiv specific</a:t>
            </a:r>
            <a:endParaRPr lang="ro-RO" altLang="ja-JP" b="1" i="1" dirty="0">
              <a:ea typeface="ＭＳ Ｐゴシック" pitchFamily="50" charset="-128"/>
            </a:endParaRPr>
          </a:p>
          <a:p>
            <a:pPr>
              <a:defRPr/>
            </a:pPr>
            <a:r>
              <a:rPr lang="ro-RO" altLang="ja-JP" b="1" i="1" dirty="0">
                <a:solidFill>
                  <a:schemeClr val="bg1"/>
                </a:solidFill>
                <a:ea typeface="ＭＳ Ｐゴシック" pitchFamily="50" charset="-128"/>
              </a:rPr>
              <a:t>Promovarea dezvoltării integrate în domeniul social, economic și al mediului la nivel local, a patrimoniului cultural și a securității, inclusiv în zonele rurale și de coastă și inclusiv prin dezvoltarea locală plasată sub responsabilitatea comunității</a:t>
            </a:r>
            <a:endParaRPr lang="en-US" altLang="ja-JP" b="1" i="1" dirty="0">
              <a:solidFill>
                <a:schemeClr val="bg1"/>
              </a:solidFill>
              <a:ea typeface="ＭＳ Ｐゴシック" pitchFamily="50" charset="-128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541520" y="1737360"/>
            <a:ext cx="6987540" cy="73914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noFill/>
            <a:miter lim="800000"/>
            <a:headEnd type="none" w="sm" len="sm"/>
            <a:tailEnd type="none" w="med" len="lg"/>
          </a:ln>
        </p:spPr>
        <p:txBody>
          <a:bodyPr lIns="88900" tIns="88900" rIns="88900" bIns="88900" anchor="ctr"/>
          <a:lstStyle/>
          <a:p>
            <a:pPr>
              <a:defRPr/>
            </a:pPr>
            <a:r>
              <a:rPr lang="ro-RO" altLang="ja-JP" i="1" dirty="0">
                <a:ea typeface="ＭＳ Ｐゴシック" pitchFamily="50" charset="-128"/>
              </a:rPr>
              <a:t>Sprijin pentru structurile de guvernanță ITI (Delta Dunării și Valea Jiului)  - sprijin pentru pregătirea și conceperea strategiilor teritoriale</a:t>
            </a:r>
            <a:endParaRPr lang="en-US" altLang="ja-JP" i="1" dirty="0">
              <a:ea typeface="ＭＳ Ｐゴシック" pitchFamily="50" charset="-128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4526638" y="3384289"/>
            <a:ext cx="6987540" cy="73914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noFill/>
            <a:miter lim="800000"/>
            <a:headEnd type="none" w="sm" len="sm"/>
            <a:tailEnd type="none" w="med" len="lg"/>
          </a:ln>
        </p:spPr>
        <p:txBody>
          <a:bodyPr lIns="88900" tIns="88900" rIns="88900" bIns="88900" anchor="ctr"/>
          <a:lstStyle/>
          <a:p>
            <a:pPr>
              <a:defRPr/>
            </a:pPr>
            <a:r>
              <a:rPr lang="ro-RO" altLang="ja-JP" i="1" dirty="0">
                <a:ea typeface="ＭＳ Ｐゴシック" pitchFamily="50" charset="-128"/>
              </a:rPr>
              <a:t>Sprijin pentru structurile de guvernanță CLLD (ZUM-uri) – pregătire, gestiune și animare</a:t>
            </a:r>
            <a:endParaRPr lang="en-US" altLang="ja-JP" sz="1600" dirty="0">
              <a:ea typeface="ＭＳ Ｐゴシック" pitchFamily="50" charset="-128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163AB9D8-1772-4492-9936-391583374F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1520" y="5031217"/>
            <a:ext cx="6987540" cy="7391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noFill/>
            <a:miter lim="800000"/>
            <a:headEnd type="none" w="sm" len="sm"/>
            <a:tailEnd type="none" w="med" len="lg"/>
          </a:ln>
        </p:spPr>
        <p:txBody>
          <a:bodyPr lIns="88900" tIns="88900" rIns="88900" bIns="88900" anchor="ctr"/>
          <a:lstStyle/>
          <a:p>
            <a:pPr>
              <a:defRPr/>
            </a:pPr>
            <a:r>
              <a:rPr lang="ro-RO" altLang="ja-JP" i="1" dirty="0">
                <a:ea typeface="ＭＳ Ｐゴシック" pitchFamily="50" charset="-128"/>
              </a:rPr>
              <a:t>Sprijin pentru SIDU – pregătire, gestiune și animare</a:t>
            </a:r>
            <a:endParaRPr lang="en-US" altLang="ja-JP" sz="1600" dirty="0"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9454201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="" xmlns:a16="http://schemas.microsoft.com/office/drawing/2014/main" id="{7B472D02-A6C4-4CA4-8818-B9FECCCD749C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3" name="think-cell Slide" r:id="rId6" imgW="425" imgH="426" progId="TCLayout.ActiveDocument.1">
                  <p:embed/>
                </p:oleObj>
              </mc:Choice>
              <mc:Fallback>
                <p:oleObj name="think-cell Slide" r:id="rId6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>
            <a:extLst>
              <a:ext uri="{FF2B5EF4-FFF2-40B4-BE49-F238E27FC236}">
                <a16:creationId xmlns="" xmlns:a16="http://schemas.microsoft.com/office/drawing/2014/main" id="{60FAF4A7-ED4D-4FAF-A024-4EA8807E7216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ro-RO" sz="4400" dirty="0">
              <a:latin typeface="Calibri Light" panose="020F0302020204030204" pitchFamily="34" charset="0"/>
              <a:ea typeface="+mj-ea"/>
              <a:cs typeface="+mj-cs"/>
              <a:sym typeface="Calibri Light" panose="020F0302020204030204" pitchFamily="34" charset="0"/>
            </a:endParaRPr>
          </a:p>
        </p:txBody>
      </p:sp>
      <p:grpSp>
        <p:nvGrpSpPr>
          <p:cNvPr id="57" name="Group 56">
            <a:extLst>
              <a:ext uri="{FF2B5EF4-FFF2-40B4-BE49-F238E27FC236}">
                <a16:creationId xmlns="" xmlns:a16="http://schemas.microsoft.com/office/drawing/2014/main" id="{DE31F3D7-DF6C-475D-9FB5-678EC1A129EE}"/>
              </a:ext>
            </a:extLst>
          </p:cNvPr>
          <p:cNvGrpSpPr/>
          <p:nvPr/>
        </p:nvGrpSpPr>
        <p:grpSpPr>
          <a:xfrm>
            <a:off x="715109" y="866343"/>
            <a:ext cx="11078305" cy="4587398"/>
            <a:chOff x="39278" y="1935837"/>
            <a:chExt cx="8149198" cy="3928638"/>
          </a:xfrm>
        </p:grpSpPr>
        <p:sp>
          <p:nvSpPr>
            <p:cNvPr id="4" name="Rectangle 3"/>
            <p:cNvSpPr>
              <a:spLocks noChangeArrowheads="1"/>
            </p:cNvSpPr>
            <p:nvPr/>
          </p:nvSpPr>
          <p:spPr bwMode="auto">
            <a:xfrm>
              <a:off x="39278" y="2571745"/>
              <a:ext cx="1268972" cy="3292730"/>
            </a:xfrm>
            <a:prstGeom prst="rect">
              <a:avLst/>
            </a:prstGeom>
            <a:solidFill>
              <a:schemeClr val="accent1"/>
            </a:solidFill>
            <a:ln w="12700" algn="ctr">
              <a:noFill/>
              <a:miter lim="800000"/>
              <a:headEnd type="none" w="sm" len="sm"/>
              <a:tailEnd type="none" w="med" len="lg"/>
            </a:ln>
          </p:spPr>
          <p:txBody>
            <a:bodyPr lIns="88900" tIns="88900" rIns="88900" bIns="88900" anchor="ctr"/>
            <a:lstStyle/>
            <a:p>
              <a:pPr>
                <a:defRPr/>
              </a:pPr>
              <a:r>
                <a:rPr lang="ro-RO" altLang="ja-JP" b="1" i="1" dirty="0" smtClean="0">
                  <a:ea typeface="ＭＳ Ｐゴシック" pitchFamily="50" charset="-128"/>
                </a:rPr>
                <a:t>Obiectiv Specific </a:t>
              </a:r>
              <a:r>
                <a:rPr lang="ro-RO" altLang="ja-JP" sz="2000" b="1" i="1" dirty="0" smtClean="0">
                  <a:solidFill>
                    <a:schemeClr val="bg1"/>
                  </a:solidFill>
                  <a:ea typeface="ＭＳ Ｐゴシック" pitchFamily="50" charset="-128"/>
                </a:rPr>
                <a:t>Fructificarea avantajelor </a:t>
              </a:r>
              <a:r>
                <a:rPr lang="ro-RO" altLang="ja-JP" sz="2000" b="1" i="1" dirty="0" smtClean="0">
                  <a:solidFill>
                    <a:srgbClr val="FF0000"/>
                  </a:solidFill>
                  <a:ea typeface="ＭＳ Ｐゴシック" pitchFamily="50" charset="-128"/>
                </a:rPr>
                <a:t>digitalizării</a:t>
              </a:r>
              <a:r>
                <a:rPr lang="ro-RO" altLang="ja-JP" sz="2000" b="1" i="1" dirty="0" smtClean="0">
                  <a:solidFill>
                    <a:schemeClr val="bg1"/>
                  </a:solidFill>
                  <a:ea typeface="ＭＳ Ｐゴシック" pitchFamily="50" charset="-128"/>
                </a:rPr>
                <a:t>, în beneficiul cetățenilor, al companiilor și al guvernelor</a:t>
              </a:r>
              <a:endParaRPr lang="ro-RO" altLang="ja-JP" sz="2000" b="1" i="1" dirty="0">
                <a:solidFill>
                  <a:schemeClr val="bg1"/>
                </a:solidFill>
                <a:ea typeface="ＭＳ Ｐゴシック" pitchFamily="50" charset="-128"/>
              </a:endParaRPr>
            </a:p>
          </p:txBody>
        </p:sp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1858834" y="2378802"/>
              <a:ext cx="2069638" cy="8144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 algn="ctr">
              <a:noFill/>
              <a:miter lim="800000"/>
              <a:headEnd type="none" w="sm" len="sm"/>
              <a:tailEnd type="none" w="med" len="lg"/>
            </a:ln>
          </p:spPr>
          <p:txBody>
            <a:bodyPr lIns="88900" tIns="88900" rIns="88900" bIns="88900" anchor="ctr"/>
            <a:lstStyle/>
            <a:p>
              <a:pPr>
                <a:defRPr/>
              </a:pPr>
              <a:r>
                <a:rPr lang="ro-RO" altLang="ja-JP" i="1" dirty="0" smtClean="0">
                  <a:ea typeface="ＭＳ Ｐゴシック" pitchFamily="50" charset="-128"/>
                </a:rPr>
                <a:t>5. Creșterea gradului de digitizare a serviciilor publice pentru societatea românească</a:t>
              </a:r>
              <a:endParaRPr lang="ro-RO" altLang="ja-JP" i="1" dirty="0">
                <a:ea typeface="ＭＳ Ｐゴシック" pitchFamily="50" charset="-128"/>
              </a:endParaRPr>
            </a:p>
          </p:txBody>
        </p:sp>
        <p:sp>
          <p:nvSpPr>
            <p:cNvPr id="20" name="Text Placeholder 5"/>
            <p:cNvSpPr txBox="1">
              <a:spLocks/>
            </p:cNvSpPr>
            <p:nvPr/>
          </p:nvSpPr>
          <p:spPr>
            <a:xfrm>
              <a:off x="4195800" y="1935837"/>
              <a:ext cx="3992676" cy="1396970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>
              <a:lvl1pPr marL="0" indent="0" algn="l" defTabSz="957263" rtl="0" eaLnBrk="1" fontAlgn="base" hangingPunct="1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Font typeface="Arial" charset="0"/>
                <a:defRPr lang="en-US" sz="1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180000" indent="-180000" algn="l" defTabSz="957263" rtl="0" eaLnBrk="1" fontAlgn="base" hangingPunct="1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Font typeface="Arial" charset="0"/>
                <a:buChar char="•"/>
                <a:defRPr lang="en-US" sz="1400" kern="1200">
                  <a:solidFill>
                    <a:schemeClr val="tx2"/>
                  </a:solidFill>
                  <a:latin typeface="+mn-lt"/>
                  <a:ea typeface="+mj-ea"/>
                  <a:cs typeface="+mj-cs"/>
                </a:defRPr>
              </a:lvl2pPr>
              <a:lvl3pPr marL="360000" indent="-180000" algn="l" defTabSz="957263" rtl="0" eaLnBrk="1" fontAlgn="base" hangingPunct="1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Font typeface="Arial" charset="0"/>
                <a:buChar char="‒"/>
                <a:defRPr lang="en-US" sz="1200" kern="1200">
                  <a:solidFill>
                    <a:schemeClr val="tx2"/>
                  </a:solidFill>
                  <a:latin typeface="+mn-lt"/>
                  <a:ea typeface="+mj-ea"/>
                  <a:cs typeface="+mj-cs"/>
                </a:defRPr>
              </a:lvl3pPr>
              <a:lvl4pPr marL="540000" indent="-180000" algn="l" defTabSz="957263" rtl="0" eaLnBrk="1" fontAlgn="base" hangingPunct="1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Font typeface="Arial" charset="0"/>
                <a:buChar char="•"/>
                <a:defRPr lang="en-US" sz="1200" kern="1200">
                  <a:solidFill>
                    <a:schemeClr val="tx2"/>
                  </a:solidFill>
                  <a:latin typeface="+mn-lt"/>
                  <a:ea typeface="+mj-ea"/>
                  <a:cs typeface="+mj-cs"/>
                </a:defRPr>
              </a:lvl4pPr>
              <a:lvl5pPr marL="720000" indent="-179388" algn="l" defTabSz="957263" rtl="0" eaLnBrk="1" fontAlgn="base" hangingPunct="1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Font typeface="Arial" charset="0"/>
                <a:buChar char="‒"/>
                <a:defRPr lang="en-GB" sz="1200" kern="1200">
                  <a:solidFill>
                    <a:schemeClr val="tx2"/>
                  </a:solidFill>
                  <a:latin typeface="+mn-lt"/>
                  <a:ea typeface="+mj-ea"/>
                  <a:cs typeface="+mj-cs"/>
                </a:defRPr>
              </a:lvl5pPr>
              <a:lvl6pPr marL="900000" indent="-180000" algn="l" defTabSz="859512" rtl="0" eaLnBrk="1" latinLnBrk="0" hangingPunct="1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Font typeface="Arial" pitchFamily="34" charset="0"/>
                <a:buChar char="•"/>
                <a:defRPr sz="1200" kern="1200" baseline="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6pPr>
              <a:lvl7pPr marL="1080000" indent="-180000" algn="l" defTabSz="859512" rtl="0" eaLnBrk="1" latinLnBrk="0" hangingPunct="1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Font typeface="Arial" pitchFamily="34" charset="0"/>
                <a:buChar char="‒"/>
                <a:defRPr sz="120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7pPr>
              <a:lvl8pPr marL="1260000" indent="-180000" algn="l" defTabSz="859512" rtl="0" eaLnBrk="1" latinLnBrk="0" hangingPunct="1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Font typeface="Arial" pitchFamily="34" charset="0"/>
                <a:buChar char="•"/>
                <a:defRPr sz="120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8pPr>
              <a:lvl9pPr marL="1440000" indent="-180000" algn="l" defTabSz="859512" rtl="0" eaLnBrk="1" latinLnBrk="0" hangingPunct="1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Font typeface="Arial" pitchFamily="34" charset="0"/>
                <a:buChar char="‒"/>
                <a:defRPr sz="120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 algn="just">
                <a:spcBef>
                  <a:spcPts val="600"/>
                </a:spcBef>
                <a:buSzPct val="100000"/>
                <a:buNone/>
              </a:pPr>
              <a:r>
                <a:rPr lang="ro-RO" sz="1600" dirty="0" smtClean="0">
                  <a:solidFill>
                    <a:schemeClr val="tx1"/>
                  </a:solidFill>
                </a:rPr>
                <a:t>5.1 Implementarea măsurilor pentru dezvoltarea serviciilor de e-guvernare (evenimente de viață) </a:t>
              </a:r>
              <a:r>
                <a:rPr lang="ro-RO" sz="1600" i="1" dirty="0" smtClean="0">
                  <a:solidFill>
                    <a:schemeClr val="tx1"/>
                  </a:solidFill>
                </a:rPr>
                <a:t>– intervenţii naţionale </a:t>
              </a:r>
            </a:p>
            <a:p>
              <a:pPr marL="0" lvl="1" indent="0" algn="just">
                <a:spcBef>
                  <a:spcPts val="600"/>
                </a:spcBef>
                <a:buSzPct val="100000"/>
                <a:buNone/>
              </a:pPr>
              <a:r>
                <a:rPr lang="ro-RO" sz="1600" dirty="0" smtClean="0">
                  <a:solidFill>
                    <a:schemeClr val="tx1"/>
                  </a:solidFill>
                </a:rPr>
                <a:t>5.2 </a:t>
              </a:r>
              <a:r>
                <a:rPr lang="ro-RO" sz="16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Di</a:t>
              </a:r>
              <a:r>
                <a:rPr lang="ro-RO" sz="1600" dirty="0" smtClean="0">
                  <a:solidFill>
                    <a:schemeClr val="tx1"/>
                  </a:solidFill>
                </a:rPr>
                <a:t>gitalizare în administrația publică și competențe digitale avansate</a:t>
              </a:r>
              <a:r>
                <a:rPr lang="ro-RO" sz="1600" dirty="0">
                  <a:solidFill>
                    <a:prstClr val="black"/>
                  </a:solidFill>
                  <a:ea typeface="+mn-ea"/>
                  <a:cs typeface="+mn-cs"/>
                </a:rPr>
                <a:t> </a:t>
              </a:r>
              <a:r>
                <a:rPr lang="ro-RO" sz="1600" i="1" dirty="0">
                  <a:solidFill>
                    <a:prstClr val="black"/>
                  </a:solidFill>
                  <a:ea typeface="+mn-ea"/>
                  <a:cs typeface="+mn-cs"/>
                </a:rPr>
                <a:t>– intervenţii naţionale </a:t>
              </a:r>
              <a:endParaRPr lang="ro-RO" sz="1600" i="1" dirty="0" smtClean="0">
                <a:solidFill>
                  <a:schemeClr val="tx1"/>
                </a:solidFill>
              </a:endParaRPr>
            </a:p>
            <a:p>
              <a:pPr marL="0" lvl="1" indent="0" algn="just">
                <a:spcBef>
                  <a:spcPts val="600"/>
                </a:spcBef>
                <a:buSzPct val="100000"/>
                <a:buNone/>
              </a:pPr>
              <a:r>
                <a:rPr lang="ro-RO" sz="1600" dirty="0" smtClean="0">
                  <a:solidFill>
                    <a:schemeClr val="tx1"/>
                  </a:solidFill>
                </a:rPr>
                <a:t>5.3 Digitizarea serviciilor publice la nivel local </a:t>
              </a:r>
              <a:r>
                <a:rPr lang="ro-RO" sz="1600" i="1" dirty="0" smtClean="0">
                  <a:solidFill>
                    <a:schemeClr val="tx1"/>
                  </a:solidFill>
                </a:rPr>
                <a:t>– intervenţii regionale</a:t>
              </a:r>
              <a:endParaRPr lang="ro-RO" sz="1600" i="1" dirty="0">
                <a:solidFill>
                  <a:schemeClr val="tx1"/>
                </a:solidFill>
              </a:endParaRPr>
            </a:p>
          </p:txBody>
        </p:sp>
        <p:sp>
          <p:nvSpPr>
            <p:cNvPr id="40" name="Rectangle 39"/>
            <p:cNvSpPr>
              <a:spLocks noChangeArrowheads="1"/>
            </p:cNvSpPr>
            <p:nvPr/>
          </p:nvSpPr>
          <p:spPr bwMode="auto">
            <a:xfrm>
              <a:off x="1858835" y="3500336"/>
              <a:ext cx="2069638" cy="100513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 algn="ctr">
              <a:noFill/>
              <a:miter lim="800000"/>
              <a:headEnd type="none" w="sm" len="sm"/>
              <a:tailEnd type="none" w="med" len="lg"/>
            </a:ln>
          </p:spPr>
          <p:txBody>
            <a:bodyPr lIns="88900" tIns="88900" rIns="88900" bIns="88900" anchor="ctr"/>
            <a:lstStyle/>
            <a:p>
              <a:pPr>
                <a:defRPr/>
              </a:pPr>
              <a:r>
                <a:rPr lang="vi-VN" altLang="ja-JP" i="1" dirty="0">
                  <a:latin typeface="Calibri" panose="020F0502020204030204" pitchFamily="34" charset="0"/>
                  <a:ea typeface="ＭＳ Ｐゴシック" pitchFamily="50" charset="-128"/>
                </a:rPr>
                <a:t>6. Digitizare pentru  creșterea siguranței și îmbunătățirii serviciilor de mobilitate si transport</a:t>
              </a:r>
              <a:endParaRPr lang="en-US" altLang="ja-JP" i="1" dirty="0">
                <a:latin typeface="Calibri" panose="020F0502020204030204" pitchFamily="34" charset="0"/>
                <a:ea typeface="ＭＳ Ｐゴシック" pitchFamily="50" charset="-128"/>
              </a:endParaRPr>
            </a:p>
          </p:txBody>
        </p:sp>
        <p:sp>
          <p:nvSpPr>
            <p:cNvPr id="42" name="Rectangle 41"/>
            <p:cNvSpPr>
              <a:spLocks noChangeArrowheads="1"/>
            </p:cNvSpPr>
            <p:nvPr/>
          </p:nvSpPr>
          <p:spPr bwMode="auto">
            <a:xfrm>
              <a:off x="1910576" y="5125974"/>
              <a:ext cx="2025422" cy="65532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 algn="ctr">
              <a:noFill/>
              <a:miter lim="800000"/>
              <a:headEnd type="none" w="sm" len="sm"/>
              <a:tailEnd type="none" w="med" len="lg"/>
            </a:ln>
          </p:spPr>
          <p:txBody>
            <a:bodyPr lIns="88900" tIns="88900" rIns="88900" bIns="88900" anchor="ctr"/>
            <a:lstStyle/>
            <a:p>
              <a:pPr>
                <a:defRPr/>
              </a:pPr>
              <a:endParaRPr lang="en-US" altLang="ja-JP" i="1" dirty="0">
                <a:ea typeface="ＭＳ Ｐゴシック" pitchFamily="50" charset="-128"/>
              </a:endParaRPr>
            </a:p>
          </p:txBody>
        </p:sp>
      </p:grpSp>
      <p:cxnSp>
        <p:nvCxnSpPr>
          <p:cNvPr id="19" name="Straight Arrow Connector 18"/>
          <p:cNvCxnSpPr>
            <a:stCxn id="4" idx="3"/>
            <a:endCxn id="5" idx="1"/>
          </p:cNvCxnSpPr>
          <p:nvPr/>
        </p:nvCxnSpPr>
        <p:spPr>
          <a:xfrm flipV="1">
            <a:off x="2440194" y="1859124"/>
            <a:ext cx="748483" cy="16721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6260123" y="2497559"/>
            <a:ext cx="5638799" cy="16731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ro-RO" sz="1600" dirty="0"/>
              <a:t>6.1 </a:t>
            </a:r>
            <a:r>
              <a:rPr lang="ro-RO" sz="1600" dirty="0">
                <a:ea typeface="Calibri"/>
                <a:cs typeface="Times New Roman"/>
              </a:rPr>
              <a:t>Dezvoltarea de instrumente de digitizare pentru îmbunătățirea siguranței și securității pentru toate modurile de transport </a:t>
            </a:r>
            <a:r>
              <a:rPr lang="ro-RO" sz="1600" i="1" dirty="0">
                <a:ea typeface="Calibri"/>
                <a:cs typeface="Times New Roman"/>
              </a:rPr>
              <a:t>– intervenţii naţionale </a:t>
            </a:r>
          </a:p>
          <a:p>
            <a:pPr algn="just">
              <a:lnSpc>
                <a:spcPct val="107000"/>
              </a:lnSpc>
            </a:pPr>
            <a:r>
              <a:rPr lang="ro-RO" sz="1600" dirty="0"/>
              <a:t>6.2 Finanţarea instrumentelor de digitizare, inclusiv implementare sisteme ERTMS/ ETCS, RIS/VTMIS pentru toate modurile de </a:t>
            </a:r>
            <a:r>
              <a:rPr lang="ro-RO" sz="1600" dirty="0" smtClean="0"/>
              <a:t>transport</a:t>
            </a:r>
            <a:r>
              <a:rPr lang="ro-RO" sz="1600" dirty="0">
                <a:solidFill>
                  <a:prstClr val="black"/>
                </a:solidFill>
              </a:rPr>
              <a:t> </a:t>
            </a:r>
            <a:r>
              <a:rPr lang="ro-RO" sz="1600" i="1" dirty="0">
                <a:solidFill>
                  <a:prstClr val="black"/>
                </a:solidFill>
              </a:rPr>
              <a:t>– intervenţii naţionale </a:t>
            </a:r>
            <a:endParaRPr lang="ro-RO" sz="1600" i="1" dirty="0"/>
          </a:p>
        </p:txBody>
      </p:sp>
      <p:sp>
        <p:nvSpPr>
          <p:cNvPr id="36" name="Rectangle 35"/>
          <p:cNvSpPr/>
          <p:nvPr/>
        </p:nvSpPr>
        <p:spPr>
          <a:xfrm>
            <a:off x="6312876" y="4193909"/>
            <a:ext cx="548053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1600" dirty="0">
                <a:latin typeface="Calibri" panose="020F0502020204030204" pitchFamily="34" charset="0"/>
              </a:rPr>
              <a:t>7.1 </a:t>
            </a:r>
            <a:r>
              <a:rPr lang="ro-RO" sz="1600" dirty="0" smtClean="0">
                <a:latin typeface="Calibri" panose="020F0502020204030204" pitchFamily="34" charset="0"/>
              </a:rPr>
              <a:t>Refacere şi modernizare sistem informatic </a:t>
            </a:r>
            <a:r>
              <a:rPr lang="vi-VN" sz="1600" dirty="0" smtClean="0">
                <a:latin typeface="Calibri" panose="020F0502020204030204" pitchFamily="34" charset="0"/>
              </a:rPr>
              <a:t>(CNAS)</a:t>
            </a:r>
            <a:r>
              <a:rPr lang="ro-RO" sz="1600" dirty="0">
                <a:solidFill>
                  <a:prstClr val="black"/>
                </a:solidFill>
              </a:rPr>
              <a:t> – </a:t>
            </a:r>
            <a:r>
              <a:rPr lang="ro-RO" sz="1600" i="1" dirty="0">
                <a:solidFill>
                  <a:prstClr val="black"/>
                </a:solidFill>
              </a:rPr>
              <a:t>intervenţii naţionale </a:t>
            </a:r>
            <a:endParaRPr lang="vi-VN" sz="1600" i="1" dirty="0">
              <a:latin typeface="Calibri" panose="020F0502020204030204" pitchFamily="34" charset="0"/>
            </a:endParaRPr>
          </a:p>
          <a:p>
            <a:pPr algn="just"/>
            <a:r>
              <a:rPr lang="vi-VN" sz="1600" dirty="0">
                <a:latin typeface="Calibri" panose="020F0502020204030204" pitchFamily="34" charset="0"/>
              </a:rPr>
              <a:t>7.2 Observatorul național pentru date în sănătate – (Construcție, achiziție echipamente/dezvoltarea de sisteme informatice</a:t>
            </a:r>
            <a:r>
              <a:rPr lang="vi-VN" sz="1600" dirty="0" smtClean="0">
                <a:latin typeface="Calibri" panose="020F0502020204030204" pitchFamily="34" charset="0"/>
              </a:rPr>
              <a:t>)</a:t>
            </a:r>
            <a:r>
              <a:rPr lang="ro-RO" sz="1600" dirty="0">
                <a:solidFill>
                  <a:prstClr val="black"/>
                </a:solidFill>
              </a:rPr>
              <a:t> </a:t>
            </a:r>
            <a:r>
              <a:rPr lang="ro-RO" sz="1600" i="1" dirty="0">
                <a:solidFill>
                  <a:prstClr val="black"/>
                </a:solidFill>
              </a:rPr>
              <a:t>– intervenţii naţionale </a:t>
            </a:r>
            <a:endParaRPr lang="vi-VN" sz="1600" i="1" dirty="0">
              <a:latin typeface="Calibri" panose="020F0502020204030204" pitchFamily="34" charset="0"/>
            </a:endParaRPr>
          </a:p>
          <a:p>
            <a:pPr algn="just"/>
            <a:r>
              <a:rPr lang="vi-VN" sz="1600" dirty="0">
                <a:latin typeface="Calibri" panose="020F0502020204030204" pitchFamily="34" charset="0"/>
              </a:rPr>
              <a:t>7.3 Soluții digitale în infrastructură din sănătate (digitizare internă și externă a instituțiilor medicale</a:t>
            </a:r>
            <a:r>
              <a:rPr lang="vi-VN" sz="1600" dirty="0" smtClean="0">
                <a:latin typeface="Calibri" panose="020F0502020204030204" pitchFamily="34" charset="0"/>
              </a:rPr>
              <a:t>)</a:t>
            </a:r>
            <a:r>
              <a:rPr lang="ro-RO" sz="1600" dirty="0">
                <a:solidFill>
                  <a:prstClr val="black"/>
                </a:solidFill>
              </a:rPr>
              <a:t> </a:t>
            </a:r>
            <a:r>
              <a:rPr lang="ro-RO" sz="1600" i="1" dirty="0">
                <a:solidFill>
                  <a:prstClr val="black"/>
                </a:solidFill>
              </a:rPr>
              <a:t>– intervenţii naţionale </a:t>
            </a:r>
            <a:endParaRPr lang="vi-VN" sz="1600" i="1" dirty="0">
              <a:latin typeface="Calibri" panose="020F0502020204030204" pitchFamily="34" charset="0"/>
            </a:endParaRPr>
          </a:p>
          <a:p>
            <a:pPr algn="just"/>
            <a:r>
              <a:rPr lang="vi-VN" sz="1600" dirty="0">
                <a:latin typeface="Calibri" panose="020F0502020204030204" pitchFamily="34" charset="0"/>
              </a:rPr>
              <a:t>7.4 Uniformizarea fluxurilor informaționale (up-grade soft, dezvoltarea sistemelor informatice/achiziție </a:t>
            </a:r>
            <a:r>
              <a:rPr lang="vi-VN" sz="1600" dirty="0" smtClean="0">
                <a:latin typeface="Calibri" panose="020F0502020204030204" pitchFamily="34" charset="0"/>
              </a:rPr>
              <a:t>echipamente</a:t>
            </a:r>
            <a:r>
              <a:rPr lang="ro-RO" sz="1600" dirty="0">
                <a:solidFill>
                  <a:prstClr val="black"/>
                </a:solidFill>
              </a:rPr>
              <a:t> – </a:t>
            </a:r>
            <a:r>
              <a:rPr lang="ro-RO" sz="1600" i="1" dirty="0">
                <a:solidFill>
                  <a:prstClr val="black"/>
                </a:solidFill>
              </a:rPr>
              <a:t>intervenţii naţionale </a:t>
            </a:r>
            <a:endParaRPr lang="vi-VN" sz="1600" i="1" dirty="0">
              <a:latin typeface="Calibri" panose="020F0502020204030204" pitchFamily="34" charset="0"/>
            </a:endParaRPr>
          </a:p>
        </p:txBody>
      </p:sp>
      <p:cxnSp>
        <p:nvCxnSpPr>
          <p:cNvPr id="47" name="Straight Arrow Connector 46"/>
          <p:cNvCxnSpPr>
            <a:stCxn id="4" idx="3"/>
            <a:endCxn id="40" idx="1"/>
          </p:cNvCxnSpPr>
          <p:nvPr/>
        </p:nvCxnSpPr>
        <p:spPr>
          <a:xfrm flipV="1">
            <a:off x="2440194" y="3280018"/>
            <a:ext cx="748485" cy="2512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4" idx="3"/>
            <a:endCxn id="42" idx="1"/>
          </p:cNvCxnSpPr>
          <p:nvPr/>
        </p:nvCxnSpPr>
        <p:spPr>
          <a:xfrm>
            <a:off x="2440194" y="3531312"/>
            <a:ext cx="818823" cy="14427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3259017" y="4591409"/>
            <a:ext cx="275343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i="1" dirty="0">
                <a:latin typeface="Calibri" panose="020F0502020204030204" pitchFamily="34" charset="0"/>
              </a:rPr>
              <a:t>7. Soluții IT  și </a:t>
            </a:r>
            <a:r>
              <a:rPr lang="vi-VN" i="1" dirty="0" smtClean="0">
                <a:latin typeface="Calibri" panose="020F0502020204030204" pitchFamily="34" charset="0"/>
              </a:rPr>
              <a:t>digitizare </a:t>
            </a:r>
            <a:r>
              <a:rPr lang="vi-VN" i="1" dirty="0">
                <a:latin typeface="Calibri" panose="020F0502020204030204" pitchFamily="34" charset="0"/>
              </a:rPr>
              <a:t>în sănătate</a:t>
            </a:r>
            <a:endParaRPr lang="ro-RO" i="1" dirty="0">
              <a:latin typeface="Calibri" panose="020F0502020204030204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57875" y="389815"/>
            <a:ext cx="349544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o-RO" altLang="ja-JP" sz="3200" b="1" i="1" dirty="0" smtClean="0">
                <a:solidFill>
                  <a:srgbClr val="FF0000"/>
                </a:solidFill>
                <a:ea typeface="ＭＳ Ｐゴシック" pitchFamily="50" charset="-128"/>
              </a:rPr>
              <a:t>OP 1. DIGITALIZARE</a:t>
            </a:r>
            <a:endParaRPr lang="ro-RO" sz="3200" dirty="0"/>
          </a:p>
        </p:txBody>
      </p:sp>
    </p:spTree>
    <p:extLst>
      <p:ext uri="{BB962C8B-B14F-4D97-AF65-F5344CB8AC3E}">
        <p14:creationId xmlns:p14="http://schemas.microsoft.com/office/powerpoint/2010/main" val="1918596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" name="Object 29" hidden="1">
            <a:extLst>
              <a:ext uri="{FF2B5EF4-FFF2-40B4-BE49-F238E27FC236}">
                <a16:creationId xmlns="" xmlns:a16="http://schemas.microsoft.com/office/drawing/2014/main" id="{CD2BCEBA-B530-4C76-8882-2EA7AFB2032D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7" name="think-cell Slide" r:id="rId6" imgW="425" imgH="426" progId="TCLayout.ActiveDocument.1">
                  <p:embed/>
                </p:oleObj>
              </mc:Choice>
              <mc:Fallback>
                <p:oleObj name="think-cell Slide" r:id="rId6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Rectangle 28" hidden="1">
            <a:extLst>
              <a:ext uri="{FF2B5EF4-FFF2-40B4-BE49-F238E27FC236}">
                <a16:creationId xmlns="" xmlns:a16="http://schemas.microsoft.com/office/drawing/2014/main" id="{F1F0F78E-B2BF-41D4-98D5-B364812A6187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ro-RO" sz="4400" dirty="0">
              <a:latin typeface="Calibri Light" panose="020F0302020204030204" pitchFamily="34" charset="0"/>
              <a:ea typeface="+mj-ea"/>
              <a:cs typeface="+mj-cs"/>
              <a:sym typeface="Calibri Light" panose="020F0302020204030204" pitchFamily="34" charset="0"/>
            </a:endParaRPr>
          </a:p>
        </p:txBody>
      </p:sp>
      <p:grpSp>
        <p:nvGrpSpPr>
          <p:cNvPr id="28" name="Group 27">
            <a:extLst>
              <a:ext uri="{FF2B5EF4-FFF2-40B4-BE49-F238E27FC236}">
                <a16:creationId xmlns="" xmlns:a16="http://schemas.microsoft.com/office/drawing/2014/main" id="{A0FF4A19-5C79-4E4B-8376-55A1AC781FCE}"/>
              </a:ext>
            </a:extLst>
          </p:cNvPr>
          <p:cNvGrpSpPr/>
          <p:nvPr/>
        </p:nvGrpSpPr>
        <p:grpSpPr>
          <a:xfrm>
            <a:off x="663033" y="1219200"/>
            <a:ext cx="11077625" cy="4204138"/>
            <a:chOff x="818147" y="2185703"/>
            <a:chExt cx="11077625" cy="3578875"/>
          </a:xfrm>
        </p:grpSpPr>
        <p:sp>
          <p:nvSpPr>
            <p:cNvPr id="23" name="Text Placeholder 5"/>
            <p:cNvSpPr txBox="1">
              <a:spLocks/>
            </p:cNvSpPr>
            <p:nvPr/>
          </p:nvSpPr>
          <p:spPr>
            <a:xfrm>
              <a:off x="6941698" y="2269636"/>
              <a:ext cx="4913045" cy="246221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>
              <a:lvl1pPr marL="0" indent="0" algn="l" defTabSz="957263" rtl="0" eaLnBrk="1" fontAlgn="base" hangingPunct="1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Font typeface="Arial" charset="0"/>
                <a:defRPr lang="en-US" sz="1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180000" indent="-180000" algn="l" defTabSz="957263" rtl="0" eaLnBrk="1" fontAlgn="base" hangingPunct="1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Font typeface="Arial" charset="0"/>
                <a:buChar char="•"/>
                <a:defRPr lang="en-US" sz="1400" kern="1200">
                  <a:solidFill>
                    <a:schemeClr val="tx2"/>
                  </a:solidFill>
                  <a:latin typeface="+mn-lt"/>
                  <a:ea typeface="+mj-ea"/>
                  <a:cs typeface="+mj-cs"/>
                </a:defRPr>
              </a:lvl2pPr>
              <a:lvl3pPr marL="360000" indent="-180000" algn="l" defTabSz="957263" rtl="0" eaLnBrk="1" fontAlgn="base" hangingPunct="1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Font typeface="Arial" charset="0"/>
                <a:buChar char="‒"/>
                <a:defRPr lang="en-US" sz="1200" kern="1200">
                  <a:solidFill>
                    <a:schemeClr val="tx2"/>
                  </a:solidFill>
                  <a:latin typeface="+mn-lt"/>
                  <a:ea typeface="+mj-ea"/>
                  <a:cs typeface="+mj-cs"/>
                </a:defRPr>
              </a:lvl3pPr>
              <a:lvl4pPr marL="540000" indent="-180000" algn="l" defTabSz="957263" rtl="0" eaLnBrk="1" fontAlgn="base" hangingPunct="1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Font typeface="Arial" charset="0"/>
                <a:buChar char="•"/>
                <a:defRPr lang="en-US" sz="1200" kern="1200">
                  <a:solidFill>
                    <a:schemeClr val="tx2"/>
                  </a:solidFill>
                  <a:latin typeface="+mn-lt"/>
                  <a:ea typeface="+mj-ea"/>
                  <a:cs typeface="+mj-cs"/>
                </a:defRPr>
              </a:lvl4pPr>
              <a:lvl5pPr marL="720000" indent="-179388" algn="l" defTabSz="957263" rtl="0" eaLnBrk="1" fontAlgn="base" hangingPunct="1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Font typeface="Arial" charset="0"/>
                <a:buChar char="‒"/>
                <a:defRPr lang="en-GB" sz="1200" kern="1200">
                  <a:solidFill>
                    <a:schemeClr val="tx2"/>
                  </a:solidFill>
                  <a:latin typeface="+mn-lt"/>
                  <a:ea typeface="+mj-ea"/>
                  <a:cs typeface="+mj-cs"/>
                </a:defRPr>
              </a:lvl5pPr>
              <a:lvl6pPr marL="900000" indent="-180000" algn="l" defTabSz="859512" rtl="0" eaLnBrk="1" latinLnBrk="0" hangingPunct="1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Font typeface="Arial" pitchFamily="34" charset="0"/>
                <a:buChar char="•"/>
                <a:defRPr sz="1200" kern="1200" baseline="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6pPr>
              <a:lvl7pPr marL="1080000" indent="-180000" algn="l" defTabSz="859512" rtl="0" eaLnBrk="1" latinLnBrk="0" hangingPunct="1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Font typeface="Arial" pitchFamily="34" charset="0"/>
                <a:buChar char="‒"/>
                <a:defRPr sz="120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7pPr>
              <a:lvl8pPr marL="1260000" indent="-180000" algn="l" defTabSz="859512" rtl="0" eaLnBrk="1" latinLnBrk="0" hangingPunct="1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Font typeface="Arial" pitchFamily="34" charset="0"/>
                <a:buChar char="•"/>
                <a:defRPr sz="120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8pPr>
              <a:lvl9pPr marL="1440000" indent="-180000" algn="l" defTabSz="859512" rtl="0" eaLnBrk="1" latinLnBrk="0" hangingPunct="1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Font typeface="Arial" pitchFamily="34" charset="0"/>
                <a:buChar char="‒"/>
                <a:defRPr sz="120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 algn="just">
                <a:spcBef>
                  <a:spcPts val="600"/>
                </a:spcBef>
                <a:buSzPct val="100000"/>
                <a:buNone/>
              </a:pP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4" name="Rectangle 3"/>
            <p:cNvSpPr>
              <a:spLocks noChangeArrowheads="1"/>
            </p:cNvSpPr>
            <p:nvPr/>
          </p:nvSpPr>
          <p:spPr bwMode="auto">
            <a:xfrm>
              <a:off x="818147" y="2271101"/>
              <a:ext cx="1894972" cy="3493477"/>
            </a:xfrm>
            <a:prstGeom prst="rect">
              <a:avLst/>
            </a:prstGeom>
            <a:solidFill>
              <a:schemeClr val="accent1"/>
            </a:solidFill>
            <a:ln w="12700" algn="ctr">
              <a:noFill/>
              <a:miter lim="800000"/>
              <a:headEnd type="none" w="sm" len="sm"/>
              <a:tailEnd type="none" w="med" len="lg"/>
            </a:ln>
          </p:spPr>
          <p:txBody>
            <a:bodyPr lIns="88900" tIns="88900" rIns="88900" bIns="88900" anchor="ctr"/>
            <a:lstStyle/>
            <a:p>
              <a:pPr>
                <a:defRPr/>
              </a:pPr>
              <a:r>
                <a:rPr lang="ro-RO" altLang="ja-JP" sz="2000" b="1" i="1" dirty="0" smtClean="0">
                  <a:ea typeface="ＭＳ Ｐゴシック" pitchFamily="50" charset="-128"/>
                </a:rPr>
                <a:t>Obiectiv Specific </a:t>
              </a:r>
              <a:r>
                <a:rPr lang="ro-RO" altLang="ja-JP" sz="2000" b="1" i="1" dirty="0" smtClean="0">
                  <a:solidFill>
                    <a:schemeClr val="bg1"/>
                  </a:solidFill>
                  <a:ea typeface="ＭＳ Ｐゴシック" pitchFamily="50" charset="-128"/>
                </a:rPr>
                <a:t>Impulsionarea creșterii și </a:t>
              </a:r>
              <a:r>
                <a:rPr lang="ro-RO" altLang="ja-JP" sz="2000" b="1" i="1" dirty="0" smtClean="0">
                  <a:solidFill>
                    <a:srgbClr val="FF0000"/>
                  </a:solidFill>
                  <a:ea typeface="ＭＳ Ｐゴシック" pitchFamily="50" charset="-128"/>
                </a:rPr>
                <a:t>competitivității </a:t>
              </a:r>
              <a:r>
                <a:rPr lang="ro-RO" altLang="ja-JP" sz="2000" b="1" i="1" dirty="0" smtClean="0">
                  <a:solidFill>
                    <a:schemeClr val="bg1"/>
                  </a:solidFill>
                  <a:ea typeface="ＭＳ Ｐゴシック" pitchFamily="50" charset="-128"/>
                </a:rPr>
                <a:t>IMM-urilor</a:t>
              </a:r>
              <a:endParaRPr lang="ro-RO" altLang="ja-JP" sz="2000" b="1" i="1" dirty="0">
                <a:solidFill>
                  <a:schemeClr val="bg1"/>
                </a:solidFill>
                <a:ea typeface="ＭＳ Ｐゴシック" pitchFamily="50" charset="-128"/>
              </a:endParaRPr>
            </a:p>
          </p:txBody>
        </p:sp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3402406" y="2185703"/>
              <a:ext cx="3434862" cy="118932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 algn="ctr">
              <a:noFill/>
              <a:miter lim="800000"/>
              <a:headEnd type="none" w="sm" len="sm"/>
              <a:tailEnd type="none" w="med" len="lg"/>
            </a:ln>
          </p:spPr>
          <p:txBody>
            <a:bodyPr lIns="88900" tIns="88900" rIns="88900" bIns="88900" anchor="ctr"/>
            <a:lstStyle/>
            <a:p>
              <a:pPr>
                <a:defRPr/>
              </a:pPr>
              <a:r>
                <a:rPr lang="ro-RO" altLang="ja-JP" i="1" dirty="0" smtClean="0">
                  <a:ea typeface="ＭＳ Ｐゴシック" pitchFamily="50" charset="-128"/>
                </a:rPr>
                <a:t>8. Facilitarea accesului la finanțare </a:t>
              </a:r>
              <a:r>
                <a:rPr lang="ro-RO" altLang="ja-JP" i="1" dirty="0" err="1" smtClean="0">
                  <a:ea typeface="ＭＳ Ｐゴシック" pitchFamily="50" charset="-128"/>
                </a:rPr>
                <a:t>pt</a:t>
              </a:r>
              <a:r>
                <a:rPr lang="ro-RO" altLang="ja-JP" i="1" dirty="0" smtClean="0">
                  <a:ea typeface="ＭＳ Ｐゴシック" pitchFamily="50" charset="-128"/>
                </a:rPr>
                <a:t> IMM-uri, inclusiv prin încurajarea finanțării inițiale și timpurii a start-</a:t>
              </a:r>
              <a:r>
                <a:rPr lang="ro-RO" altLang="ja-JP" i="1" dirty="0" err="1" smtClean="0">
                  <a:ea typeface="ＭＳ Ｐゴシック" pitchFamily="50" charset="-128"/>
                </a:rPr>
                <a:t>up</a:t>
              </a:r>
              <a:r>
                <a:rPr lang="ro-RO" altLang="ja-JP" i="1" dirty="0" smtClean="0">
                  <a:ea typeface="ＭＳ Ｐゴシック" pitchFamily="50" charset="-128"/>
                </a:rPr>
                <a:t>-urilor cu potențial inovativ ridicat</a:t>
              </a:r>
              <a:endParaRPr lang="ro-RO" altLang="ja-JP" i="1" dirty="0">
                <a:ea typeface="ＭＳ Ｐゴシック" pitchFamily="50" charset="-128"/>
              </a:endParaRPr>
            </a:p>
          </p:txBody>
        </p:sp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3449937" y="3583258"/>
              <a:ext cx="3434861" cy="144742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 algn="ctr">
              <a:noFill/>
              <a:miter lim="800000"/>
              <a:headEnd type="none" w="sm" len="sm"/>
              <a:tailEnd type="none" w="med" len="lg"/>
            </a:ln>
          </p:spPr>
          <p:txBody>
            <a:bodyPr lIns="88900" tIns="88900" rIns="88900" bIns="88900" anchor="ctr"/>
            <a:lstStyle/>
            <a:p>
              <a:pPr>
                <a:defRPr/>
              </a:pPr>
              <a:r>
                <a:rPr lang="ro-RO" altLang="ja-JP" i="1" dirty="0" smtClean="0">
                  <a:ea typeface="ＭＳ Ｐゴシック" pitchFamily="50" charset="-128"/>
                </a:rPr>
                <a:t>9. Consolidarea competitivității economiei românești</a:t>
              </a:r>
              <a:endParaRPr lang="ro-RO" altLang="ja-JP" i="1" dirty="0">
                <a:ea typeface="ＭＳ Ｐゴシック" pitchFamily="50" charset="-128"/>
              </a:endParaRPr>
            </a:p>
          </p:txBody>
        </p:sp>
        <p:sp>
          <p:nvSpPr>
            <p:cNvPr id="21" name="Text Placeholder 5"/>
            <p:cNvSpPr txBox="1">
              <a:spLocks/>
            </p:cNvSpPr>
            <p:nvPr/>
          </p:nvSpPr>
          <p:spPr>
            <a:xfrm>
              <a:off x="7112757" y="3187804"/>
              <a:ext cx="4783015" cy="2389549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>
              <a:lvl1pPr marL="0" indent="0" algn="l" defTabSz="957263" rtl="0" eaLnBrk="1" fontAlgn="base" hangingPunct="1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Font typeface="Arial" charset="0"/>
                <a:defRPr lang="en-US" sz="1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180000" indent="-180000" algn="l" defTabSz="957263" rtl="0" eaLnBrk="1" fontAlgn="base" hangingPunct="1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Font typeface="Arial" charset="0"/>
                <a:buChar char="•"/>
                <a:defRPr lang="en-US" sz="1400" kern="1200">
                  <a:solidFill>
                    <a:schemeClr val="tx2"/>
                  </a:solidFill>
                  <a:latin typeface="+mn-lt"/>
                  <a:ea typeface="+mj-ea"/>
                  <a:cs typeface="+mj-cs"/>
                </a:defRPr>
              </a:lvl2pPr>
              <a:lvl3pPr marL="360000" indent="-180000" algn="l" defTabSz="957263" rtl="0" eaLnBrk="1" fontAlgn="base" hangingPunct="1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Font typeface="Arial" charset="0"/>
                <a:buChar char="‒"/>
                <a:defRPr lang="en-US" sz="1200" kern="1200">
                  <a:solidFill>
                    <a:schemeClr val="tx2"/>
                  </a:solidFill>
                  <a:latin typeface="+mn-lt"/>
                  <a:ea typeface="+mj-ea"/>
                  <a:cs typeface="+mj-cs"/>
                </a:defRPr>
              </a:lvl3pPr>
              <a:lvl4pPr marL="540000" indent="-180000" algn="l" defTabSz="957263" rtl="0" eaLnBrk="1" fontAlgn="base" hangingPunct="1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Font typeface="Arial" charset="0"/>
                <a:buChar char="•"/>
                <a:defRPr lang="en-US" sz="1200" kern="1200">
                  <a:solidFill>
                    <a:schemeClr val="tx2"/>
                  </a:solidFill>
                  <a:latin typeface="+mn-lt"/>
                  <a:ea typeface="+mj-ea"/>
                  <a:cs typeface="+mj-cs"/>
                </a:defRPr>
              </a:lvl4pPr>
              <a:lvl5pPr marL="720000" indent="-179388" algn="l" defTabSz="957263" rtl="0" eaLnBrk="1" fontAlgn="base" hangingPunct="1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Font typeface="Arial" charset="0"/>
                <a:buChar char="‒"/>
                <a:defRPr lang="en-GB" sz="1200" kern="1200">
                  <a:solidFill>
                    <a:schemeClr val="tx2"/>
                  </a:solidFill>
                  <a:latin typeface="+mn-lt"/>
                  <a:ea typeface="+mj-ea"/>
                  <a:cs typeface="+mj-cs"/>
                </a:defRPr>
              </a:lvl5pPr>
              <a:lvl6pPr marL="900000" indent="-180000" algn="l" defTabSz="859512" rtl="0" eaLnBrk="1" latinLnBrk="0" hangingPunct="1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Font typeface="Arial" pitchFamily="34" charset="0"/>
                <a:buChar char="•"/>
                <a:defRPr sz="1200" kern="1200" baseline="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6pPr>
              <a:lvl7pPr marL="1080000" indent="-180000" algn="l" defTabSz="859512" rtl="0" eaLnBrk="1" latinLnBrk="0" hangingPunct="1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Font typeface="Arial" pitchFamily="34" charset="0"/>
                <a:buChar char="‒"/>
                <a:defRPr sz="120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7pPr>
              <a:lvl8pPr marL="1260000" indent="-180000" algn="l" defTabSz="859512" rtl="0" eaLnBrk="1" latinLnBrk="0" hangingPunct="1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Font typeface="Arial" pitchFamily="34" charset="0"/>
                <a:buChar char="•"/>
                <a:defRPr sz="120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8pPr>
              <a:lvl9pPr marL="1440000" indent="-180000" algn="l" defTabSz="859512" rtl="0" eaLnBrk="1" latinLnBrk="0" hangingPunct="1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Font typeface="Arial" pitchFamily="34" charset="0"/>
                <a:buChar char="‒"/>
                <a:defRPr sz="120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 algn="just">
                <a:spcBef>
                  <a:spcPts val="600"/>
                </a:spcBef>
                <a:buSzPct val="100000"/>
                <a:buNone/>
              </a:pPr>
              <a:r>
                <a:rPr lang="ro-RO" sz="1600" dirty="0" smtClean="0">
                  <a:solidFill>
                    <a:schemeClr val="tx1"/>
                  </a:solidFill>
                </a:rPr>
                <a:t>9.1 Facilitarea investițiilor în noi tehnologii – </a:t>
              </a:r>
              <a:r>
                <a:rPr lang="ro-RO" sz="1600" i="1" dirty="0" smtClean="0">
                  <a:solidFill>
                    <a:schemeClr val="tx1"/>
                  </a:solidFill>
                </a:rPr>
                <a:t>intervenţii regionale</a:t>
              </a:r>
            </a:p>
            <a:p>
              <a:pPr marL="0" lvl="1" indent="0" algn="just">
                <a:spcBef>
                  <a:spcPts val="600"/>
                </a:spcBef>
                <a:buSzPct val="100000"/>
                <a:buNone/>
              </a:pPr>
              <a:r>
                <a:rPr lang="ro-RO" sz="1600" dirty="0" smtClean="0">
                  <a:solidFill>
                    <a:schemeClr val="tx1"/>
                  </a:solidFill>
                </a:rPr>
                <a:t>9.2 Sprijin pentru internaţionalizare – </a:t>
              </a:r>
              <a:r>
                <a:rPr lang="ro-RO" sz="1600" i="1" dirty="0" smtClean="0">
                  <a:solidFill>
                    <a:schemeClr val="tx1"/>
                  </a:solidFill>
                </a:rPr>
                <a:t>intervenţii regionale</a:t>
              </a:r>
            </a:p>
            <a:p>
              <a:pPr marL="0" lvl="1" indent="0" algn="just">
                <a:spcBef>
                  <a:spcPts val="600"/>
                </a:spcBef>
                <a:buSzPct val="100000"/>
                <a:buNone/>
              </a:pPr>
              <a:r>
                <a:rPr lang="ro-RO" sz="1600" dirty="0" smtClean="0">
                  <a:solidFill>
                    <a:schemeClr val="tx1"/>
                  </a:solidFill>
                </a:rPr>
                <a:t>9.3 Susţinerea adoptării tehnologiilor IT&amp;C de către IMM – </a:t>
              </a:r>
              <a:r>
                <a:rPr lang="ro-RO" sz="1600" i="1" dirty="0" smtClean="0">
                  <a:solidFill>
                    <a:schemeClr val="tx1"/>
                  </a:solidFill>
                </a:rPr>
                <a:t>intervenţii regionale</a:t>
              </a:r>
            </a:p>
            <a:p>
              <a:pPr marL="0" lvl="1" indent="0" algn="just">
                <a:spcBef>
                  <a:spcPts val="600"/>
                </a:spcBef>
                <a:buSzPct val="100000"/>
                <a:buNone/>
              </a:pPr>
              <a:r>
                <a:rPr lang="ro-RO" sz="1600" dirty="0" smtClean="0">
                  <a:solidFill>
                    <a:schemeClr val="tx1"/>
                  </a:solidFill>
                </a:rPr>
                <a:t>9.4 Sprijinirea clusterelor  în vederea integrării acestora în  lanțuri de valoare europene – </a:t>
              </a:r>
              <a:r>
                <a:rPr lang="ro-RO" sz="1600" i="1" dirty="0" smtClean="0">
                  <a:solidFill>
                    <a:schemeClr val="tx1"/>
                  </a:solidFill>
                </a:rPr>
                <a:t>intervenţii regionale</a:t>
              </a:r>
            </a:p>
            <a:p>
              <a:pPr marL="0" lvl="1" indent="0" algn="just">
                <a:spcBef>
                  <a:spcPts val="600"/>
                </a:spcBef>
                <a:buSzPct val="100000"/>
                <a:buNone/>
              </a:pPr>
              <a:r>
                <a:rPr lang="ro-RO" sz="1600" dirty="0" smtClean="0">
                  <a:solidFill>
                    <a:schemeClr val="tx1"/>
                  </a:solidFill>
                </a:rPr>
                <a:t>9.5 Susținerii implementării mecanismelor economiei circulare în cadrul întreprinderilor românești – </a:t>
              </a:r>
              <a:r>
                <a:rPr lang="ro-RO" sz="1600" i="1" dirty="0" smtClean="0">
                  <a:solidFill>
                    <a:schemeClr val="tx1"/>
                  </a:solidFill>
                </a:rPr>
                <a:t>intervenţii regionale</a:t>
              </a:r>
              <a:endParaRPr lang="ro-RO" sz="1600" i="1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7" name="Straight Arrow Connector 6"/>
          <p:cNvCxnSpPr>
            <a:stCxn id="4" idx="3"/>
            <a:endCxn id="5" idx="1"/>
          </p:cNvCxnSpPr>
          <p:nvPr/>
        </p:nvCxnSpPr>
        <p:spPr>
          <a:xfrm flipV="1">
            <a:off x="2558005" y="1917756"/>
            <a:ext cx="689287" cy="14536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558005" y="3393298"/>
            <a:ext cx="689287" cy="6461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6745553" y="1197270"/>
            <a:ext cx="49951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o-RO" sz="1600" dirty="0"/>
              <a:t>8.1 Instrumente financiare pentru </a:t>
            </a:r>
            <a:r>
              <a:rPr lang="ro-RO" sz="1600" dirty="0" smtClean="0"/>
              <a:t>IMM –</a:t>
            </a:r>
            <a:r>
              <a:rPr lang="ro-RO" sz="1600" i="1" dirty="0" smtClean="0"/>
              <a:t>intervenţii naţionale</a:t>
            </a:r>
            <a:endParaRPr lang="ro-RO" sz="1600" i="1" dirty="0"/>
          </a:p>
        </p:txBody>
      </p:sp>
      <p:sp>
        <p:nvSpPr>
          <p:cNvPr id="15" name="Rectangle 14"/>
          <p:cNvSpPr/>
          <p:nvPr/>
        </p:nvSpPr>
        <p:spPr>
          <a:xfrm>
            <a:off x="757875" y="389815"/>
            <a:ext cx="421134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o-RO" altLang="ja-JP" sz="3200" b="1" i="1" dirty="0" smtClean="0">
                <a:solidFill>
                  <a:srgbClr val="FF0000"/>
                </a:solidFill>
                <a:ea typeface="ＭＳ Ｐゴシック" pitchFamily="50" charset="-128"/>
              </a:rPr>
              <a:t>OP 1. COMPETITIVITATE</a:t>
            </a:r>
            <a:endParaRPr lang="ro-RO" sz="3200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2567994" y="3393298"/>
            <a:ext cx="726829" cy="17635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3323583" y="4862778"/>
            <a:ext cx="3377341" cy="11211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noFill/>
            <a:miter lim="800000"/>
            <a:headEnd type="none" w="sm" len="sm"/>
            <a:tailEnd type="none" w="med" len="lg"/>
          </a:ln>
        </p:spPr>
        <p:txBody>
          <a:bodyPr lIns="88900" tIns="88900" rIns="88900" bIns="88900" anchor="ctr"/>
          <a:lstStyle/>
          <a:p>
            <a:pPr>
              <a:defRPr/>
            </a:pPr>
            <a:r>
              <a:rPr lang="ro-RO" altLang="ja-JP" i="1" dirty="0" smtClean="0">
                <a:ea typeface="ＭＳ Ｐゴシック" pitchFamily="50" charset="-128"/>
              </a:rPr>
              <a:t>10</a:t>
            </a:r>
            <a:r>
              <a:rPr lang="ro-RO" altLang="ja-JP" i="1" dirty="0">
                <a:ea typeface="ＭＳ Ｐゴシック" pitchFamily="50" charset="-128"/>
              </a:rPr>
              <a:t>. Sprijinirea creării de noi companii și creșterea ratei de supraviețuire a acestora</a:t>
            </a:r>
            <a:endParaRPr lang="en-US" altLang="ja-JP" i="1" dirty="0">
              <a:ea typeface="ＭＳ Ｐゴシック" pitchFamily="50" charset="-128"/>
            </a:endParaRPr>
          </a:p>
        </p:txBody>
      </p:sp>
      <p:sp>
        <p:nvSpPr>
          <p:cNvPr id="19" name="Text Placeholder 5"/>
          <p:cNvSpPr txBox="1">
            <a:spLocks/>
          </p:cNvSpPr>
          <p:nvPr/>
        </p:nvSpPr>
        <p:spPr>
          <a:xfrm>
            <a:off x="6957643" y="5391803"/>
            <a:ext cx="5367510" cy="8925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 defTabSz="957263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charset="0"/>
              <a:defRPr lang="en-US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180000" indent="-180000" algn="l" defTabSz="957263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charset="0"/>
              <a:buChar char="•"/>
              <a:defRPr lang="en-US" sz="140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2pPr>
            <a:lvl3pPr marL="360000" indent="-180000" algn="l" defTabSz="957263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charset="0"/>
              <a:buChar char="‒"/>
              <a:defRPr lang="en-US" sz="120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3pPr>
            <a:lvl4pPr marL="540000" indent="-180000" algn="l" defTabSz="957263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charset="0"/>
              <a:buChar char="•"/>
              <a:defRPr lang="en-US" sz="120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4pPr>
            <a:lvl5pPr marL="720000" indent="-179388" algn="l" defTabSz="957263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charset="0"/>
              <a:buChar char="‒"/>
              <a:defRPr lang="en-GB" sz="120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5pPr>
            <a:lvl6pPr marL="900000" indent="-180000" algn="l" defTabSz="859512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pitchFamily="34" charset="0"/>
              <a:buChar char="•"/>
              <a:defRPr sz="1200" kern="1200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080000" indent="-180000" algn="l" defTabSz="859512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pitchFamily="34" charset="0"/>
              <a:buChar char="‒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1260000" indent="-180000" algn="l" defTabSz="859512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pitchFamily="34" charset="0"/>
              <a:buChar char="•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1440000" indent="-180000" algn="l" defTabSz="859512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pitchFamily="34" charset="0"/>
              <a:buChar char="‒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r>
              <a:rPr lang="ro-RO" sz="1600" dirty="0">
                <a:solidFill>
                  <a:schemeClr val="tx1"/>
                </a:solidFill>
              </a:rPr>
              <a:t>10.1 Sprijin pentru crearea de noi întreprinderi (start-</a:t>
            </a:r>
            <a:r>
              <a:rPr lang="ro-RO" sz="1600" dirty="0" err="1">
                <a:solidFill>
                  <a:schemeClr val="tx1"/>
                </a:solidFill>
              </a:rPr>
              <a:t>up</a:t>
            </a:r>
            <a:r>
              <a:rPr lang="ro-RO" sz="1600" dirty="0">
                <a:solidFill>
                  <a:schemeClr val="tx1"/>
                </a:solidFill>
              </a:rPr>
              <a:t>, scale-</a:t>
            </a:r>
            <a:r>
              <a:rPr lang="ro-RO" sz="1600" dirty="0" err="1">
                <a:solidFill>
                  <a:schemeClr val="tx1"/>
                </a:solidFill>
              </a:rPr>
              <a:t>up</a:t>
            </a:r>
            <a:r>
              <a:rPr lang="ro-RO" sz="1600" dirty="0">
                <a:solidFill>
                  <a:schemeClr val="tx1"/>
                </a:solidFill>
              </a:rPr>
              <a:t>) – </a:t>
            </a:r>
            <a:r>
              <a:rPr lang="ro-RO" sz="1600" i="1" dirty="0" err="1">
                <a:solidFill>
                  <a:schemeClr val="tx1"/>
                </a:solidFill>
              </a:rPr>
              <a:t>intervenţii</a:t>
            </a:r>
            <a:r>
              <a:rPr lang="ro-RO" sz="1600" i="1" dirty="0">
                <a:solidFill>
                  <a:schemeClr val="tx1"/>
                </a:solidFill>
              </a:rPr>
              <a:t> regionale</a:t>
            </a:r>
          </a:p>
          <a:p>
            <a:pPr marL="0" lvl="1" indent="0" algn="just"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endParaRPr lang="ro-RO" sz="1600" i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027973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="" xmlns:a16="http://schemas.microsoft.com/office/drawing/2014/main" id="{F9EFDB67-3153-4C69-8D10-9B5C80168B31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1" name="think-cell Slide" r:id="rId6" imgW="425" imgH="426" progId="TCLayout.ActiveDocument.1">
                  <p:embed/>
                </p:oleObj>
              </mc:Choice>
              <mc:Fallback>
                <p:oleObj name="think-cell Slide" r:id="rId6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>
            <a:extLst>
              <a:ext uri="{FF2B5EF4-FFF2-40B4-BE49-F238E27FC236}">
                <a16:creationId xmlns="" xmlns:a16="http://schemas.microsoft.com/office/drawing/2014/main" id="{14A933DA-84B8-48EE-AA86-E78B500ADFC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ro-RO" sz="4400" dirty="0">
              <a:latin typeface="Calibri Light" panose="020F0302020204030204" pitchFamily="34" charset="0"/>
              <a:ea typeface="+mj-ea"/>
              <a:cs typeface="+mj-cs"/>
              <a:sym typeface="Calibri Light" panose="020F0302020204030204" pitchFamily="34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59757" y="1520393"/>
            <a:ext cx="1731752" cy="4276320"/>
          </a:xfrm>
          <a:prstGeom prst="rect">
            <a:avLst/>
          </a:prstGeom>
          <a:solidFill>
            <a:schemeClr val="accent1"/>
          </a:solidFill>
          <a:ln w="12700" algn="ctr">
            <a:noFill/>
            <a:miter lim="800000"/>
            <a:headEnd type="none" w="sm" len="sm"/>
            <a:tailEnd type="none" w="med" len="lg"/>
          </a:ln>
        </p:spPr>
        <p:txBody>
          <a:bodyPr lIns="88900" tIns="88900" rIns="88900" bIns="88900" anchor="ctr"/>
          <a:lstStyle/>
          <a:p>
            <a:pPr>
              <a:defRPr/>
            </a:pPr>
            <a:r>
              <a:rPr lang="ro-RO" altLang="ja-JP" b="1" i="1" dirty="0">
                <a:ea typeface="ＭＳ Ｐゴシック" pitchFamily="50" charset="-128"/>
              </a:rPr>
              <a:t>Obiectiv Specific </a:t>
            </a:r>
            <a:r>
              <a:rPr lang="ro-RO" altLang="ja-JP" b="1" i="1" dirty="0">
                <a:solidFill>
                  <a:schemeClr val="bg1"/>
                </a:solidFill>
                <a:ea typeface="ＭＳ Ｐゴシック" pitchFamily="50" charset="-128"/>
              </a:rPr>
              <a:t>Dezvoltarea </a:t>
            </a:r>
            <a:r>
              <a:rPr lang="ro-RO" altLang="ja-JP" b="1" i="1" dirty="0">
                <a:solidFill>
                  <a:srgbClr val="FF0000"/>
                </a:solidFill>
                <a:ea typeface="ＭＳ Ｐゴシック" pitchFamily="50" charset="-128"/>
              </a:rPr>
              <a:t>competențelor pentru specializare inteligentă, tranziție industrială și antreprenoriat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892256" y="1599382"/>
            <a:ext cx="2965935" cy="163770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noFill/>
            <a:miter lim="800000"/>
            <a:headEnd type="none" w="sm" len="sm"/>
            <a:tailEnd type="none" w="med" len="lg"/>
          </a:ln>
        </p:spPr>
        <p:txBody>
          <a:bodyPr lIns="88900" tIns="88900" rIns="88900" bIns="88900" anchor="ctr"/>
          <a:lstStyle/>
          <a:p>
            <a:pPr>
              <a:defRPr/>
            </a:pPr>
            <a:endParaRPr lang="ro-RO" altLang="ja-JP" i="1" dirty="0" smtClean="0">
              <a:ea typeface="ＭＳ Ｐゴシック" pitchFamily="50" charset="-128"/>
            </a:endParaRPr>
          </a:p>
          <a:p>
            <a:pPr>
              <a:defRPr/>
            </a:pPr>
            <a:r>
              <a:rPr lang="ro-RO" altLang="ja-JP" i="1" dirty="0" smtClean="0">
                <a:ea typeface="ＭＳ Ｐゴシック" pitchFamily="50" charset="-128"/>
              </a:rPr>
              <a:t>11. </a:t>
            </a:r>
            <a:r>
              <a:rPr lang="ro-RO" altLang="ja-JP" i="1" dirty="0">
                <a:ea typeface="ＭＳ Ｐゴシック" pitchFamily="50" charset="-128"/>
              </a:rPr>
              <a:t>Dezvoltarea unor competențe profesionale adecvate cerințelor mediului de afaceri în contextul unei economii bazate pe cunoaștere</a:t>
            </a:r>
          </a:p>
          <a:p>
            <a:pPr>
              <a:defRPr/>
            </a:pPr>
            <a:r>
              <a:rPr lang="ro-RO" altLang="ja-JP" i="1" dirty="0" smtClean="0">
                <a:ea typeface="ＭＳ Ｐゴシック" pitchFamily="50" charset="-128"/>
              </a:rPr>
              <a:t> </a:t>
            </a:r>
            <a:endParaRPr lang="ro-RO" altLang="ja-JP" i="1" dirty="0">
              <a:ea typeface="ＭＳ Ｐゴシック" pitchFamily="50" charset="-128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118338" y="4079796"/>
            <a:ext cx="2965938" cy="205194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noFill/>
            <a:miter lim="800000"/>
            <a:headEnd type="none" w="sm" len="sm"/>
            <a:tailEnd type="none" w="med" len="lg"/>
          </a:ln>
        </p:spPr>
        <p:txBody>
          <a:bodyPr lIns="88900" tIns="88900" rIns="88900" bIns="88900" anchor="ctr"/>
          <a:lstStyle/>
          <a:p>
            <a:pPr>
              <a:defRPr/>
            </a:pPr>
            <a:r>
              <a:rPr lang="ro-RO" altLang="ja-JP" i="1" dirty="0" smtClean="0">
                <a:ea typeface="ＭＳ Ｐゴシック" pitchFamily="50" charset="-128"/>
              </a:rPr>
              <a:t>12. Susținerea </a:t>
            </a:r>
            <a:r>
              <a:rPr lang="ro-RO" altLang="ja-JP" i="1" dirty="0">
                <a:ea typeface="ＭＳ Ｐゴシック" pitchFamily="50" charset="-128"/>
              </a:rPr>
              <a:t>capacității administrative a structurilor din cadrul mecanismului integrat regional și național de descoperire antreprenorială</a:t>
            </a:r>
          </a:p>
        </p:txBody>
      </p:sp>
      <p:sp>
        <p:nvSpPr>
          <p:cNvPr id="19" name="Text Placeholder 5"/>
          <p:cNvSpPr txBox="1">
            <a:spLocks/>
          </p:cNvSpPr>
          <p:nvPr/>
        </p:nvSpPr>
        <p:spPr>
          <a:xfrm>
            <a:off x="6358937" y="1210324"/>
            <a:ext cx="5477995" cy="24211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 defTabSz="957263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charset="0"/>
              <a:defRPr lang="en-US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180000" indent="-180000" algn="l" defTabSz="957263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charset="0"/>
              <a:buChar char="•"/>
              <a:defRPr lang="en-US" sz="140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2pPr>
            <a:lvl3pPr marL="360000" indent="-180000" algn="l" defTabSz="957263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charset="0"/>
              <a:buChar char="‒"/>
              <a:defRPr lang="en-US" sz="120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3pPr>
            <a:lvl4pPr marL="540000" indent="-180000" algn="l" defTabSz="957263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charset="0"/>
              <a:buChar char="•"/>
              <a:defRPr lang="en-US" sz="120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4pPr>
            <a:lvl5pPr marL="720000" indent="-179388" algn="l" defTabSz="957263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charset="0"/>
              <a:buChar char="‒"/>
              <a:defRPr lang="en-GB" sz="120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5pPr>
            <a:lvl6pPr marL="900000" indent="-180000" algn="l" defTabSz="859512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pitchFamily="34" charset="0"/>
              <a:buChar char="•"/>
              <a:defRPr sz="1200" kern="1200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080000" indent="-180000" algn="l" defTabSz="859512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pitchFamily="34" charset="0"/>
              <a:buChar char="‒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1260000" indent="-180000" algn="l" defTabSz="859512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pitchFamily="34" charset="0"/>
              <a:buChar char="•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1440000" indent="-180000" algn="l" defTabSz="859512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pitchFamily="34" charset="0"/>
              <a:buChar char="‒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ro-RO" sz="1600" dirty="0" smtClean="0">
                <a:solidFill>
                  <a:schemeClr val="tx1"/>
                </a:solidFill>
              </a:rPr>
              <a:t>11.1 </a:t>
            </a:r>
            <a:r>
              <a:rPr lang="ro-RO" sz="1600" dirty="0">
                <a:solidFill>
                  <a:schemeClr val="tx1"/>
                </a:solidFill>
                <a:ea typeface="+mj-ea"/>
                <a:cs typeface="+mj-cs"/>
              </a:rPr>
              <a:t>Dezvoltarea competentelor la nivelul întreprinderilor/organizațiilor de CDI/entităților </a:t>
            </a:r>
            <a:r>
              <a:rPr lang="ro-RO" sz="1600" dirty="0">
                <a:solidFill>
                  <a:schemeClr val="tx1"/>
                </a:solidFill>
              </a:rPr>
              <a:t>– </a:t>
            </a:r>
            <a:r>
              <a:rPr lang="ro-RO" sz="1600" i="1" dirty="0">
                <a:solidFill>
                  <a:schemeClr val="tx1"/>
                </a:solidFill>
              </a:rPr>
              <a:t>intervenții </a:t>
            </a:r>
            <a:r>
              <a:rPr lang="ro-RO" sz="1600" i="1" dirty="0" smtClean="0">
                <a:solidFill>
                  <a:schemeClr val="tx1"/>
                </a:solidFill>
              </a:rPr>
              <a:t>regionale</a:t>
            </a:r>
            <a:endParaRPr lang="ro-RO" sz="1600" dirty="0">
              <a:solidFill>
                <a:schemeClr val="tx1"/>
              </a:solidFill>
              <a:ea typeface="+mj-ea"/>
              <a:cs typeface="+mj-cs"/>
            </a:endParaRPr>
          </a:p>
          <a:p>
            <a:pPr marL="176213" lvl="0" indent="-176213"/>
            <a:r>
              <a:rPr lang="en-US" sz="1600" dirty="0" smtClean="0">
                <a:solidFill>
                  <a:schemeClr val="tx1"/>
                </a:solidFill>
                <a:ea typeface="+mj-ea"/>
                <a:cs typeface="+mj-cs"/>
              </a:rPr>
              <a:t>-  </a:t>
            </a:r>
            <a:r>
              <a:rPr lang="ro-RO" sz="1600" dirty="0" smtClean="0">
                <a:solidFill>
                  <a:schemeClr val="tx1"/>
                </a:solidFill>
                <a:ea typeface="+mj-ea"/>
                <a:cs typeface="+mj-cs"/>
              </a:rPr>
              <a:t>implica</a:t>
            </a:r>
            <a:r>
              <a:rPr lang="en-US" sz="1600" dirty="0" smtClean="0">
                <a:solidFill>
                  <a:schemeClr val="tx1"/>
                </a:solidFill>
                <a:ea typeface="+mj-ea"/>
                <a:cs typeface="+mj-cs"/>
              </a:rPr>
              <a:t>re</a:t>
            </a:r>
            <a:r>
              <a:rPr lang="ro-RO" sz="1600" dirty="0" smtClean="0">
                <a:solidFill>
                  <a:schemeClr val="tx1"/>
                </a:solidFill>
                <a:ea typeface="+mj-ea"/>
                <a:cs typeface="+mj-cs"/>
              </a:rPr>
              <a:t> </a:t>
            </a:r>
            <a:r>
              <a:rPr lang="ro-RO" sz="1600" dirty="0">
                <a:solidFill>
                  <a:schemeClr val="tx1"/>
                </a:solidFill>
                <a:ea typeface="+mj-ea"/>
                <a:cs typeface="+mj-cs"/>
              </a:rPr>
              <a:t>în Mecanismul de descoperire antreprenorială pentru specializare inteligentă, </a:t>
            </a:r>
            <a:r>
              <a:rPr lang="ro-RO" sz="1600" dirty="0" err="1">
                <a:solidFill>
                  <a:schemeClr val="tx1"/>
                </a:solidFill>
                <a:ea typeface="+mj-ea"/>
                <a:cs typeface="+mj-cs"/>
              </a:rPr>
              <a:t>tranzitie</a:t>
            </a:r>
            <a:r>
              <a:rPr lang="ro-RO" sz="1600" dirty="0">
                <a:solidFill>
                  <a:schemeClr val="tx1"/>
                </a:solidFill>
                <a:ea typeface="+mj-ea"/>
                <a:cs typeface="+mj-cs"/>
              </a:rPr>
              <a:t> industriala si antreprenoriat, inclusiv stagii de practica;</a:t>
            </a:r>
          </a:p>
          <a:p>
            <a:pPr lvl="1" algn="just">
              <a:spcBef>
                <a:spcPts val="600"/>
              </a:spcBef>
              <a:buSzPct val="100000"/>
              <a:buFontTx/>
              <a:buChar char="-"/>
            </a:pPr>
            <a:r>
              <a:rPr lang="ro-RO" sz="1600" dirty="0" smtClean="0">
                <a:solidFill>
                  <a:schemeClr val="tx1"/>
                </a:solidFill>
              </a:rPr>
              <a:t>dotare </a:t>
            </a:r>
            <a:r>
              <a:rPr lang="ro-RO" sz="1600" dirty="0">
                <a:solidFill>
                  <a:schemeClr val="tx1"/>
                </a:solidFill>
              </a:rPr>
              <a:t>licee pentru aplicare metode digitale de învățare </a:t>
            </a:r>
            <a:endParaRPr lang="en-US" sz="1600" dirty="0" smtClean="0">
              <a:solidFill>
                <a:schemeClr val="tx1"/>
              </a:solidFill>
            </a:endParaRPr>
          </a:p>
          <a:p>
            <a:pPr lvl="1" algn="just">
              <a:spcBef>
                <a:spcPts val="600"/>
              </a:spcBef>
              <a:buSzPct val="100000"/>
              <a:buFontTx/>
              <a:buChar char="-"/>
            </a:pPr>
            <a:r>
              <a:rPr lang="ro-RO" sz="1600" dirty="0" smtClean="0">
                <a:solidFill>
                  <a:schemeClr val="tx1"/>
                </a:solidFill>
              </a:rPr>
              <a:t>Formare </a:t>
            </a:r>
            <a:r>
              <a:rPr lang="ro-RO" sz="1600" dirty="0">
                <a:solidFill>
                  <a:schemeClr val="tx1"/>
                </a:solidFill>
              </a:rPr>
              <a:t>pentru implementarea standardului: sistem de Management a Inovării în </a:t>
            </a:r>
            <a:r>
              <a:rPr lang="ro-RO" sz="1600" dirty="0" smtClean="0">
                <a:solidFill>
                  <a:schemeClr val="tx1"/>
                </a:solidFill>
              </a:rPr>
              <a:t>companii</a:t>
            </a:r>
            <a:endParaRPr lang="ro-RO" sz="1600" i="1" dirty="0">
              <a:solidFill>
                <a:schemeClr val="tx1"/>
              </a:solidFill>
            </a:endParaRPr>
          </a:p>
        </p:txBody>
      </p:sp>
      <p:sp>
        <p:nvSpPr>
          <p:cNvPr id="20" name="Text Placeholder 5"/>
          <p:cNvSpPr txBox="1">
            <a:spLocks/>
          </p:cNvSpPr>
          <p:nvPr/>
        </p:nvSpPr>
        <p:spPr>
          <a:xfrm>
            <a:off x="6358938" y="3974288"/>
            <a:ext cx="5477994" cy="244682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 defTabSz="957263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charset="0"/>
              <a:defRPr lang="en-US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180000" indent="-180000" algn="l" defTabSz="957263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charset="0"/>
              <a:buChar char="•"/>
              <a:defRPr lang="en-US" sz="140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2pPr>
            <a:lvl3pPr marL="360000" indent="-180000" algn="l" defTabSz="957263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charset="0"/>
              <a:buChar char="‒"/>
              <a:defRPr lang="en-US" sz="120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3pPr>
            <a:lvl4pPr marL="540000" indent="-180000" algn="l" defTabSz="957263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charset="0"/>
              <a:buChar char="•"/>
              <a:defRPr lang="en-US" sz="120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4pPr>
            <a:lvl5pPr marL="720000" indent="-179388" algn="l" defTabSz="957263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charset="0"/>
              <a:buChar char="‒"/>
              <a:defRPr lang="en-GB" sz="120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5pPr>
            <a:lvl6pPr marL="900000" indent="-180000" algn="l" defTabSz="859512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pitchFamily="34" charset="0"/>
              <a:buChar char="•"/>
              <a:defRPr sz="1200" kern="1200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080000" indent="-180000" algn="l" defTabSz="859512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pitchFamily="34" charset="0"/>
              <a:buChar char="‒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1260000" indent="-180000" algn="l" defTabSz="859512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pitchFamily="34" charset="0"/>
              <a:buChar char="•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1440000" indent="-180000" algn="l" defTabSz="859512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 pitchFamily="34" charset="0"/>
              <a:buChar char="‒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>
              <a:spcBef>
                <a:spcPts val="600"/>
              </a:spcBef>
              <a:buSzPct val="100000"/>
              <a:buNone/>
            </a:pPr>
            <a:r>
              <a:rPr lang="ro-RO" sz="1600" dirty="0" smtClean="0">
                <a:solidFill>
                  <a:schemeClr val="tx1"/>
                </a:solidFill>
              </a:rPr>
              <a:t>12.1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ro-RO" sz="1600" dirty="0" smtClean="0">
                <a:solidFill>
                  <a:schemeClr val="tx1"/>
                </a:solidFill>
              </a:rPr>
              <a:t>Dezvoltarea </a:t>
            </a:r>
            <a:r>
              <a:rPr lang="ro-RO" sz="1600" dirty="0">
                <a:solidFill>
                  <a:schemeClr val="tx1"/>
                </a:solidFill>
              </a:rPr>
              <a:t>capacității administrative a actorilor implicați în </a:t>
            </a:r>
            <a:r>
              <a:rPr lang="ro-RO" sz="1600" dirty="0" smtClean="0">
                <a:solidFill>
                  <a:schemeClr val="tx1"/>
                </a:solidFill>
              </a:rPr>
              <a:t>implementarea,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ro-RO" sz="1600" dirty="0" smtClean="0">
                <a:solidFill>
                  <a:schemeClr val="tx1"/>
                </a:solidFill>
              </a:rPr>
              <a:t>monitorizarea</a:t>
            </a:r>
            <a:r>
              <a:rPr lang="ro-RO" sz="1600" dirty="0">
                <a:solidFill>
                  <a:schemeClr val="tx1"/>
                </a:solidFill>
              </a:rPr>
              <a:t>, revizuirea strategiilor de specializare inteligentă și a Mecanismului de Descoperire Antreprenorială (MDA) – </a:t>
            </a:r>
            <a:r>
              <a:rPr lang="ro-RO" sz="1600" i="1" dirty="0" smtClean="0">
                <a:solidFill>
                  <a:schemeClr val="tx1"/>
                </a:solidFill>
                <a:ea typeface="+mn-ea"/>
                <a:cs typeface="+mn-cs"/>
              </a:rPr>
              <a:t>intervenții naționale și regionale</a:t>
            </a:r>
            <a:endParaRPr lang="en-US" sz="1600" i="1" dirty="0" smtClean="0">
              <a:solidFill>
                <a:schemeClr val="tx1"/>
              </a:solidFill>
              <a:ea typeface="+mn-ea"/>
              <a:cs typeface="+mn-cs"/>
            </a:endParaRPr>
          </a:p>
          <a:p>
            <a:pPr marL="0" lvl="1" indent="0" algn="just">
              <a:spcBef>
                <a:spcPts val="600"/>
              </a:spcBef>
              <a:buSzPct val="100000"/>
              <a:buNone/>
            </a:pPr>
            <a:r>
              <a:rPr lang="en-US" sz="1600" i="1" dirty="0" smtClean="0">
                <a:solidFill>
                  <a:schemeClr val="tx1"/>
                </a:solidFill>
                <a:ea typeface="+mn-ea"/>
                <a:cs typeface="+mn-cs"/>
              </a:rPr>
              <a:t>- </a:t>
            </a:r>
            <a:r>
              <a:rPr lang="vi-VN" sz="1600" dirty="0" smtClean="0">
                <a:solidFill>
                  <a:schemeClr val="tx1"/>
                </a:solidFill>
                <a:latin typeface="Calibri" panose="020F0502020204030204" pitchFamily="34" charset="0"/>
              </a:rPr>
              <a:t>capacitate </a:t>
            </a:r>
            <a:r>
              <a:rPr lang="vi-VN" sz="1600" dirty="0">
                <a:solidFill>
                  <a:schemeClr val="tx1"/>
                </a:solidFill>
                <a:latin typeface="Calibri" panose="020F0502020204030204" pitchFamily="34" charset="0"/>
              </a:rPr>
              <a:t>administrativă a actorilor implicați în MDA (așa cum rezultă din Metodologia de desfășurare a procesului de descoperire antreprenorială la nivel regional)</a:t>
            </a:r>
          </a:p>
          <a:p>
            <a:pPr marL="0" lvl="1" indent="0" algn="just">
              <a:spcBef>
                <a:spcPts val="600"/>
              </a:spcBef>
              <a:buSzPct val="100000"/>
              <a:buNone/>
            </a:pP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1600" dirty="0" smtClean="0">
                <a:solidFill>
                  <a:schemeClr val="tx1"/>
                </a:solidFill>
                <a:latin typeface="Calibri" panose="020F0502020204030204" pitchFamily="34" charset="0"/>
              </a:rPr>
              <a:t>- </a:t>
            </a:r>
            <a:r>
              <a:rPr lang="vi-VN" sz="1600" dirty="0" smtClean="0">
                <a:solidFill>
                  <a:schemeClr val="tx1"/>
                </a:solidFill>
                <a:latin typeface="Calibri" panose="020F0502020204030204" pitchFamily="34" charset="0"/>
              </a:rPr>
              <a:t>capacitate </a:t>
            </a:r>
            <a:r>
              <a:rPr lang="vi-VN" sz="1600" dirty="0">
                <a:solidFill>
                  <a:schemeClr val="tx1"/>
                </a:solidFill>
                <a:latin typeface="Calibri" panose="020F0502020204030204" pitchFamily="34" charset="0"/>
              </a:rPr>
              <a:t>administrativă ADR-uri</a:t>
            </a:r>
          </a:p>
          <a:p>
            <a:pPr marL="0" lvl="1" indent="0" algn="just">
              <a:spcBef>
                <a:spcPts val="600"/>
              </a:spcBef>
              <a:buSzPct val="100000"/>
              <a:buNone/>
            </a:pPr>
            <a:r>
              <a:rPr lang="en-US" sz="16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- </a:t>
            </a:r>
            <a:r>
              <a:rPr lang="vi-VN" sz="1600" dirty="0" smtClean="0">
                <a:solidFill>
                  <a:schemeClr val="tx1"/>
                </a:solidFill>
                <a:latin typeface="Calibri" panose="020F0502020204030204" pitchFamily="34" charset="0"/>
              </a:rPr>
              <a:t>capacitate </a:t>
            </a:r>
            <a:r>
              <a:rPr lang="vi-VN" sz="1600" dirty="0">
                <a:solidFill>
                  <a:schemeClr val="tx1"/>
                </a:solidFill>
                <a:latin typeface="Calibri" panose="020F0502020204030204" pitchFamily="34" charset="0"/>
              </a:rPr>
              <a:t>ADR </a:t>
            </a:r>
            <a:r>
              <a:rPr lang="en-US" sz="1600" dirty="0" smtClean="0">
                <a:solidFill>
                  <a:schemeClr val="tx1"/>
                </a:solidFill>
                <a:latin typeface="Calibri" panose="020F0502020204030204" pitchFamily="34" charset="0"/>
              </a:rPr>
              <a:t>pentru </a:t>
            </a:r>
            <a:r>
              <a:rPr lang="vi-VN" sz="1600" dirty="0" smtClean="0">
                <a:solidFill>
                  <a:schemeClr val="tx1"/>
                </a:solidFill>
                <a:latin typeface="Calibri" panose="020F0502020204030204" pitchFamily="34" charset="0"/>
              </a:rPr>
              <a:t>sprijin beneficiari</a:t>
            </a:r>
            <a:endParaRPr lang="ro-RO" sz="1600" dirty="0">
              <a:solidFill>
                <a:schemeClr val="tx1"/>
              </a:solidFill>
            </a:endParaRPr>
          </a:p>
        </p:txBody>
      </p:sp>
      <p:cxnSp>
        <p:nvCxnSpPr>
          <p:cNvPr id="610309" name="Straight Arrow Connector 610308"/>
          <p:cNvCxnSpPr>
            <a:stCxn id="4" idx="3"/>
            <a:endCxn id="6" idx="1"/>
          </p:cNvCxnSpPr>
          <p:nvPr/>
        </p:nvCxnSpPr>
        <p:spPr>
          <a:xfrm flipV="1">
            <a:off x="2391509" y="2418235"/>
            <a:ext cx="500747" cy="12403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0313" name="Straight Arrow Connector 610312"/>
          <p:cNvCxnSpPr>
            <a:stCxn id="4" idx="3"/>
            <a:endCxn id="7" idx="1"/>
          </p:cNvCxnSpPr>
          <p:nvPr/>
        </p:nvCxnSpPr>
        <p:spPr>
          <a:xfrm>
            <a:off x="2391509" y="3658553"/>
            <a:ext cx="726829" cy="14472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57875" y="389815"/>
            <a:ext cx="10675295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o-RO" altLang="ja-JP" sz="3200" b="1" i="1" dirty="0">
                <a:solidFill>
                  <a:srgbClr val="FF0000"/>
                </a:solidFill>
                <a:ea typeface="ＭＳ Ｐゴシック" pitchFamily="50" charset="-128"/>
              </a:rPr>
              <a:t>OP 1. </a:t>
            </a:r>
            <a:r>
              <a:rPr lang="ro-RO" altLang="ja-JP" sz="3200" b="1" i="1" dirty="0" smtClean="0">
                <a:solidFill>
                  <a:srgbClr val="FF0000"/>
                </a:solidFill>
                <a:ea typeface="ＭＳ Ｐゴシック" pitchFamily="50" charset="-128"/>
              </a:rPr>
              <a:t>SPECIALIZARE INTELIGENTĂ, TRANZIȚIE INDUSTRIALĂ ȘI </a:t>
            </a:r>
          </a:p>
          <a:p>
            <a:r>
              <a:rPr lang="ro-RO" altLang="ja-JP" sz="3200" b="1" i="1" dirty="0" smtClean="0">
                <a:solidFill>
                  <a:srgbClr val="FF0000"/>
                </a:solidFill>
                <a:ea typeface="ＭＳ Ｐゴシック" pitchFamily="50" charset="-128"/>
              </a:rPr>
              <a:t>	ANTREPRENORIAT</a:t>
            </a:r>
            <a:endParaRPr lang="ro-RO" sz="3200" b="1" i="1" dirty="0">
              <a:solidFill>
                <a:srgbClr val="FF0000"/>
              </a:solidFill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9201212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12098" y="2800343"/>
            <a:ext cx="11136000" cy="2924596"/>
          </a:xfrm>
        </p:spPr>
        <p:txBody>
          <a:bodyPr/>
          <a:lstStyle/>
          <a:p>
            <a:pPr algn="ctr"/>
            <a:r>
              <a:rPr lang="en-US" sz="4000" b="1" dirty="0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 </a:t>
            </a:r>
            <a:r>
              <a:rPr lang="ro-RO" sz="4000" b="1" dirty="0" smtClean="0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4000" b="1" dirty="0" smtClean="0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4000" b="1" i="1" u="sng" dirty="0">
                <a:solidFill>
                  <a:srgbClr val="5B9BD5">
                    <a:lumMod val="75000"/>
                  </a:srgbClr>
                </a:solidFill>
              </a:rPr>
              <a:t>O Europă mai </a:t>
            </a:r>
            <a:r>
              <a:rPr lang="ro-RO" sz="4000" b="1" i="1" u="sng" dirty="0" smtClean="0">
                <a:solidFill>
                  <a:srgbClr val="5B9BD5">
                    <a:lumMod val="75000"/>
                  </a:srgbClr>
                </a:solidFill>
              </a:rPr>
              <a:t>verde</a:t>
            </a:r>
            <a:r>
              <a:rPr lang="vi-VN" sz="4000" b="1" i="1" u="sng" dirty="0" smtClean="0">
                <a:solidFill>
                  <a:srgbClr val="5B9BD5">
                    <a:lumMod val="75000"/>
                  </a:srgbClr>
                </a:solidFill>
              </a:rPr>
              <a:t> 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210215104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87438495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2" name="think-cell Slide" r:id="rId6" imgW="395" imgH="394" progId="TCLayout.ActiveDocument.1">
                  <p:embed/>
                </p:oleObj>
              </mc:Choice>
              <mc:Fallback>
                <p:oleObj name="think-cell Slide" r:id="rId6" imgW="395" imgH="394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endParaRPr lang="ro-RO" sz="4400" dirty="0">
              <a:latin typeface="Calibri Light" panose="020F0302020204030204" pitchFamily="34" charset="0"/>
              <a:ea typeface="+mj-ea"/>
              <a:cs typeface="+mj-cs"/>
              <a:sym typeface="Calibri Light" panose="020F0302020204030204" pitchFamily="34" charset="0"/>
            </a:endParaRPr>
          </a:p>
        </p:txBody>
      </p:sp>
      <p:sp>
        <p:nvSpPr>
          <p:cNvPr id="610305" name="Title 28"/>
          <p:cNvSpPr>
            <a:spLocks noGrp="1"/>
          </p:cNvSpPr>
          <p:nvPr>
            <p:ph type="title"/>
          </p:nvPr>
        </p:nvSpPr>
        <p:spPr>
          <a:xfrm>
            <a:off x="620156" y="233974"/>
            <a:ext cx="11136000" cy="469492"/>
          </a:xfrm>
        </p:spPr>
        <p:txBody>
          <a:bodyPr/>
          <a:lstStyle/>
          <a:p>
            <a:r>
              <a:rPr lang="ro-RO" sz="3200" b="1" i="1" dirty="0">
                <a:solidFill>
                  <a:srgbClr val="FF0000"/>
                </a:solidFill>
                <a:latin typeface="+mn-lt"/>
                <a:ea typeface="ＭＳ Ｐゴシック" pitchFamily="50" charset="-128"/>
                <a:cs typeface="+mn-cs"/>
              </a:rPr>
              <a:t>OP 2 - Energie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818145" y="2790244"/>
            <a:ext cx="3540493" cy="1197210"/>
          </a:xfrm>
          <a:prstGeom prst="rect">
            <a:avLst/>
          </a:prstGeom>
          <a:solidFill>
            <a:schemeClr val="accent1"/>
          </a:solidFill>
          <a:ln w="12700" algn="ctr">
            <a:noFill/>
            <a:miter lim="800000"/>
            <a:headEnd type="none" w="sm" len="sm"/>
            <a:tailEnd type="none" w="med" len="lg"/>
          </a:ln>
        </p:spPr>
        <p:txBody>
          <a:bodyPr lIns="88900" tIns="88900" rIns="88900" bIns="88900" anchor="ctr"/>
          <a:lstStyle/>
          <a:p>
            <a:pPr algn="just"/>
            <a:r>
              <a:rPr lang="ro-RO" altLang="ja-JP" b="1" i="1" dirty="0">
                <a:ea typeface="ＭＳ Ｐゴシック" pitchFamily="50" charset="-128"/>
              </a:rPr>
              <a:t>Obiectiv Specific</a:t>
            </a:r>
            <a:endParaRPr lang="ro-RO" b="1" dirty="0" smtClean="0">
              <a:solidFill>
                <a:schemeClr val="bg1"/>
              </a:solidFill>
            </a:endParaRPr>
          </a:p>
          <a:p>
            <a:pPr algn="just"/>
            <a:r>
              <a:rPr lang="ro-RO" b="1" dirty="0" smtClean="0">
                <a:solidFill>
                  <a:schemeClr val="bg1"/>
                </a:solidFill>
              </a:rPr>
              <a:t>Promovarea eficienței energetice și reducerea emisiilor de gaze cu efect de seră</a:t>
            </a:r>
            <a:endParaRPr lang="ro-RO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666004" y="1390448"/>
            <a:ext cx="6828089" cy="8503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noFill/>
            <a:miter lim="800000"/>
            <a:headEnd type="none" w="sm" len="sm"/>
            <a:tailEnd type="none" w="med" len="lg"/>
          </a:ln>
        </p:spPr>
        <p:txBody>
          <a:bodyPr lIns="88900" tIns="88900" rIns="88900" bIns="88900" anchor="ctr"/>
          <a:lstStyle/>
          <a:p>
            <a:pPr>
              <a:defRPr/>
            </a:pPr>
            <a:r>
              <a:rPr lang="ro-RO" i="1" dirty="0">
                <a:ea typeface="ＭＳ Ｐゴシック" pitchFamily="50" charset="-128"/>
              </a:rPr>
              <a:t>Renovarea clădirilor publice și rezidențiale în vederea îmbunătățirii eficienței energetice</a:t>
            </a:r>
            <a:endParaRPr lang="ro-RO" altLang="ja-JP" i="1" dirty="0">
              <a:ea typeface="ＭＳ Ｐゴシック" pitchFamily="50" charset="-128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670346" y="3302927"/>
            <a:ext cx="6892114" cy="6118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noFill/>
            <a:miter lim="800000"/>
            <a:headEnd type="none" w="sm" len="sm"/>
            <a:tailEnd type="none" w="med" len="lg"/>
          </a:ln>
        </p:spPr>
        <p:txBody>
          <a:bodyPr lIns="88900" tIns="88900" rIns="88900" bIns="88900" anchor="ctr"/>
          <a:lstStyle/>
          <a:p>
            <a:pPr>
              <a:defRPr/>
            </a:pPr>
            <a:r>
              <a:rPr lang="ro-RO" i="1" dirty="0">
                <a:ea typeface="ＭＳ Ｐゴシック" pitchFamily="50" charset="-128"/>
              </a:rPr>
              <a:t>Îmbunătățirea performanței energetice în industriile energointensive</a:t>
            </a:r>
            <a:endParaRPr lang="ro-RO" altLang="ja-JP" i="1" dirty="0">
              <a:ea typeface="ＭＳ Ｐゴシック" pitchFamily="50" charset="-128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4666005" y="4085093"/>
            <a:ext cx="6828087" cy="23663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noFill/>
            <a:miter lim="800000"/>
            <a:headEnd type="none" w="sm" len="sm"/>
            <a:tailEnd type="none" w="med" len="lg"/>
          </a:ln>
        </p:spPr>
        <p:txBody>
          <a:bodyPr lIns="88900" tIns="88900" rIns="88900" bIns="88900" anchor="ctr"/>
          <a:lstStyle/>
          <a:p>
            <a:pPr>
              <a:defRPr/>
            </a:pPr>
            <a:r>
              <a:rPr lang="ro-RO" i="1" dirty="0">
                <a:ea typeface="ＭＳ Ｐゴシック" pitchFamily="50" charset="-128"/>
              </a:rPr>
              <a:t>Măsuri de sprijin pentru </a:t>
            </a:r>
            <a:r>
              <a:rPr lang="ro-RO" i="1" dirty="0" err="1">
                <a:ea typeface="ＭＳ Ｐゴシック" pitchFamily="50" charset="-128"/>
              </a:rPr>
              <a:t>ESCOs</a:t>
            </a:r>
            <a:r>
              <a:rPr lang="ro-RO" i="1" dirty="0">
                <a:ea typeface="ＭＳ Ｐゴシック" pitchFamily="50" charset="-128"/>
              </a:rPr>
              <a:t> </a:t>
            </a:r>
            <a:endParaRPr lang="ro-RO" altLang="ja-JP" i="1" dirty="0">
              <a:ea typeface="ＭＳ Ｐゴシック" pitchFamily="50" charset="-128"/>
            </a:endParaRP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4666007" y="2365048"/>
            <a:ext cx="6828085" cy="8503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noFill/>
            <a:miter lim="800000"/>
            <a:headEnd type="none" w="sm" len="sm"/>
            <a:tailEnd type="none" w="med" len="lg"/>
          </a:ln>
        </p:spPr>
        <p:txBody>
          <a:bodyPr lIns="88900" tIns="88900" rIns="88900" bIns="88900" anchor="ctr"/>
          <a:lstStyle/>
          <a:p>
            <a:pPr>
              <a:defRPr/>
            </a:pPr>
            <a:r>
              <a:rPr lang="vi-VN" altLang="ja-JP" i="1" dirty="0">
                <a:ea typeface="ＭＳ Ｐゴシック" pitchFamily="50" charset="-128"/>
              </a:rPr>
              <a:t>Măsuri de sprijin pentru industriile energointensive pentru a-și îmbunătăți performanța energetică </a:t>
            </a:r>
            <a:endParaRPr lang="ro-RO" altLang="ja-JP" i="1" dirty="0">
              <a:ea typeface="ＭＳ Ｐゴシック" pitchFamily="50" charset="-128"/>
            </a:endParaRPr>
          </a:p>
        </p:txBody>
      </p:sp>
      <p:sp>
        <p:nvSpPr>
          <p:cNvPr id="46" name="Rectangle 45"/>
          <p:cNvSpPr>
            <a:spLocks noChangeArrowheads="1"/>
          </p:cNvSpPr>
          <p:nvPr/>
        </p:nvSpPr>
        <p:spPr bwMode="auto">
          <a:xfrm>
            <a:off x="4674685" y="5821199"/>
            <a:ext cx="6810727" cy="50139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noFill/>
            <a:miter lim="800000"/>
            <a:headEnd type="none" w="sm" len="sm"/>
            <a:tailEnd type="none" w="med" len="lg"/>
          </a:ln>
        </p:spPr>
        <p:txBody>
          <a:bodyPr lIns="88900" tIns="88900" rIns="88900" bIns="88900" anchor="ctr"/>
          <a:lstStyle/>
          <a:p>
            <a:pPr>
              <a:defRPr/>
            </a:pPr>
            <a:r>
              <a:rPr lang="ro-RO" i="1" dirty="0">
                <a:ea typeface="ＭＳ Ｐゴシック" pitchFamily="50" charset="-128"/>
              </a:rPr>
              <a:t>Consolidarea capacității AM, a dezvoltatorilor de proiecte și a autorităților</a:t>
            </a:r>
            <a:endParaRPr lang="ro-RO" altLang="ja-JP" i="1" dirty="0">
              <a:ea typeface="ＭＳ Ｐゴシック" pitchFamily="50" charset="-128"/>
            </a:endParaRPr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4623169" y="4487856"/>
            <a:ext cx="6862243" cy="11181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noFill/>
            <a:miter lim="800000"/>
            <a:headEnd type="none" w="sm" len="sm"/>
            <a:tailEnd type="none" w="med" len="lg"/>
          </a:ln>
        </p:spPr>
        <p:txBody>
          <a:bodyPr lIns="88900" tIns="88900" rIns="88900" bIns="88900" anchor="ctr"/>
          <a:lstStyle/>
          <a:p>
            <a:pPr>
              <a:defRPr/>
            </a:pPr>
            <a:r>
              <a:rPr lang="vi-VN" altLang="ja-JP" i="1" dirty="0">
                <a:ea typeface="ＭＳ Ｐゴシック" pitchFamily="50" charset="-128"/>
              </a:rPr>
              <a:t>Îmbunătățirea eficienței energetice în domeniul încălzirii centralizate, alături de promovarea energiei din surse regenerabile pentru încălzirea și răcirea centralizată</a:t>
            </a:r>
            <a:endParaRPr lang="ro-RO" altLang="ja-JP" i="1" dirty="0"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4074117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18119147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7" name="think-cell Slide" r:id="rId6" imgW="395" imgH="394" progId="TCLayout.ActiveDocument.1">
                  <p:embed/>
                </p:oleObj>
              </mc:Choice>
              <mc:Fallback>
                <p:oleObj name="think-cell Slide" r:id="rId6" imgW="395" imgH="394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endParaRPr lang="ro-RO" sz="4400" dirty="0">
              <a:latin typeface="Calibri Light" panose="020F0302020204030204" pitchFamily="34" charset="0"/>
              <a:ea typeface="+mj-ea"/>
              <a:cs typeface="+mj-cs"/>
              <a:sym typeface="Calibri Light" panose="020F0302020204030204" pitchFamily="34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818146" y="1119602"/>
            <a:ext cx="2830907" cy="1197210"/>
          </a:xfrm>
          <a:prstGeom prst="rect">
            <a:avLst/>
          </a:prstGeom>
          <a:solidFill>
            <a:schemeClr val="accent1"/>
          </a:solidFill>
          <a:ln w="12700" algn="ctr">
            <a:noFill/>
            <a:miter lim="800000"/>
            <a:headEnd type="none" w="sm" len="sm"/>
            <a:tailEnd type="none" w="med" len="lg"/>
          </a:ln>
        </p:spPr>
        <p:txBody>
          <a:bodyPr lIns="88900" tIns="88900" rIns="88900" bIns="88900" anchor="ctr"/>
          <a:lstStyle/>
          <a:p>
            <a:r>
              <a:rPr lang="ro-RO" altLang="ja-JP" b="1" i="1" dirty="0">
                <a:ea typeface="ＭＳ Ｐゴシック" pitchFamily="50" charset="-128"/>
              </a:rPr>
              <a:t>Obiectiv Specific</a:t>
            </a:r>
            <a:endParaRPr lang="ro-RO" b="1" dirty="0" smtClean="0">
              <a:solidFill>
                <a:schemeClr val="bg1"/>
              </a:solidFill>
            </a:endParaRPr>
          </a:p>
          <a:p>
            <a:r>
              <a:rPr lang="it-IT" b="1" dirty="0" smtClean="0">
                <a:solidFill>
                  <a:schemeClr val="bg1"/>
                </a:solidFill>
              </a:rPr>
              <a:t>Promovarea </a:t>
            </a:r>
            <a:r>
              <a:rPr lang="it-IT" b="1" dirty="0">
                <a:solidFill>
                  <a:schemeClr val="bg1"/>
                </a:solidFill>
              </a:rPr>
              <a:t>energiei din surse regenerabile </a:t>
            </a:r>
            <a:endParaRPr lang="ro-RO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163154" y="703466"/>
            <a:ext cx="7593002" cy="49294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noFill/>
            <a:miter lim="800000"/>
            <a:headEnd type="none" w="sm" len="sm"/>
            <a:tailEnd type="none" w="med" len="lg"/>
          </a:ln>
        </p:spPr>
        <p:txBody>
          <a:bodyPr lIns="88900" tIns="88900" rIns="88900" bIns="88900" anchor="ctr"/>
          <a:lstStyle/>
          <a:p>
            <a:pPr>
              <a:defRPr/>
            </a:pPr>
            <a:r>
              <a:rPr lang="en-US" altLang="ja-JP" sz="1600" i="1" dirty="0" err="1" smtClean="0">
                <a:ea typeface="ＭＳ Ｐゴシック" pitchFamily="50" charset="-128"/>
              </a:rPr>
              <a:t>Cre</a:t>
            </a:r>
            <a:r>
              <a:rPr lang="ro-RO" altLang="ja-JP" sz="1600" i="1" dirty="0" err="1">
                <a:ea typeface="ＭＳ Ｐゴシック" pitchFamily="50" charset="-128"/>
              </a:rPr>
              <a:t>ș</a:t>
            </a:r>
            <a:r>
              <a:rPr lang="ro-RO" altLang="ja-JP" sz="1600" i="1" dirty="0" err="1" smtClean="0">
                <a:ea typeface="ＭＳ Ｐゴシック" pitchFamily="50" charset="-128"/>
              </a:rPr>
              <a:t>terea</a:t>
            </a:r>
            <a:r>
              <a:rPr lang="ro-RO" altLang="ja-JP" sz="1600" i="1" dirty="0" smtClean="0">
                <a:ea typeface="ＭＳ Ｐゴシック" pitchFamily="50" charset="-128"/>
              </a:rPr>
              <a:t> ponderii de surse regenerabile în consumul de energie</a:t>
            </a:r>
            <a:r>
              <a:rPr lang="en-US" altLang="ja-JP" sz="1600" i="1" dirty="0" smtClean="0">
                <a:ea typeface="ＭＳ Ｐゴシック" pitchFamily="50" charset="-128"/>
              </a:rPr>
              <a:t> al cl</a:t>
            </a:r>
            <a:r>
              <a:rPr lang="ro-RO" altLang="ja-JP" sz="1600" i="1" dirty="0" err="1" smtClean="0">
                <a:ea typeface="ＭＳ Ｐゴシック" pitchFamily="50" charset="-128"/>
              </a:rPr>
              <a:t>ădirilor</a:t>
            </a:r>
            <a:endParaRPr lang="ro-RO" altLang="ja-JP" sz="1600" i="1" dirty="0">
              <a:ea typeface="ＭＳ Ｐゴシック" pitchFamily="50" charset="-12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163155" y="1417533"/>
            <a:ext cx="7593001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vi-VN" sz="1600" i="1" dirty="0">
                <a:ea typeface="ＭＳ Ｐゴシック" pitchFamily="50" charset="-128"/>
              </a:rPr>
              <a:t>Măsuri de creștere a adecvanței rețelei naționale de energie electrică pentru a crește capacitatea de integrare a energiei provenite din surse regenerabile, de natură variabilă</a:t>
            </a:r>
            <a:endParaRPr lang="en-US" sz="1600" i="1" dirty="0">
              <a:ea typeface="ＭＳ Ｐゴシック" pitchFamily="50" charset="-128"/>
            </a:endParaRPr>
          </a:p>
        </p:txBody>
      </p:sp>
      <p:sp>
        <p:nvSpPr>
          <p:cNvPr id="11" name="Title 28"/>
          <p:cNvSpPr txBox="1">
            <a:spLocks/>
          </p:cNvSpPr>
          <p:nvPr/>
        </p:nvSpPr>
        <p:spPr>
          <a:xfrm>
            <a:off x="620156" y="233974"/>
            <a:ext cx="11136000" cy="46949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o-RO" sz="3200" b="1" i="1" dirty="0" smtClean="0">
                <a:solidFill>
                  <a:srgbClr val="FF0000"/>
                </a:solidFill>
                <a:latin typeface="+mn-lt"/>
                <a:ea typeface="ＭＳ Ｐゴシック" pitchFamily="50" charset="-128"/>
                <a:cs typeface="+mn-cs"/>
              </a:rPr>
              <a:t>OP 2 - Energie</a:t>
            </a:r>
            <a:endParaRPr lang="ro-RO" sz="3200" b="1" i="1" dirty="0">
              <a:solidFill>
                <a:srgbClr val="FF0000"/>
              </a:solidFill>
              <a:latin typeface="+mn-lt"/>
              <a:ea typeface="ＭＳ Ｐゴシック" pitchFamily="50" charset="-128"/>
              <a:cs typeface="+mn-cs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818145" y="4140894"/>
            <a:ext cx="2933459" cy="1197210"/>
          </a:xfrm>
          <a:prstGeom prst="rect">
            <a:avLst/>
          </a:prstGeom>
          <a:solidFill>
            <a:schemeClr val="accent1"/>
          </a:solidFill>
          <a:ln w="12700" algn="ctr">
            <a:noFill/>
            <a:miter lim="800000"/>
            <a:headEnd type="none" w="sm" len="sm"/>
            <a:tailEnd type="none" w="med" len="lg"/>
          </a:ln>
        </p:spPr>
        <p:txBody>
          <a:bodyPr lIns="88900" tIns="88900" rIns="88900" bIns="88900" anchor="ctr"/>
          <a:lstStyle/>
          <a:p>
            <a:r>
              <a:rPr lang="ro-RO" altLang="ja-JP" b="1" i="1" dirty="0">
                <a:ea typeface="ＭＳ Ｐゴシック" pitchFamily="50" charset="-128"/>
              </a:rPr>
              <a:t>Obiectiv Specific</a:t>
            </a:r>
            <a:endParaRPr lang="ro-RO" b="1" i="1" dirty="0">
              <a:ea typeface="ＭＳ Ｐゴシック" pitchFamily="50" charset="-128"/>
            </a:endParaRPr>
          </a:p>
          <a:p>
            <a:r>
              <a:rPr lang="ro-RO" b="1" dirty="0">
                <a:solidFill>
                  <a:schemeClr val="bg1"/>
                </a:solidFill>
              </a:rPr>
              <a:t>Dezvoltarea de sisteme inteligente de energie, rețele și stocare în afara TEN-E</a:t>
            </a: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4163154" y="3304428"/>
            <a:ext cx="7660078" cy="33608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noFill/>
            <a:miter lim="800000"/>
            <a:headEnd type="none" w="sm" len="sm"/>
            <a:tailEnd type="none" w="med" len="lg"/>
          </a:ln>
        </p:spPr>
        <p:txBody>
          <a:bodyPr lIns="88900" tIns="88900" rIns="88900" bIns="88900" anchor="ctr"/>
          <a:lstStyle/>
          <a:p>
            <a:pPr>
              <a:defRPr/>
            </a:pPr>
            <a:r>
              <a:rPr lang="ro-RO" sz="1600" i="1" dirty="0">
                <a:ea typeface="ＭＳ Ｐゴシック" pitchFamily="50" charset="-128"/>
              </a:rPr>
              <a:t>Echipamente </a:t>
            </a:r>
            <a:r>
              <a:rPr lang="ro-RO" sz="1600" i="1" dirty="0" err="1">
                <a:ea typeface="ＭＳ Ｐゴシック" pitchFamily="50" charset="-128"/>
              </a:rPr>
              <a:t>şi</a:t>
            </a:r>
            <a:r>
              <a:rPr lang="ro-RO" sz="1600" i="1" dirty="0">
                <a:ea typeface="ＭＳ Ｐゴシック" pitchFamily="50" charset="-128"/>
              </a:rPr>
              <a:t> sisteme inteligente pentru asigurarea calității energiei electrice</a:t>
            </a:r>
            <a:endParaRPr lang="ro-RO" altLang="ja-JP" sz="1600" i="1" dirty="0">
              <a:ea typeface="ＭＳ Ｐゴシック" pitchFamily="50" charset="-128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4163156" y="5439249"/>
            <a:ext cx="7592999" cy="4196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noFill/>
            <a:miter lim="800000"/>
            <a:headEnd type="none" w="sm" len="sm"/>
            <a:tailEnd type="none" w="med" len="lg"/>
          </a:ln>
        </p:spPr>
        <p:txBody>
          <a:bodyPr lIns="88900" tIns="88900" rIns="88900" bIns="88900" anchor="ctr"/>
          <a:lstStyle/>
          <a:p>
            <a:pPr>
              <a:defRPr/>
            </a:pPr>
            <a:r>
              <a:rPr lang="it-IT" sz="1600" i="1" dirty="0" err="1">
                <a:ea typeface="ＭＳ Ｐゴシック" pitchFamily="50" charset="-128"/>
              </a:rPr>
              <a:t>Creșterea</a:t>
            </a:r>
            <a:r>
              <a:rPr lang="it-IT" sz="1600" i="1" dirty="0">
                <a:ea typeface="ＭＳ Ｐゴシック" pitchFamily="50" charset="-128"/>
              </a:rPr>
              <a:t> </a:t>
            </a:r>
            <a:r>
              <a:rPr lang="it-IT" sz="1600" i="1" dirty="0" err="1">
                <a:ea typeface="ＭＳ Ｐゴシック" pitchFamily="50" charset="-128"/>
              </a:rPr>
              <a:t>capacității</a:t>
            </a:r>
            <a:r>
              <a:rPr lang="it-IT" sz="1600" i="1" dirty="0">
                <a:ea typeface="ＭＳ Ｐゴシック" pitchFamily="50" charset="-128"/>
              </a:rPr>
              <a:t> disponibile </a:t>
            </a:r>
            <a:r>
              <a:rPr lang="it-IT" sz="1600" i="1" dirty="0" err="1">
                <a:ea typeface="ＭＳ Ｐゴシック" pitchFamily="50" charset="-128"/>
              </a:rPr>
              <a:t>pentru</a:t>
            </a:r>
            <a:r>
              <a:rPr lang="it-IT" sz="1600" i="1" dirty="0">
                <a:ea typeface="ＭＳ Ｐゴシック" pitchFamily="50" charset="-128"/>
              </a:rPr>
              <a:t> </a:t>
            </a:r>
            <a:r>
              <a:rPr lang="it-IT" sz="1600" i="1" dirty="0" err="1">
                <a:ea typeface="ＭＳ Ｐゴシック" pitchFamily="50" charset="-128"/>
              </a:rPr>
              <a:t>comerțul</a:t>
            </a:r>
            <a:r>
              <a:rPr lang="it-IT" sz="1600" i="1" dirty="0">
                <a:ea typeface="ＭＳ Ｐゴシック" pitchFamily="50" charset="-128"/>
              </a:rPr>
              <a:t> </a:t>
            </a:r>
            <a:r>
              <a:rPr lang="it-IT" sz="1600" i="1" dirty="0" err="1">
                <a:ea typeface="ＭＳ Ｐゴシック" pitchFamily="50" charset="-128"/>
              </a:rPr>
              <a:t>transfrontalier</a:t>
            </a:r>
            <a:endParaRPr lang="ro-RO" altLang="ja-JP" sz="1600" i="1" dirty="0">
              <a:ea typeface="ＭＳ Ｐゴシック" pitchFamily="50" charset="-128"/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4163156" y="3972853"/>
            <a:ext cx="7688748" cy="33608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noFill/>
            <a:miter lim="800000"/>
            <a:headEnd type="none" w="sm" len="sm"/>
            <a:tailEnd type="none" w="med" len="lg"/>
          </a:ln>
        </p:spPr>
        <p:txBody>
          <a:bodyPr lIns="88900" tIns="88900" rIns="88900" bIns="88900" anchor="ctr"/>
          <a:lstStyle/>
          <a:p>
            <a:pPr>
              <a:defRPr/>
            </a:pPr>
            <a:r>
              <a:rPr lang="ro-RO" sz="1600" i="1" dirty="0" smtClean="0">
                <a:ea typeface="ＭＳ Ｐゴシック" pitchFamily="50" charset="-128"/>
              </a:rPr>
              <a:t>Implementarea  </a:t>
            </a:r>
            <a:r>
              <a:rPr lang="ro-RO" sz="1600" i="1" dirty="0">
                <a:ea typeface="ＭＳ Ｐゴシック" pitchFamily="50" charset="-128"/>
              </a:rPr>
              <a:t>de soluții digitale pentru izolarea defectelor și realimentarea cu energie </a:t>
            </a:r>
            <a:endParaRPr lang="ro-RO" altLang="ja-JP" sz="1600" i="1" dirty="0">
              <a:ea typeface="ＭＳ Ｐゴシック" pitchFamily="50" charset="-128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4163156" y="4524376"/>
            <a:ext cx="7688747" cy="54143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noFill/>
            <a:miter lim="800000"/>
            <a:headEnd type="none" w="sm" len="sm"/>
            <a:tailEnd type="none" w="med" len="lg"/>
          </a:ln>
        </p:spPr>
        <p:txBody>
          <a:bodyPr lIns="88900" tIns="88900" rIns="88900" bIns="88900" anchor="ctr"/>
          <a:lstStyle/>
          <a:p>
            <a:pPr>
              <a:defRPr/>
            </a:pPr>
            <a:r>
              <a:rPr lang="vi-VN" sz="1400" i="1" dirty="0">
                <a:ea typeface="ＭＳ Ｐゴシック" pitchFamily="50" charset="-128"/>
              </a:rPr>
              <a:t>Digitalizarea stațiilor de transformare şi soluții privind controlul rețelei de la distanță - integrare stații în SCADA( Trebuie decisă mutarea în OP1)</a:t>
            </a:r>
            <a:endParaRPr lang="ro-RO" altLang="ja-JP" sz="1400" i="1" dirty="0"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5057257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bGCbvfksMN5vEcXq554Fg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ry6RhjjVlWvSuBPHDlCIg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fhYyudSHttZKXgO6Lg.Pg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rlkbaJkofE0oyn18XV_l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wgzAsElVfl1C0tsbR15Y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bGCbvfksMN5vEcXq554Fg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HiCpuFnmV6WFOElQKIzkg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on5ei9rNs9oijvzs5mnDQ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</TotalTime>
  <Words>3581</Words>
  <Application>Microsoft Office PowerPoint</Application>
  <PresentationFormat>Custom</PresentationFormat>
  <Paragraphs>253</Paragraphs>
  <Slides>33</Slides>
  <Notes>19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5" baseType="lpstr">
      <vt:lpstr>Office Theme</vt:lpstr>
      <vt:lpstr>think-cell Slide</vt:lpstr>
      <vt:lpstr>Priorități naționale de investiții pentru finanțarea din Fondurile Europene post-2020</vt:lpstr>
      <vt:lpstr>OP 1 - O Europă mai inteligentă </vt:lpstr>
      <vt:lpstr>PowerPoint Presentation</vt:lpstr>
      <vt:lpstr>PowerPoint Presentation</vt:lpstr>
      <vt:lpstr>PowerPoint Presentation</vt:lpstr>
      <vt:lpstr>PowerPoint Presentation</vt:lpstr>
      <vt:lpstr>OP 2 - O Europă mai verde </vt:lpstr>
      <vt:lpstr>OP 2 - Energie</vt:lpstr>
      <vt:lpstr>PowerPoint Presentation</vt:lpstr>
      <vt:lpstr>OP 2. Schimbări climatice, riscuri, apă</vt:lpstr>
      <vt:lpstr>OP2. Economia circulară</vt:lpstr>
      <vt:lpstr>OP 2. Biodiversitate </vt:lpstr>
      <vt:lpstr>OP 2. Aer </vt:lpstr>
      <vt:lpstr>OP 2. Situri contaminate</vt:lpstr>
      <vt:lpstr>OP 2. Mobilitate urbana</vt:lpstr>
      <vt:lpstr>OP 3 - O Europă mai conectată </vt:lpstr>
      <vt:lpstr>PowerPoint Presentation</vt:lpstr>
      <vt:lpstr>PowerPoint Presentation</vt:lpstr>
      <vt:lpstr>PowerPoint Presentation</vt:lpstr>
      <vt:lpstr>OP 4 - O EUROPĂ MAI SOCIALĂ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OP 5 - O EUROPĂ MAI APROAPE DE CETATENII SAI </vt:lpstr>
      <vt:lpstr>OP 5. Turism, patrimoniu, cultură, securitate urbană</vt:lpstr>
      <vt:lpstr>OP 5 - Dezvoltare teritorială integrată</vt:lpstr>
    </vt:vector>
  </TitlesOfParts>
  <Company>Deloitte Touche Tohmatsu Services,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Logica intervenției– OP X- domeniul XYZ</dc:title>
  <dc:creator>Macarie, Cristina-Alina</dc:creator>
  <cp:lastModifiedBy>Ioana Maria Ciocoiu</cp:lastModifiedBy>
  <cp:revision>46</cp:revision>
  <dcterms:created xsi:type="dcterms:W3CDTF">2019-11-18T13:15:00Z</dcterms:created>
  <dcterms:modified xsi:type="dcterms:W3CDTF">2019-12-02T12:01:52Z</dcterms:modified>
</cp:coreProperties>
</file>