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604" r:id="rId2"/>
    <p:sldId id="257" r:id="rId3"/>
    <p:sldId id="605" r:id="rId4"/>
    <p:sldId id="606" r:id="rId5"/>
    <p:sldId id="607" r:id="rId6"/>
    <p:sldId id="608" r:id="rId7"/>
    <p:sldId id="609" r:id="rId8"/>
    <p:sldId id="258" r:id="rId9"/>
  </p:sldIdLst>
  <p:sldSz cx="12192000" cy="6858000"/>
  <p:notesSz cx="6858000" cy="9144000"/>
  <p:defaultTextStyle>
    <a:defPPr>
      <a:defRPr lang="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431" cy="457852"/>
          </a:xfrm>
          <a:prstGeom prst="rect">
            <a:avLst/>
          </a:prstGeom>
        </p:spPr>
        <p:txBody>
          <a:bodyPr vert="horz" lIns="86557" tIns="43279" rIns="86557" bIns="43279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988" y="0"/>
            <a:ext cx="2971431" cy="457852"/>
          </a:xfrm>
          <a:prstGeom prst="rect">
            <a:avLst/>
          </a:prstGeom>
        </p:spPr>
        <p:txBody>
          <a:bodyPr vert="horz" lIns="86557" tIns="43279" rIns="86557" bIns="43279" rtlCol="0"/>
          <a:lstStyle>
            <a:lvl1pPr algn="r">
              <a:defRPr sz="1100"/>
            </a:lvl1pPr>
          </a:lstStyle>
          <a:p>
            <a:fld id="{5B95705F-81E1-4191-9294-B623D0CE4A04}" type="datetimeFigureOut">
              <a:rPr lang="en-GB" smtClean="0"/>
              <a:t>03/05/2023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557" tIns="43279" rIns="86557" bIns="4327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959" y="4400307"/>
            <a:ext cx="5486084" cy="3600513"/>
          </a:xfrm>
          <a:prstGeom prst="rect">
            <a:avLst/>
          </a:prstGeom>
        </p:spPr>
        <p:txBody>
          <a:bodyPr vert="horz" lIns="86557" tIns="43279" rIns="86557" bIns="43279" rtlCol="0"/>
          <a:lstStyle/>
          <a:p>
            <a:pPr lvl="0"/>
            <a:r>
              <a:rPr lang="ro"/>
              <a:t>Faceți clic pentru a edita stilurile de text principale</a:t>
            </a:r>
          </a:p>
          <a:p>
            <a:pPr lvl="1"/>
            <a:r>
              <a:rPr lang="ro"/>
              <a:t>Al doilea nivel</a:t>
            </a:r>
          </a:p>
          <a:p>
            <a:pPr lvl="2"/>
            <a:r>
              <a:rPr lang="ro"/>
              <a:t>Al treilea nivel</a:t>
            </a:r>
          </a:p>
          <a:p>
            <a:pPr lvl="3"/>
            <a:r>
              <a:rPr lang="ro"/>
              <a:t>Al patrulea nivel</a:t>
            </a:r>
          </a:p>
          <a:p>
            <a:pPr lvl="4"/>
            <a:r>
              <a:rPr lang="ro"/>
              <a:t>Nivelul cinci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6148"/>
            <a:ext cx="2971431" cy="457852"/>
          </a:xfrm>
          <a:prstGeom prst="rect">
            <a:avLst/>
          </a:prstGeom>
        </p:spPr>
        <p:txBody>
          <a:bodyPr vert="horz" lIns="86557" tIns="43279" rIns="86557" bIns="43279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988" y="8686148"/>
            <a:ext cx="2971431" cy="457852"/>
          </a:xfrm>
          <a:prstGeom prst="rect">
            <a:avLst/>
          </a:prstGeom>
        </p:spPr>
        <p:txBody>
          <a:bodyPr vert="horz" lIns="86557" tIns="43279" rIns="86557" bIns="43279" rtlCol="0" anchor="b"/>
          <a:lstStyle>
            <a:lvl1pPr algn="r">
              <a:defRPr sz="1100"/>
            </a:lvl1pPr>
          </a:lstStyle>
          <a:p>
            <a:fld id="{5E9DB0CB-E11A-4AF0-BE6F-369101F230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4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emf"/><Relationship Id="rId16" Type="http://schemas.openxmlformats.org/officeDocument/2006/relationships/image" Target="../media/image15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4" Type="http://schemas.openxmlformats.org/officeDocument/2006/relationships/image" Target="../media/image3.emf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D2802-DB17-4C85-AF5C-25CDCABA8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A945C3-F84D-441C-A8AC-4488AD45B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9C256-002F-4D1E-A4DC-DD167A784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E772-392D-429F-9E56-B41406989830}" type="datetimeFigureOut">
              <a:rPr lang="en-US" smtClean="0"/>
              <a:t>03-May-23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6682F-27D4-4329-B485-AE1B28B84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43F16-DE3D-4574-8364-EE8732252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8EA9-835A-4B4C-A144-390A8F6B8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13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6C206-A95F-429D-A314-767B4E9BC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59B917-DA5E-4264-9820-B35545385C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59B97-3C84-4085-B0C6-69EC4BBB5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E772-392D-429F-9E56-B41406989830}" type="datetimeFigureOut">
              <a:rPr lang="en-US" smtClean="0"/>
              <a:t>03-May-23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C3477-CE01-481C-BA36-574B88E26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4D4DC-6749-4C1F-B465-E986CC827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8EA9-835A-4B4C-A144-390A8F6B8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51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7479FF-3D69-45FB-BDF8-7DFD0CE1F4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BDC81-C4E9-46B7-831A-20C195B97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4017A7-8013-444A-9FF2-DF7B2B633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E772-392D-429F-9E56-B41406989830}" type="datetimeFigureOut">
              <a:rPr lang="en-US" smtClean="0"/>
              <a:t>03-May-23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A8A3D-D9F2-4AAB-878E-28CDCE2BD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F35D9C-ED50-4481-8074-DCA919731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8EA9-835A-4B4C-A144-390A8F6B8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75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ine 8">
            <a:extLst>
              <a:ext uri="{FF2B5EF4-FFF2-40B4-BE49-F238E27FC236}">
                <a16:creationId xmlns:a16="http://schemas.microsoft.com/office/drawing/2014/main" id="{2428348D-708E-1D3B-5094-57395D3E05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37" y="323382"/>
            <a:ext cx="11534400" cy="1036980"/>
          </a:xfrm>
          <a:prstGeom prst="rect">
            <a:avLst/>
          </a:prstGeom>
        </p:spPr>
      </p:pic>
      <p:pic>
        <p:nvPicPr>
          <p:cNvPr id="11" name="Imagine 10">
            <a:extLst>
              <a:ext uri="{FF2B5EF4-FFF2-40B4-BE49-F238E27FC236}">
                <a16:creationId xmlns:a16="http://schemas.microsoft.com/office/drawing/2014/main" id="{1D8A63D0-0C58-7B01-1836-D683B0D9C1C9}"/>
              </a:ext>
            </a:extLst>
          </p:cNvPr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154224"/>
            <a:ext cx="12191999" cy="72000"/>
          </a:xfrm>
          <a:prstGeom prst="rect">
            <a:avLst/>
          </a:prstGeom>
        </p:spPr>
      </p:pic>
      <p:sp>
        <p:nvSpPr>
          <p:cNvPr id="12" name="CasetăText 11">
            <a:extLst>
              <a:ext uri="{FF2B5EF4-FFF2-40B4-BE49-F238E27FC236}">
                <a16:creationId xmlns:a16="http://schemas.microsoft.com/office/drawing/2014/main" id="{0E62CDE8-8B2A-233C-BABE-3C581FBD0F45}"/>
              </a:ext>
            </a:extLst>
          </p:cNvPr>
          <p:cNvSpPr txBox="1"/>
          <p:nvPr userDrawn="1"/>
        </p:nvSpPr>
        <p:spPr>
          <a:xfrm>
            <a:off x="3026014" y="6227796"/>
            <a:ext cx="48768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b="1" dirty="0">
                <a:solidFill>
                  <a:srgbClr val="00305C"/>
                </a:solidFill>
              </a:rPr>
              <a:t>Autoritate de Management</a:t>
            </a:r>
            <a:br>
              <a:rPr lang="ro-RO" sz="1600" dirty="0">
                <a:solidFill>
                  <a:srgbClr val="00305C"/>
                </a:solidFill>
              </a:rPr>
            </a:br>
            <a:r>
              <a:rPr lang="ro-RO" sz="1600" dirty="0">
                <a:solidFill>
                  <a:srgbClr val="00305C"/>
                </a:solidFill>
              </a:rPr>
              <a:t>pentru </a:t>
            </a:r>
            <a:r>
              <a:rPr lang="ro-RO" sz="1600" b="1" dirty="0">
                <a:solidFill>
                  <a:srgbClr val="00305C"/>
                </a:solidFill>
              </a:rPr>
              <a:t>Programul Regional Sud-Muntenia 2021-2027</a:t>
            </a:r>
          </a:p>
        </p:txBody>
      </p:sp>
      <p:sp>
        <p:nvSpPr>
          <p:cNvPr id="13" name="CasetăText 12">
            <a:extLst>
              <a:ext uri="{FF2B5EF4-FFF2-40B4-BE49-F238E27FC236}">
                <a16:creationId xmlns:a16="http://schemas.microsoft.com/office/drawing/2014/main" id="{AACFC55C-8191-1562-3970-2A1B0F87B389}"/>
              </a:ext>
            </a:extLst>
          </p:cNvPr>
          <p:cNvSpPr txBox="1"/>
          <p:nvPr userDrawn="1"/>
        </p:nvSpPr>
        <p:spPr>
          <a:xfrm>
            <a:off x="8394029" y="6228348"/>
            <a:ext cx="3611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i="1" dirty="0">
                <a:solidFill>
                  <a:srgbClr val="00305C"/>
                </a:solidFill>
              </a:rPr>
              <a:t>Cu g</a:t>
            </a:r>
            <a:r>
              <a:rPr lang="ro-RO" sz="1600" b="1" i="1" dirty="0" err="1">
                <a:solidFill>
                  <a:srgbClr val="00305C"/>
                </a:solidFill>
              </a:rPr>
              <a:t>ândul</a:t>
            </a:r>
            <a:r>
              <a:rPr lang="ro-RO" sz="1600" b="1" i="1" dirty="0">
                <a:solidFill>
                  <a:srgbClr val="00305C"/>
                </a:solidFill>
              </a:rPr>
              <a:t> în viitor, acționăm în prezent!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305C"/>
                </a:solidFill>
              </a:rPr>
              <a:t>2021-2027.adrmuntenia.ro</a:t>
            </a:r>
            <a:endParaRPr lang="ro-RO" sz="1600" dirty="0">
              <a:solidFill>
                <a:srgbClr val="00305C"/>
              </a:solidFill>
            </a:endParaRPr>
          </a:p>
        </p:txBody>
      </p:sp>
      <p:pic>
        <p:nvPicPr>
          <p:cNvPr id="15" name="Imagine 14">
            <a:extLst>
              <a:ext uri="{FF2B5EF4-FFF2-40B4-BE49-F238E27FC236}">
                <a16:creationId xmlns:a16="http://schemas.microsoft.com/office/drawing/2014/main" id="{DDA63D8C-1AF7-D199-332D-E277DE2AA66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8" y="6293867"/>
            <a:ext cx="2557138" cy="498896"/>
          </a:xfrm>
          <a:prstGeom prst="rect">
            <a:avLst/>
          </a:prstGeom>
        </p:spPr>
      </p:pic>
      <p:cxnSp>
        <p:nvCxnSpPr>
          <p:cNvPr id="17" name="Conector drept 16">
            <a:extLst>
              <a:ext uri="{FF2B5EF4-FFF2-40B4-BE49-F238E27FC236}">
                <a16:creationId xmlns:a16="http://schemas.microsoft.com/office/drawing/2014/main" id="{41C5D4E1-34F7-9829-3E1F-958BE17644E5}"/>
              </a:ext>
            </a:extLst>
          </p:cNvPr>
          <p:cNvCxnSpPr/>
          <p:nvPr userDrawn="1"/>
        </p:nvCxnSpPr>
        <p:spPr>
          <a:xfrm>
            <a:off x="8040412" y="6293867"/>
            <a:ext cx="0" cy="468000"/>
          </a:xfrm>
          <a:prstGeom prst="line">
            <a:avLst/>
          </a:prstGeom>
          <a:ln w="15875">
            <a:solidFill>
              <a:srgbClr val="B49B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setăText 3">
            <a:extLst>
              <a:ext uri="{FF2B5EF4-FFF2-40B4-BE49-F238E27FC236}">
                <a16:creationId xmlns:a16="http://schemas.microsoft.com/office/drawing/2014/main" id="{441DD07F-EB7C-0517-0A24-8FD5448B973A}"/>
              </a:ext>
            </a:extLst>
          </p:cNvPr>
          <p:cNvSpPr txBox="1"/>
          <p:nvPr userDrawn="1"/>
        </p:nvSpPr>
        <p:spPr>
          <a:xfrm>
            <a:off x="332508" y="1574967"/>
            <a:ext cx="115159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400" b="1" i="1" dirty="0"/>
              <a:t>Vă mulțumim pentru atenție!</a:t>
            </a:r>
          </a:p>
        </p:txBody>
      </p:sp>
      <p:sp>
        <p:nvSpPr>
          <p:cNvPr id="5" name="CasetăText 4">
            <a:extLst>
              <a:ext uri="{FF2B5EF4-FFF2-40B4-BE49-F238E27FC236}">
                <a16:creationId xmlns:a16="http://schemas.microsoft.com/office/drawing/2014/main" id="{E42BFF89-25B9-CB07-312D-D1B9058F367D}"/>
              </a:ext>
            </a:extLst>
          </p:cNvPr>
          <p:cNvSpPr txBox="1"/>
          <p:nvPr userDrawn="1"/>
        </p:nvSpPr>
        <p:spPr>
          <a:xfrm>
            <a:off x="343563" y="2433060"/>
            <a:ext cx="1151592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i="0" dirty="0">
                <a:solidFill>
                  <a:srgbClr val="00305C"/>
                </a:solidFill>
              </a:rPr>
              <a:t>Agenția pentru Dezvoltare Regională Sud Muntenia</a:t>
            </a:r>
          </a:p>
          <a:p>
            <a:pPr algn="ctr"/>
            <a:r>
              <a:rPr lang="ro-RO" sz="2400" b="0" i="0" dirty="0">
                <a:solidFill>
                  <a:srgbClr val="00305C"/>
                </a:solidFill>
              </a:rPr>
              <a:t>Autoritate de Management pentru Programul Regional Sud-Muntenia 2021-2027</a:t>
            </a:r>
          </a:p>
        </p:txBody>
      </p:sp>
      <p:graphicFrame>
        <p:nvGraphicFramePr>
          <p:cNvPr id="6" name="Tabel 7">
            <a:extLst>
              <a:ext uri="{FF2B5EF4-FFF2-40B4-BE49-F238E27FC236}">
                <a16:creationId xmlns:a16="http://schemas.microsoft.com/office/drawing/2014/main" id="{D381ED52-74C7-C55B-8B60-9A08961F605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328567379"/>
              </p:ext>
            </p:extLst>
          </p:nvPr>
        </p:nvGraphicFramePr>
        <p:xfrm>
          <a:off x="1280159" y="3678346"/>
          <a:ext cx="10192068" cy="221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7428">
                  <a:extLst>
                    <a:ext uri="{9D8B030D-6E8A-4147-A177-3AD203B41FA5}">
                      <a16:colId xmlns:a16="http://schemas.microsoft.com/office/drawing/2014/main" val="3076211254"/>
                    </a:ext>
                  </a:extLst>
                </a:gridCol>
                <a:gridCol w="5631382">
                  <a:extLst>
                    <a:ext uri="{9D8B030D-6E8A-4147-A177-3AD203B41FA5}">
                      <a16:colId xmlns:a16="http://schemas.microsoft.com/office/drawing/2014/main" val="358350141"/>
                    </a:ext>
                  </a:extLst>
                </a:gridCol>
                <a:gridCol w="1008178">
                  <a:extLst>
                    <a:ext uri="{9D8B030D-6E8A-4147-A177-3AD203B41FA5}">
                      <a16:colId xmlns:a16="http://schemas.microsoft.com/office/drawing/2014/main" val="945857401"/>
                    </a:ext>
                  </a:extLst>
                </a:gridCol>
                <a:gridCol w="2545080">
                  <a:extLst>
                    <a:ext uri="{9D8B030D-6E8A-4147-A177-3AD203B41FA5}">
                      <a16:colId xmlns:a16="http://schemas.microsoft.com/office/drawing/2014/main" val="3736129021"/>
                    </a:ext>
                  </a:extLst>
                </a:gridCol>
              </a:tblGrid>
              <a:tr h="320040">
                <a:tc rowSpan="2">
                  <a:txBody>
                    <a:bodyPr/>
                    <a:lstStyle/>
                    <a:p>
                      <a:pPr algn="r"/>
                      <a:r>
                        <a:rPr lang="ro-RO" sz="1800" b="1" dirty="0">
                          <a:solidFill>
                            <a:srgbClr val="00305C"/>
                          </a:solidFill>
                        </a:rPr>
                        <a:t>Adresă</a:t>
                      </a:r>
                    </a:p>
                  </a:txBody>
                  <a:tcPr>
                    <a:lnR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r>
                        <a:rPr lang="ro-RO" sz="1800" dirty="0"/>
                        <a:t>Str. General Constantin Pantazi, nr. 7A, municipiul Călărași, județul Călărași, cod poștal 910164</a:t>
                      </a:r>
                    </a:p>
                  </a:txBody>
                  <a:tcPr>
                    <a:lnL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o-RO" sz="1800" dirty="0"/>
                    </a:p>
                  </a:txBody>
                  <a:tcPr>
                    <a:lnR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/>
                        <a:t>PRSUDMUNTENIA</a:t>
                      </a:r>
                    </a:p>
                  </a:txBody>
                  <a:tcPr>
                    <a:lnL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17350798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sz="1800" dirty="0"/>
                    </a:p>
                  </a:txBody>
                  <a:tcPr>
                    <a:lnR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 err="1"/>
                        <a:t>adrsudmuntenia</a:t>
                      </a:r>
                      <a:endParaRPr lang="ro-RO" sz="1800" dirty="0"/>
                    </a:p>
                  </a:txBody>
                  <a:tcPr>
                    <a:lnL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92512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o-RO" sz="1800" b="1" dirty="0">
                          <a:solidFill>
                            <a:srgbClr val="00305C"/>
                          </a:solidFill>
                        </a:rPr>
                        <a:t>Telefon</a:t>
                      </a:r>
                    </a:p>
                  </a:txBody>
                  <a:tcPr>
                    <a:lnR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/>
                        <a:t>0242-331.769, 0728-026.708</a:t>
                      </a:r>
                    </a:p>
                  </a:txBody>
                  <a:tcPr>
                    <a:lnL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o-RO" sz="1800" dirty="0"/>
                    </a:p>
                  </a:txBody>
                  <a:tcPr>
                    <a:lnR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 err="1"/>
                        <a:t>ADRSudMuntenia</a:t>
                      </a:r>
                      <a:endParaRPr lang="ro-RO" sz="1800" dirty="0"/>
                    </a:p>
                  </a:txBody>
                  <a:tcPr>
                    <a:lnL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1734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o-RO" sz="1800" b="1" dirty="0">
                          <a:solidFill>
                            <a:srgbClr val="00305C"/>
                          </a:solidFill>
                        </a:rPr>
                        <a:t>Fax</a:t>
                      </a:r>
                    </a:p>
                  </a:txBody>
                  <a:tcPr>
                    <a:lnR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/>
                        <a:t>0242-313.167</a:t>
                      </a:r>
                    </a:p>
                  </a:txBody>
                  <a:tcPr>
                    <a:lnL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o-RO" sz="1800" dirty="0"/>
                    </a:p>
                  </a:txBody>
                  <a:tcPr>
                    <a:lnR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/>
                        <a:t>@adrsm</a:t>
                      </a:r>
                    </a:p>
                  </a:txBody>
                  <a:tcPr>
                    <a:lnL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68418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o-RO" sz="1800" b="1" dirty="0">
                          <a:solidFill>
                            <a:srgbClr val="00305C"/>
                          </a:solidFill>
                        </a:rPr>
                        <a:t>E-mail</a:t>
                      </a:r>
                    </a:p>
                  </a:txBody>
                  <a:tcPr>
                    <a:lnR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o-RO" sz="1800" dirty="0"/>
                    </a:p>
                  </a:txBody>
                  <a:tcPr>
                    <a:lnL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o-RO" sz="1800" dirty="0"/>
                    </a:p>
                  </a:txBody>
                  <a:tcPr>
                    <a:lnR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/>
                        <a:t>@ADRSudMuntenia</a:t>
                      </a:r>
                    </a:p>
                  </a:txBody>
                  <a:tcPr>
                    <a:lnL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288845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o-RO" sz="1800" b="1" dirty="0">
                          <a:solidFill>
                            <a:srgbClr val="00305C"/>
                          </a:solidFill>
                        </a:rPr>
                        <a:t>Website</a:t>
                      </a:r>
                    </a:p>
                  </a:txBody>
                  <a:tcPr>
                    <a:lnR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/>
                        <a:t>2021-2027.adrmuntenia.ro, www.adrmuntenia.ro</a:t>
                      </a:r>
                    </a:p>
                  </a:txBody>
                  <a:tcPr>
                    <a:lnL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o-RO" sz="1800" dirty="0"/>
                    </a:p>
                  </a:txBody>
                  <a:tcPr>
                    <a:lnR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dirty="0"/>
                        <a:t>adrsm</a:t>
                      </a:r>
                    </a:p>
                  </a:txBody>
                  <a:tcPr>
                    <a:lnL w="12700" cap="flat" cmpd="sng" algn="ctr">
                      <a:solidFill>
                        <a:srgbClr val="0030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74392066"/>
                  </a:ext>
                </a:extLst>
              </a:tr>
            </a:tbl>
          </a:graphicData>
        </a:graphic>
      </p:graphicFrame>
      <p:pic>
        <p:nvPicPr>
          <p:cNvPr id="10" name="Grafic 9">
            <a:extLst>
              <a:ext uri="{FF2B5EF4-FFF2-40B4-BE49-F238E27FC236}">
                <a16:creationId xmlns:a16="http://schemas.microsoft.com/office/drawing/2014/main" id="{3112D525-C973-6F95-9B20-AB1685A350C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573598" y="4825649"/>
            <a:ext cx="270101" cy="284506"/>
          </a:xfrm>
          <a:prstGeom prst="rect">
            <a:avLst/>
          </a:prstGeom>
        </p:spPr>
      </p:pic>
      <p:pic>
        <p:nvPicPr>
          <p:cNvPr id="16" name="Grafic 15">
            <a:extLst>
              <a:ext uri="{FF2B5EF4-FFF2-40B4-BE49-F238E27FC236}">
                <a16:creationId xmlns:a16="http://schemas.microsoft.com/office/drawing/2014/main" id="{E9D5DE4E-82FE-DE13-AC7F-D6210F21E05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573598" y="3726196"/>
            <a:ext cx="270000" cy="270000"/>
          </a:xfrm>
          <a:prstGeom prst="rect">
            <a:avLst/>
          </a:prstGeom>
        </p:spPr>
      </p:pic>
      <p:pic>
        <p:nvPicPr>
          <p:cNvPr id="19" name="Grafic 18">
            <a:extLst>
              <a:ext uri="{FF2B5EF4-FFF2-40B4-BE49-F238E27FC236}">
                <a16:creationId xmlns:a16="http://schemas.microsoft.com/office/drawing/2014/main" id="{9993D3A0-7A42-37E0-167B-1F5A33C64DB3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573598" y="4092806"/>
            <a:ext cx="270000" cy="270000"/>
          </a:xfrm>
          <a:prstGeom prst="rect">
            <a:avLst/>
          </a:prstGeom>
        </p:spPr>
      </p:pic>
      <p:pic>
        <p:nvPicPr>
          <p:cNvPr id="21" name="Grafic 20">
            <a:extLst>
              <a:ext uri="{FF2B5EF4-FFF2-40B4-BE49-F238E27FC236}">
                <a16:creationId xmlns:a16="http://schemas.microsoft.com/office/drawing/2014/main" id="{084EC915-4D21-DB55-9ECA-5651F473BF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573598" y="4462693"/>
            <a:ext cx="270000" cy="270000"/>
          </a:xfrm>
          <a:prstGeom prst="rect">
            <a:avLst/>
          </a:prstGeom>
        </p:spPr>
      </p:pic>
      <p:pic>
        <p:nvPicPr>
          <p:cNvPr id="23" name="Grafic 22">
            <a:extLst>
              <a:ext uri="{FF2B5EF4-FFF2-40B4-BE49-F238E27FC236}">
                <a16:creationId xmlns:a16="http://schemas.microsoft.com/office/drawing/2014/main" id="{F805426C-BFDC-8014-D097-AA9CC0A634A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573598" y="5203111"/>
            <a:ext cx="270000" cy="270000"/>
          </a:xfrm>
          <a:prstGeom prst="rect">
            <a:avLst/>
          </a:prstGeom>
        </p:spPr>
      </p:pic>
      <p:pic>
        <p:nvPicPr>
          <p:cNvPr id="25" name="Grafic 24">
            <a:extLst>
              <a:ext uri="{FF2B5EF4-FFF2-40B4-BE49-F238E27FC236}">
                <a16:creationId xmlns:a16="http://schemas.microsoft.com/office/drawing/2014/main" id="{6F6EA166-0323-09FB-330D-37F9F043C250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573598" y="5573801"/>
            <a:ext cx="270000" cy="270000"/>
          </a:xfrm>
          <a:prstGeom prst="rect">
            <a:avLst/>
          </a:prstGeom>
        </p:spPr>
      </p:pic>
      <p:sp>
        <p:nvSpPr>
          <p:cNvPr id="27" name="Substituent text 26">
            <a:extLst>
              <a:ext uri="{FF2B5EF4-FFF2-40B4-BE49-F238E27FC236}">
                <a16:creationId xmlns:a16="http://schemas.microsoft.com/office/drawing/2014/main" id="{111E7799-FBE9-88DB-5E14-9AA7AA8021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92927" y="5185677"/>
            <a:ext cx="5967153" cy="36607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ro-RO" dirty="0"/>
              <a:t>amsudmuntenia@adrmuntenia.ro</a:t>
            </a:r>
          </a:p>
        </p:txBody>
      </p:sp>
    </p:spTree>
    <p:extLst>
      <p:ext uri="{BB962C8B-B14F-4D97-AF65-F5344CB8AC3E}">
        <p14:creationId xmlns:p14="http://schemas.microsoft.com/office/powerpoint/2010/main" val="34517368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8A80E13-E7F2-DCF5-E772-F4DA69F1F7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036" y="2013524"/>
            <a:ext cx="11563928" cy="1847418"/>
          </a:xfrm>
        </p:spPr>
        <p:txBody>
          <a:bodyPr anchor="b"/>
          <a:lstStyle>
            <a:lvl1pPr algn="ctr">
              <a:defRPr sz="6000">
                <a:solidFill>
                  <a:srgbClr val="00305C"/>
                </a:solidFill>
              </a:defRPr>
            </a:lvl1pPr>
          </a:lstStyle>
          <a:p>
            <a:r>
              <a:rPr lang="ro-RO" dirty="0"/>
              <a:t>Faceți clic pentru a edita stilul de titlu coordonator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30C6B755-AB23-024D-77A6-8B698CB518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036" y="3953017"/>
            <a:ext cx="11563928" cy="1247053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 dirty="0"/>
              <a:t>Faceți clic pentru a edita stilul de subtitlu coordonator</a:t>
            </a:r>
          </a:p>
        </p:txBody>
      </p:sp>
      <p:pic>
        <p:nvPicPr>
          <p:cNvPr id="9" name="Imagine 8">
            <a:extLst>
              <a:ext uri="{FF2B5EF4-FFF2-40B4-BE49-F238E27FC236}">
                <a16:creationId xmlns:a16="http://schemas.microsoft.com/office/drawing/2014/main" id="{2428348D-708E-1D3B-5094-57395D3E05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37" y="323382"/>
            <a:ext cx="11534400" cy="1036980"/>
          </a:xfrm>
          <a:prstGeom prst="rect">
            <a:avLst/>
          </a:prstGeom>
        </p:spPr>
      </p:pic>
      <p:sp>
        <p:nvSpPr>
          <p:cNvPr id="12" name="CasetăText 11">
            <a:extLst>
              <a:ext uri="{FF2B5EF4-FFF2-40B4-BE49-F238E27FC236}">
                <a16:creationId xmlns:a16="http://schemas.microsoft.com/office/drawing/2014/main" id="{0E62CDE8-8B2A-233C-BABE-3C581FBD0F45}"/>
              </a:ext>
            </a:extLst>
          </p:cNvPr>
          <p:cNvSpPr txBox="1"/>
          <p:nvPr userDrawn="1"/>
        </p:nvSpPr>
        <p:spPr>
          <a:xfrm>
            <a:off x="3026014" y="6227796"/>
            <a:ext cx="48768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b="1" dirty="0">
                <a:solidFill>
                  <a:srgbClr val="00305C"/>
                </a:solidFill>
              </a:rPr>
              <a:t>Autoritate de Management</a:t>
            </a:r>
            <a:br>
              <a:rPr lang="ro-RO" sz="1600" dirty="0">
                <a:solidFill>
                  <a:srgbClr val="00305C"/>
                </a:solidFill>
              </a:rPr>
            </a:br>
            <a:r>
              <a:rPr lang="ro-RO" sz="1600" dirty="0">
                <a:solidFill>
                  <a:srgbClr val="00305C"/>
                </a:solidFill>
              </a:rPr>
              <a:t>pentru </a:t>
            </a:r>
            <a:r>
              <a:rPr lang="ro-RO" sz="1600" b="1" dirty="0">
                <a:solidFill>
                  <a:srgbClr val="00305C"/>
                </a:solidFill>
              </a:rPr>
              <a:t>Programul Regional Sud-Muntenia 2021-2027</a:t>
            </a:r>
          </a:p>
        </p:txBody>
      </p:sp>
      <p:sp>
        <p:nvSpPr>
          <p:cNvPr id="13" name="CasetăText 12">
            <a:extLst>
              <a:ext uri="{FF2B5EF4-FFF2-40B4-BE49-F238E27FC236}">
                <a16:creationId xmlns:a16="http://schemas.microsoft.com/office/drawing/2014/main" id="{AACFC55C-8191-1562-3970-2A1B0F87B389}"/>
              </a:ext>
            </a:extLst>
          </p:cNvPr>
          <p:cNvSpPr txBox="1"/>
          <p:nvPr userDrawn="1"/>
        </p:nvSpPr>
        <p:spPr>
          <a:xfrm>
            <a:off x="8394029" y="6228348"/>
            <a:ext cx="3611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i="1" dirty="0">
                <a:solidFill>
                  <a:srgbClr val="00305C"/>
                </a:solidFill>
              </a:rPr>
              <a:t>Cu g</a:t>
            </a:r>
            <a:r>
              <a:rPr lang="ro-RO" sz="1600" b="1" i="1" dirty="0" err="1">
                <a:solidFill>
                  <a:srgbClr val="00305C"/>
                </a:solidFill>
              </a:rPr>
              <a:t>ândul</a:t>
            </a:r>
            <a:r>
              <a:rPr lang="ro-RO" sz="1600" b="1" i="1" dirty="0">
                <a:solidFill>
                  <a:srgbClr val="00305C"/>
                </a:solidFill>
              </a:rPr>
              <a:t> în viitor, acționăm în prezent!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305C"/>
                </a:solidFill>
              </a:rPr>
              <a:t>2021-2027.adrmuntenia.ro</a:t>
            </a:r>
            <a:endParaRPr lang="ro-RO" sz="1600" dirty="0">
              <a:solidFill>
                <a:srgbClr val="00305C"/>
              </a:solidFill>
            </a:endParaRPr>
          </a:p>
        </p:txBody>
      </p:sp>
      <p:pic>
        <p:nvPicPr>
          <p:cNvPr id="15" name="Imagine 14">
            <a:extLst>
              <a:ext uri="{FF2B5EF4-FFF2-40B4-BE49-F238E27FC236}">
                <a16:creationId xmlns:a16="http://schemas.microsoft.com/office/drawing/2014/main" id="{DDA63D8C-1AF7-D199-332D-E277DE2AA66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8" y="6293867"/>
            <a:ext cx="2557138" cy="498896"/>
          </a:xfrm>
          <a:prstGeom prst="rect">
            <a:avLst/>
          </a:prstGeom>
        </p:spPr>
      </p:pic>
      <p:cxnSp>
        <p:nvCxnSpPr>
          <p:cNvPr id="17" name="Conector drept 16">
            <a:extLst>
              <a:ext uri="{FF2B5EF4-FFF2-40B4-BE49-F238E27FC236}">
                <a16:creationId xmlns:a16="http://schemas.microsoft.com/office/drawing/2014/main" id="{41C5D4E1-34F7-9829-3E1F-958BE17644E5}"/>
              </a:ext>
            </a:extLst>
          </p:cNvPr>
          <p:cNvCxnSpPr/>
          <p:nvPr userDrawn="1"/>
        </p:nvCxnSpPr>
        <p:spPr>
          <a:xfrm>
            <a:off x="8040412" y="6293867"/>
            <a:ext cx="0" cy="468000"/>
          </a:xfrm>
          <a:prstGeom prst="line">
            <a:avLst/>
          </a:prstGeom>
          <a:ln w="15875">
            <a:solidFill>
              <a:srgbClr val="B49B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agine 17">
            <a:extLst>
              <a:ext uri="{FF2B5EF4-FFF2-40B4-BE49-F238E27FC236}">
                <a16:creationId xmlns:a16="http://schemas.microsoft.com/office/drawing/2014/main" id="{46DE1789-2D66-7E4A-3C99-703199BA74BC}"/>
              </a:ext>
            </a:extLst>
          </p:cNvPr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154224"/>
            <a:ext cx="12191999" cy="72000"/>
          </a:xfrm>
          <a:prstGeom prst="rect">
            <a:avLst/>
          </a:prstGeom>
        </p:spPr>
      </p:pic>
      <p:sp>
        <p:nvSpPr>
          <p:cNvPr id="24" name="Substituent text 23">
            <a:extLst>
              <a:ext uri="{FF2B5EF4-FFF2-40B4-BE49-F238E27FC236}">
                <a16:creationId xmlns:a16="http://schemas.microsoft.com/office/drawing/2014/main" id="{7D9B006E-A15F-4478-8D83-B4A419734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1788" y="5394325"/>
            <a:ext cx="11517312" cy="600075"/>
          </a:xfrm>
        </p:spPr>
        <p:txBody>
          <a:bodyPr/>
          <a:lstStyle>
            <a:lvl1pPr marL="0" indent="0" algn="ctr">
              <a:buNone/>
              <a:defRPr b="1"/>
            </a:lvl1pPr>
          </a:lstStyle>
          <a:p>
            <a:pPr lvl="0"/>
            <a:r>
              <a:rPr lang="ro-RO" dirty="0"/>
              <a:t>- Localitatea, Data -</a:t>
            </a:r>
          </a:p>
        </p:txBody>
      </p:sp>
    </p:spTree>
    <p:extLst>
      <p:ext uri="{BB962C8B-B14F-4D97-AF65-F5344CB8AC3E}">
        <p14:creationId xmlns:p14="http://schemas.microsoft.com/office/powerpoint/2010/main" val="2326917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int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ine 10">
            <a:extLst>
              <a:ext uri="{FF2B5EF4-FFF2-40B4-BE49-F238E27FC236}">
                <a16:creationId xmlns:a16="http://schemas.microsoft.com/office/drawing/2014/main" id="{1D8A63D0-0C58-7B01-1836-D683B0D9C1C9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154224"/>
            <a:ext cx="12191999" cy="72000"/>
          </a:xfrm>
          <a:prstGeom prst="rect">
            <a:avLst/>
          </a:prstGeom>
        </p:spPr>
      </p:pic>
      <p:sp>
        <p:nvSpPr>
          <p:cNvPr id="12" name="CasetăText 11">
            <a:extLst>
              <a:ext uri="{FF2B5EF4-FFF2-40B4-BE49-F238E27FC236}">
                <a16:creationId xmlns:a16="http://schemas.microsoft.com/office/drawing/2014/main" id="{0E62CDE8-8B2A-233C-BABE-3C581FBD0F45}"/>
              </a:ext>
            </a:extLst>
          </p:cNvPr>
          <p:cNvSpPr txBox="1"/>
          <p:nvPr userDrawn="1"/>
        </p:nvSpPr>
        <p:spPr>
          <a:xfrm>
            <a:off x="3026014" y="6227796"/>
            <a:ext cx="48768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b="1" dirty="0">
                <a:solidFill>
                  <a:srgbClr val="00305C"/>
                </a:solidFill>
              </a:rPr>
              <a:t>Autoritate de Management</a:t>
            </a:r>
            <a:br>
              <a:rPr lang="ro-RO" sz="1600" dirty="0">
                <a:solidFill>
                  <a:srgbClr val="00305C"/>
                </a:solidFill>
              </a:rPr>
            </a:br>
            <a:r>
              <a:rPr lang="ro-RO" sz="1600" dirty="0">
                <a:solidFill>
                  <a:srgbClr val="00305C"/>
                </a:solidFill>
              </a:rPr>
              <a:t>pentru </a:t>
            </a:r>
            <a:r>
              <a:rPr lang="ro-RO" sz="1600" b="1" dirty="0">
                <a:solidFill>
                  <a:srgbClr val="00305C"/>
                </a:solidFill>
              </a:rPr>
              <a:t>Programul Regional Sud-Muntenia 2021-2027</a:t>
            </a:r>
          </a:p>
        </p:txBody>
      </p:sp>
      <p:sp>
        <p:nvSpPr>
          <p:cNvPr id="13" name="CasetăText 12">
            <a:extLst>
              <a:ext uri="{FF2B5EF4-FFF2-40B4-BE49-F238E27FC236}">
                <a16:creationId xmlns:a16="http://schemas.microsoft.com/office/drawing/2014/main" id="{AACFC55C-8191-1562-3970-2A1B0F87B389}"/>
              </a:ext>
            </a:extLst>
          </p:cNvPr>
          <p:cNvSpPr txBox="1"/>
          <p:nvPr userDrawn="1"/>
        </p:nvSpPr>
        <p:spPr>
          <a:xfrm>
            <a:off x="8394029" y="6228348"/>
            <a:ext cx="3611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i="1" dirty="0">
                <a:solidFill>
                  <a:srgbClr val="00305C"/>
                </a:solidFill>
              </a:rPr>
              <a:t>Cu g</a:t>
            </a:r>
            <a:r>
              <a:rPr lang="ro-RO" sz="1600" b="1" i="1" dirty="0" err="1">
                <a:solidFill>
                  <a:srgbClr val="00305C"/>
                </a:solidFill>
              </a:rPr>
              <a:t>ândul</a:t>
            </a:r>
            <a:r>
              <a:rPr lang="ro-RO" sz="1600" b="1" i="1" dirty="0">
                <a:solidFill>
                  <a:srgbClr val="00305C"/>
                </a:solidFill>
              </a:rPr>
              <a:t> în viitor, acționăm în prezent!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00305C"/>
                </a:solidFill>
              </a:rPr>
              <a:t>2021-2027.adrmuntenia.ro</a:t>
            </a:r>
            <a:endParaRPr lang="ro-RO" sz="1600" dirty="0">
              <a:solidFill>
                <a:srgbClr val="00305C"/>
              </a:solidFill>
            </a:endParaRPr>
          </a:p>
        </p:txBody>
      </p:sp>
      <p:pic>
        <p:nvPicPr>
          <p:cNvPr id="15" name="Imagine 14">
            <a:extLst>
              <a:ext uri="{FF2B5EF4-FFF2-40B4-BE49-F238E27FC236}">
                <a16:creationId xmlns:a16="http://schemas.microsoft.com/office/drawing/2014/main" id="{DDA63D8C-1AF7-D199-332D-E277DE2AA66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08" y="6293867"/>
            <a:ext cx="2557138" cy="498896"/>
          </a:xfrm>
          <a:prstGeom prst="rect">
            <a:avLst/>
          </a:prstGeom>
        </p:spPr>
      </p:pic>
      <p:cxnSp>
        <p:nvCxnSpPr>
          <p:cNvPr id="17" name="Conector drept 16">
            <a:extLst>
              <a:ext uri="{FF2B5EF4-FFF2-40B4-BE49-F238E27FC236}">
                <a16:creationId xmlns:a16="http://schemas.microsoft.com/office/drawing/2014/main" id="{41C5D4E1-34F7-9829-3E1F-958BE17644E5}"/>
              </a:ext>
            </a:extLst>
          </p:cNvPr>
          <p:cNvCxnSpPr/>
          <p:nvPr userDrawn="1"/>
        </p:nvCxnSpPr>
        <p:spPr>
          <a:xfrm>
            <a:off x="8040412" y="6293867"/>
            <a:ext cx="0" cy="468000"/>
          </a:xfrm>
          <a:prstGeom prst="line">
            <a:avLst/>
          </a:prstGeom>
          <a:ln w="15875">
            <a:solidFill>
              <a:srgbClr val="B49B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ubstituent text 27">
            <a:extLst>
              <a:ext uri="{FF2B5EF4-FFF2-40B4-BE49-F238E27FC236}">
                <a16:creationId xmlns:a16="http://schemas.microsoft.com/office/drawing/2014/main" id="{374BDDDA-1F41-606B-149B-C8CA4B15CC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2508" y="250104"/>
            <a:ext cx="11536218" cy="490914"/>
          </a:xfrm>
        </p:spPr>
        <p:txBody>
          <a:bodyPr>
            <a:noAutofit/>
          </a:bodyPr>
          <a:lstStyle>
            <a:lvl1pPr marL="0" indent="0">
              <a:buNone/>
              <a:defRPr sz="3200" b="1">
                <a:solidFill>
                  <a:srgbClr val="00305C"/>
                </a:solidFill>
              </a:defRPr>
            </a:lvl1pPr>
          </a:lstStyle>
          <a:p>
            <a:pPr lvl="0"/>
            <a:r>
              <a:rPr lang="ro-RO" dirty="0"/>
              <a:t>Faceți clic pentru a edita Titlul </a:t>
            </a:r>
            <a:r>
              <a:rPr lang="ro-RO" dirty="0" err="1"/>
              <a:t>slide</a:t>
            </a:r>
            <a:r>
              <a:rPr lang="ro-RO" dirty="0"/>
              <a:t>-ului</a:t>
            </a:r>
          </a:p>
        </p:txBody>
      </p:sp>
      <p:sp>
        <p:nvSpPr>
          <p:cNvPr id="30" name="Substituent conținut 29">
            <a:extLst>
              <a:ext uri="{FF2B5EF4-FFF2-40B4-BE49-F238E27FC236}">
                <a16:creationId xmlns:a16="http://schemas.microsoft.com/office/drawing/2014/main" id="{F777AA51-FE38-3520-8907-09A89D75466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31788" y="877455"/>
            <a:ext cx="11536362" cy="520902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o-RO" dirty="0"/>
              <a:t>Faceți clic pentru a edita Master stiluri text</a:t>
            </a:r>
          </a:p>
          <a:p>
            <a:pPr lvl="1"/>
            <a:r>
              <a:rPr lang="ro-RO" dirty="0"/>
              <a:t>al doilea nivel</a:t>
            </a:r>
          </a:p>
          <a:p>
            <a:pPr lvl="2"/>
            <a:r>
              <a:rPr lang="ro-RO" dirty="0"/>
              <a:t>al treilea nivel</a:t>
            </a:r>
          </a:p>
          <a:p>
            <a:pPr lvl="3"/>
            <a:r>
              <a:rPr lang="ro-RO" dirty="0"/>
              <a:t>al patrulea nivel</a:t>
            </a:r>
          </a:p>
          <a:p>
            <a:pPr lvl="4"/>
            <a:r>
              <a:rPr lang="ro-RO" dirty="0"/>
              <a:t>al cincilea nivel</a:t>
            </a:r>
          </a:p>
        </p:txBody>
      </p:sp>
    </p:spTree>
    <p:extLst>
      <p:ext uri="{BB962C8B-B14F-4D97-AF65-F5344CB8AC3E}">
        <p14:creationId xmlns:p14="http://schemas.microsoft.com/office/powerpoint/2010/main" val="17307109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A8EBC-8357-495D-818D-BE81AFE15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59BB2-F57B-4732-8670-3DDFCD6A9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8DB50-3C2C-4755-BA47-036744730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E772-392D-429F-9E56-B41406989830}" type="datetimeFigureOut">
              <a:rPr lang="en-US" smtClean="0"/>
              <a:t>03-May-23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D451F-E672-425F-8EE1-B0C0F3013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B47DA-F484-4AF1-A2C0-75B534ED9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8EA9-835A-4B4C-A144-390A8F6B8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29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69A67-DD3B-486B-8A7F-27382C958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CC2777-12D6-4528-B009-B2D3BC4EC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DF4B1-DE77-4281-845A-A9B92ECF9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E772-392D-429F-9E56-B41406989830}" type="datetimeFigureOut">
              <a:rPr lang="en-US" smtClean="0"/>
              <a:t>03-May-23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FCEEE5-F9D8-4B88-863C-039828A9D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D93E1-CD71-4369-9E0A-B9EA50D63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8EA9-835A-4B4C-A144-390A8F6B8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472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A4818-3D50-49D3-8899-F3EEBDE90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BBD0A-E18E-40F8-B112-479813C4E4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B29C16-AD87-41ED-AD2B-734E2BE6D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0C2EC1-A300-4F9C-ABAD-5211EEAE1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E772-392D-429F-9E56-B41406989830}" type="datetimeFigureOut">
              <a:rPr lang="en-US" smtClean="0"/>
              <a:t>03-May-23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EAFB2-BB98-4020-8E21-23557342A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B53D48-0B03-4F37-B871-0A8BD53F5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8EA9-835A-4B4C-A144-390A8F6B8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84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DA446-AFBF-47A5-AB91-0AC4728AC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B55943-52AD-4733-A101-295B2DA9A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A7F06B-66A9-4163-BE44-010B44EAB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8CD95E-ED74-4D2F-936A-A833457553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2310A6-4F81-432E-ABCC-7ECFA7F043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FAB17A-0B9E-49C2-B445-7455FE1A9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E772-392D-429F-9E56-B41406989830}" type="datetimeFigureOut">
              <a:rPr lang="en-US" smtClean="0"/>
              <a:t>03-May-23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628ADC-3D49-4EE1-A12B-C7B325A7D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47F79C-B57F-49B6-BCF2-59BA35384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8EA9-835A-4B4C-A144-390A8F6B8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846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318CC-6ADA-4D68-8B21-FFE6BB896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B5DA1F-1DAA-42E9-AA31-42A5412DB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E772-392D-429F-9E56-B41406989830}" type="datetimeFigureOut">
              <a:rPr lang="en-US" smtClean="0"/>
              <a:t>03-May-23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74A533-2A8F-4449-8170-06A97EDAC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262910-4308-49CC-8CC5-0E58D3459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8EA9-835A-4B4C-A144-390A8F6B8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62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AC91C7-1BBB-4A92-AF44-18E4ABD12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E772-392D-429F-9E56-B41406989830}" type="datetimeFigureOut">
              <a:rPr lang="en-US" smtClean="0"/>
              <a:t>03-May-23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50E2DE-A634-4248-B534-080A2984B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56EBF6-84EF-4FD8-B3B9-F1B48623C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8EA9-835A-4B4C-A144-390A8F6B8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607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5E630-176E-40A6-A2F6-5D9703115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F596B-1784-4E46-B45C-6DA0298DE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87BEAE-B072-4094-BE28-93A729D61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A36FB5-CF68-4F64-8DF6-6D0C8D421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E772-392D-429F-9E56-B41406989830}" type="datetimeFigureOut">
              <a:rPr lang="en-US" smtClean="0"/>
              <a:t>03-May-23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61EBBE-8A6C-478A-9614-9C8CD9C8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29BFAF-1EDA-4437-BF9D-69ED74331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8EA9-835A-4B4C-A144-390A8F6B8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4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26958-2675-482D-A992-BB094DB9B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80483F-8F19-474F-847A-6627D4892C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5CEF3-D3C7-47DD-990A-EAB9CAEBE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1235E5-9CDA-469E-8777-6128C8BB6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E772-392D-429F-9E56-B41406989830}" type="datetimeFigureOut">
              <a:rPr lang="en-US" smtClean="0"/>
              <a:t>03-May-23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D4AC9B-DDEB-46C7-B3E9-F3FEF7222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AFF756-7172-4E52-8F79-111224855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8EA9-835A-4B4C-A144-390A8F6B8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372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C57965-CFD5-4903-A11E-45F1B7410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"/>
              <a:t>Faceți clic pentru a edita stilul titlului principal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D5962-864B-4FA6-BECE-B0F6B3DB4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"/>
              <a:t>Faceți clic pentru a edita stilurile de text principale</a:t>
            </a:r>
          </a:p>
          <a:p>
            <a:pPr lvl="1"/>
            <a:r>
              <a:rPr lang="ro"/>
              <a:t>Al doilea nivel</a:t>
            </a:r>
          </a:p>
          <a:p>
            <a:pPr lvl="2"/>
            <a:r>
              <a:rPr lang="ro"/>
              <a:t>Al treilea nivel</a:t>
            </a:r>
          </a:p>
          <a:p>
            <a:pPr lvl="3"/>
            <a:r>
              <a:rPr lang="ro"/>
              <a:t>Al patrulea nivel</a:t>
            </a:r>
          </a:p>
          <a:p>
            <a:pPr lvl="4"/>
            <a:r>
              <a:rPr lang="ro"/>
              <a:t>Nivelul cinci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C0A50-C845-4709-BC6C-17708A89BB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DE772-392D-429F-9E56-B41406989830}" type="datetimeFigureOut">
              <a:rPr lang="en-US" smtClean="0"/>
              <a:t>03-May-23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5E670-352F-4773-85DE-850FE65D8A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36896-6C11-4431-A45A-E797C2EB37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A8EA9-835A-4B4C-A144-390A8F6B8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695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u 3">
            <a:extLst>
              <a:ext uri="{FF2B5EF4-FFF2-40B4-BE49-F238E27FC236}">
                <a16:creationId xmlns:a16="http://schemas.microsoft.com/office/drawing/2014/main" id="{0A613DCE-37D7-5595-B7DD-4C910B01E8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036" y="2013524"/>
            <a:ext cx="11563928" cy="2274574"/>
          </a:xfrm>
        </p:spPr>
        <p:txBody>
          <a:bodyPr>
            <a:normAutofit fontScale="90000"/>
          </a:bodyPr>
          <a:lstStyle/>
          <a:p>
            <a:r>
              <a:rPr lang="ro" sz="6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Programul Regional Sud-Muntenia</a:t>
            </a:r>
            <a:br>
              <a:rPr lang="en-US" sz="6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ro" sz="6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br>
              <a:rPr lang="en-US" sz="6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ro" sz="6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2021 – 2027 </a:t>
            </a:r>
            <a:endParaRPr lang="ro-RO" dirty="0"/>
          </a:p>
        </p:txBody>
      </p:sp>
      <p:sp>
        <p:nvSpPr>
          <p:cNvPr id="5" name="Subtitlu 4">
            <a:extLst>
              <a:ext uri="{FF2B5EF4-FFF2-40B4-BE49-F238E27FC236}">
                <a16:creationId xmlns:a16="http://schemas.microsoft.com/office/drawing/2014/main" id="{A72557BC-ECEB-249C-4622-4422D7368F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4036" y="4482353"/>
            <a:ext cx="11563928" cy="717717"/>
          </a:xfrm>
        </p:spPr>
        <p:txBody>
          <a:bodyPr/>
          <a:lstStyle/>
          <a:p>
            <a:r>
              <a:rPr lang="ro" sz="3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Instrumente financiare  </a:t>
            </a:r>
            <a:endParaRPr lang="ro-RO" dirty="0"/>
          </a:p>
        </p:txBody>
      </p:sp>
      <p:sp>
        <p:nvSpPr>
          <p:cNvPr id="6" name="Substituent text 5">
            <a:extLst>
              <a:ext uri="{FF2B5EF4-FFF2-40B4-BE49-F238E27FC236}">
                <a16:creationId xmlns:a16="http://schemas.microsoft.com/office/drawing/2014/main" id="{76CBDDA5-2806-BB4A-6077-73683C758E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o-RO" dirty="0"/>
              <a:t>- Mai 2023-</a:t>
            </a:r>
          </a:p>
        </p:txBody>
      </p:sp>
    </p:spTree>
    <p:extLst>
      <p:ext uri="{BB962C8B-B14F-4D97-AF65-F5344CB8AC3E}">
        <p14:creationId xmlns:p14="http://schemas.microsoft.com/office/powerpoint/2010/main" val="2795790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3A7DA6FF-DA68-2073-4A77-EA61ECBCEF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2508" y="663391"/>
            <a:ext cx="11536218" cy="609591"/>
          </a:xfrm>
        </p:spPr>
        <p:txBody>
          <a:bodyPr/>
          <a:lstStyle/>
          <a:p>
            <a:r>
              <a:rPr lang="ro" sz="3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Instrumente financiare propuse</a:t>
            </a:r>
            <a:endParaRPr lang="ro-RO" dirty="0"/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8FDB270A-03E9-7D1C-DD73-5E8093C7FAF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31788" y="1882587"/>
            <a:ext cx="11536362" cy="3245225"/>
          </a:xfrm>
        </p:spPr>
        <p:txBody>
          <a:bodyPr/>
          <a:lstStyle/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o" sz="28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Infrastructura de afaceri și de turism </a:t>
            </a:r>
            <a:endParaRPr lang="en-GB" sz="2800" dirty="0">
              <a:solidFill>
                <a:schemeClr val="accent1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spcBef>
                <a:spcPts val="0"/>
              </a:spcBef>
              <a:spcAft>
                <a:spcPts val="0"/>
              </a:spcAft>
            </a:pPr>
            <a:endParaRPr lang="en-GB" sz="2800" dirty="0">
              <a:solidFill>
                <a:schemeClr val="accent1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ro" sz="2800" dirty="0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Eficiența energetică în locuințe individuale </a:t>
            </a:r>
            <a:endParaRPr lang="ro-RO" sz="2800" dirty="0">
              <a:solidFill>
                <a:schemeClr val="accent1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</a:pPr>
            <a:endParaRPr lang="ro-RO" altLang="en-US" sz="2800" dirty="0">
              <a:solidFill>
                <a:schemeClr val="accent1">
                  <a:lumMod val="75000"/>
                </a:schemeClr>
              </a:solidFill>
              <a:cs typeface="Times New Roman" panose="02020603050405020304" pitchFamily="18" charset="0"/>
            </a:endParaRPr>
          </a:p>
          <a:p>
            <a:pPr marL="0" marR="0" lv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o" altLang="en-US" sz="2800" b="1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Total alocări financiare pentru instrumentele financiare în PRSM: 273,72 Mil. Euro (232,67 Mil. Euro FEDR + 41,05 </a:t>
            </a:r>
            <a:r>
              <a:rPr lang="en-GB" altLang="en-US" sz="2800" b="1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Mil. Euro </a:t>
            </a:r>
            <a:r>
              <a:rPr lang="ro" altLang="en-US" sz="2800" b="1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Buget de Stat)</a:t>
            </a:r>
            <a:endParaRPr lang="en-US" altLang="en-US" sz="2800" b="1" dirty="0">
              <a:solidFill>
                <a:schemeClr val="accent1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cxnSp>
        <p:nvCxnSpPr>
          <p:cNvPr id="4" name="Conector drept 3">
            <a:extLst>
              <a:ext uri="{FF2B5EF4-FFF2-40B4-BE49-F238E27FC236}">
                <a16:creationId xmlns:a16="http://schemas.microsoft.com/office/drawing/2014/main" id="{CA63B86F-EDDB-5EEB-8072-F97BD49EA655}"/>
              </a:ext>
            </a:extLst>
          </p:cNvPr>
          <p:cNvCxnSpPr/>
          <p:nvPr/>
        </p:nvCxnSpPr>
        <p:spPr>
          <a:xfrm>
            <a:off x="327819" y="1381779"/>
            <a:ext cx="11536362" cy="0"/>
          </a:xfrm>
          <a:prstGeom prst="line">
            <a:avLst/>
          </a:prstGeom>
          <a:ln>
            <a:solidFill>
              <a:srgbClr val="B49B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131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3A7DA6FF-DA68-2073-4A77-EA61ECBCEF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ro" sz="3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Instrumente financiare propuse </a:t>
            </a:r>
            <a:br>
              <a:rPr lang="ro-RO" sz="3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ro" sz="3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- structura de implementare -</a:t>
            </a:r>
            <a:endParaRPr lang="ro-RO" dirty="0"/>
          </a:p>
          <a:p>
            <a:endParaRPr lang="ro-RO" dirty="0"/>
          </a:p>
        </p:txBody>
      </p:sp>
      <p:cxnSp>
        <p:nvCxnSpPr>
          <p:cNvPr id="4" name="Conector drept 3">
            <a:extLst>
              <a:ext uri="{FF2B5EF4-FFF2-40B4-BE49-F238E27FC236}">
                <a16:creationId xmlns:a16="http://schemas.microsoft.com/office/drawing/2014/main" id="{CA63B86F-EDDB-5EEB-8072-F97BD49EA655}"/>
              </a:ext>
            </a:extLst>
          </p:cNvPr>
          <p:cNvCxnSpPr/>
          <p:nvPr/>
        </p:nvCxnSpPr>
        <p:spPr>
          <a:xfrm>
            <a:off x="332508" y="1229379"/>
            <a:ext cx="11536362" cy="0"/>
          </a:xfrm>
          <a:prstGeom prst="line">
            <a:avLst/>
          </a:prstGeom>
          <a:ln>
            <a:solidFill>
              <a:srgbClr val="B49B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746D3363-45B7-25D1-B572-A4D707114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4694" y="1348965"/>
            <a:ext cx="5662612" cy="4625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368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3A7DA6FF-DA68-2073-4A77-EA61ECBCEF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ro" sz="3200" b="1" dirty="0">
                <a:solidFill>
                  <a:schemeClr val="accent1">
                    <a:lumMod val="75000"/>
                  </a:schemeClr>
                </a:solidFill>
              </a:rPr>
              <a:t>Infrastructura de afaceri și de turism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8FDB270A-03E9-7D1C-DD73-5E8093C7FAF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fontScale="77500" lnSpcReduction="20000"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ro" sz="24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Finanțare prin PR Sud-Muntenia</a:t>
            </a:r>
            <a:r>
              <a:rPr lang="ro" sz="24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endParaRPr lang="en-US" sz="1300" b="0" i="0" u="none" strike="noStrike" baseline="0" dirty="0">
              <a:solidFill>
                <a:schemeClr val="accent1">
                  <a:lumMod val="75000"/>
                </a:schemeClr>
              </a:solidFill>
              <a:latin typeface="EUAlbertina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o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1 „O Europă mai competitivă și mai inteligentă </a:t>
            </a:r>
            <a:r>
              <a:rPr lang="ro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– RSO 1.3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EUAlbertin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ro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Activitate: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Promovarea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antreprenoriatului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înființarea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dezvoltarea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operaționalizarea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incubatoarelor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afaceri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parcurilor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industriale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inclusiv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furnizarea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servicii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specializate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necesare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dezvoltării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companiilor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găzduite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consultanță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juridică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acces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finanțare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identificare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parteneri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cooperare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, etc);</a:t>
            </a:r>
            <a:endParaRPr lang="ro" i="1" dirty="0">
              <a:solidFill>
                <a:schemeClr val="accent1">
                  <a:lumMod val="75000"/>
                </a:schemeClr>
              </a:solidFill>
              <a:latin typeface="EUAlbertin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" sz="1300" b="1" dirty="0">
              <a:solidFill>
                <a:schemeClr val="accent1">
                  <a:lumMod val="75000"/>
                </a:schemeClr>
              </a:solidFill>
              <a:latin typeface="EUAlbertina"/>
            </a:endParaRPr>
          </a:p>
          <a:p>
            <a:r>
              <a:rPr lang="ro" sz="2800" b="1" dirty="0">
                <a:solidFill>
                  <a:schemeClr val="accent1">
                    <a:lumMod val="75000"/>
                  </a:schemeClr>
                </a:solidFill>
                <a:latin typeface="EUAlbertina"/>
              </a:rPr>
              <a:t>Grup țintă</a:t>
            </a:r>
            <a:r>
              <a:rPr lang="ro" sz="28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EUAlbertina"/>
              </a:rPr>
              <a:t>:</a:t>
            </a:r>
          </a:p>
          <a:p>
            <a:pPr algn="just"/>
            <a:r>
              <a:rPr lang="ro-RO" sz="2400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EUAlbertina"/>
              </a:rPr>
              <a:t>Mediul de afaceri; Autoritățile publice locale; Societatea civilă, adică consumatorii finali ai noilor produse și servicii.</a:t>
            </a:r>
          </a:p>
          <a:p>
            <a:pPr algn="just"/>
            <a:endParaRPr lang="ro" sz="2400" b="0" i="0" u="none" strike="noStrike" baseline="0" dirty="0">
              <a:solidFill>
                <a:srgbClr val="FF0000"/>
              </a:solidFill>
              <a:latin typeface="EUAlbertina"/>
            </a:endParaRP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endParaRPr lang="ro" sz="1300" i="1" dirty="0">
              <a:solidFill>
                <a:schemeClr val="accent1">
                  <a:lumMod val="75000"/>
                </a:schemeClr>
              </a:solidFill>
              <a:latin typeface="EUAlbertin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o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EUAlbertina"/>
                <a:cs typeface="Times New Roman" panose="02020603050405020304" pitchFamily="18" charset="0"/>
              </a:rPr>
              <a:t>OP 5 „O Europă mai aproape de cetățeni </a:t>
            </a:r>
            <a:r>
              <a:rPr lang="ro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EUAlbertina"/>
                <a:cs typeface="Times New Roman" panose="02020603050405020304" pitchFamily="18" charset="0"/>
              </a:rPr>
              <a:t>” – RSO 5.1 și RSO 5.2 (zonă urbană și non-urbană)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ro" i="1" dirty="0">
                <a:solidFill>
                  <a:schemeClr val="accent1">
                    <a:lumMod val="75000"/>
                  </a:schemeClr>
                </a:solidFill>
                <a:latin typeface="EUAlbertina"/>
              </a:rPr>
              <a:t>Activitate: </a:t>
            </a:r>
            <a:r>
              <a:rPr lang="ro" b="0" i="1" u="none" strike="noStrike" baseline="0" dirty="0">
                <a:solidFill>
                  <a:schemeClr val="accent1">
                    <a:lumMod val="75000"/>
                  </a:schemeClr>
                </a:solidFill>
                <a:latin typeface="EUAlbertina"/>
              </a:rPr>
              <a:t>Construcția, reabilitarea, modernizarea, extinderea și dotarea infrastructurii de turism și agrement;</a:t>
            </a:r>
          </a:p>
          <a:p>
            <a:endParaRPr lang="en-US" sz="1300" b="0" i="0" u="none" strike="noStrike" baseline="0" dirty="0">
              <a:solidFill>
                <a:srgbClr val="000000"/>
              </a:solidFill>
              <a:latin typeface="EUAlbertina"/>
            </a:endParaRPr>
          </a:p>
          <a:p>
            <a:r>
              <a:rPr lang="ro" b="1" dirty="0">
                <a:solidFill>
                  <a:schemeClr val="accent1">
                    <a:lumMod val="75000"/>
                  </a:schemeClr>
                </a:solidFill>
                <a:latin typeface="EUAlbertina"/>
              </a:rPr>
              <a:t>Grup țintă</a:t>
            </a:r>
            <a:r>
              <a:rPr lang="ro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EUAlbertina"/>
              </a:rPr>
              <a:t>:</a:t>
            </a:r>
          </a:p>
          <a:p>
            <a:pPr algn="just"/>
            <a:r>
              <a:rPr lang="ro" sz="2500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EUAlbertina"/>
              </a:rPr>
              <a:t>Autoritățile publice locale și centrale; Mediul de afaceri; Populația din zonele urbane și rurale; vizitatorii și turiștii; Elevii, studenții, personalul didactic și nedidactic.</a:t>
            </a:r>
          </a:p>
        </p:txBody>
      </p:sp>
      <p:cxnSp>
        <p:nvCxnSpPr>
          <p:cNvPr id="4" name="Conector drept 3">
            <a:extLst>
              <a:ext uri="{FF2B5EF4-FFF2-40B4-BE49-F238E27FC236}">
                <a16:creationId xmlns:a16="http://schemas.microsoft.com/office/drawing/2014/main" id="{CA63B86F-EDDB-5EEB-8072-F97BD49EA655}"/>
              </a:ext>
            </a:extLst>
          </p:cNvPr>
          <p:cNvCxnSpPr/>
          <p:nvPr/>
        </p:nvCxnSpPr>
        <p:spPr>
          <a:xfrm>
            <a:off x="331788" y="808038"/>
            <a:ext cx="11536362" cy="0"/>
          </a:xfrm>
          <a:prstGeom prst="line">
            <a:avLst/>
          </a:prstGeom>
          <a:ln>
            <a:solidFill>
              <a:srgbClr val="B49B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2943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3A7DA6FF-DA68-2073-4A77-EA61ECBCEF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ro" sz="3200" b="1" dirty="0">
                <a:solidFill>
                  <a:schemeClr val="accent1">
                    <a:lumMod val="75000"/>
                  </a:schemeClr>
                </a:solidFill>
              </a:rPr>
              <a:t>Infrastructura de afaceri și de turism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8FDB270A-03E9-7D1C-DD73-5E8093C7FAF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31788" y="1201271"/>
            <a:ext cx="11536362" cy="4885203"/>
          </a:xfr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</a:t>
            </a:r>
            <a:r>
              <a:rPr lang="ro" sz="2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locare financiară PRSM:</a:t>
            </a:r>
          </a:p>
          <a:p>
            <a:pPr marL="457200" marR="0" indent="-4572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RSO 1.3 Infrastructura de afaceri:</a:t>
            </a:r>
          </a:p>
          <a:p>
            <a:pPr marL="457200" marR="0" indent="-457200" algn="just"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47,06 Mil. Euro (40,0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Mil. Euro</a:t>
            </a: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FEDR + 7,06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Mil. Euro</a:t>
            </a: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Buget de stat)</a:t>
            </a:r>
          </a:p>
          <a:p>
            <a:pPr marR="0" algn="just">
              <a:spcBef>
                <a:spcPts val="0"/>
              </a:spcBef>
              <a:spcAft>
                <a:spcPts val="600"/>
              </a:spcAft>
            </a:pPr>
            <a:endParaRPr lang="ro-RO" sz="28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marL="457200" marR="0" indent="-4572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RSO 5.1 Infrastructura de turism ( Municipii Reședință de Județ):</a:t>
            </a:r>
          </a:p>
          <a:p>
            <a:pPr marL="457200" marR="0" indent="-457200" algn="just"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23,53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Mil. Euro</a:t>
            </a: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(20,0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Mil. Euro </a:t>
            </a: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FEDR + 3,53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Mil. Euro</a:t>
            </a: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Buget de stat)</a:t>
            </a:r>
          </a:p>
          <a:p>
            <a:pPr marR="0" algn="just">
              <a:spcBef>
                <a:spcPts val="0"/>
              </a:spcBef>
              <a:spcAft>
                <a:spcPts val="600"/>
              </a:spcAft>
            </a:pPr>
            <a:endParaRPr lang="ro-RO" sz="28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marL="457200" marR="0" indent="-4572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RSO 5.2 Infrastructura de turism (Consilii Județene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,</a:t>
            </a:r>
            <a:r>
              <a:rPr lang="ro-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Municipii, Orașe, Comune</a:t>
            </a: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) :</a:t>
            </a:r>
          </a:p>
          <a:p>
            <a:pPr marR="0" algn="just">
              <a:spcBef>
                <a:spcPts val="0"/>
              </a:spcBef>
              <a:spcAft>
                <a:spcPts val="600"/>
              </a:spcAft>
            </a:pP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-   61,96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Mil. Euro</a:t>
            </a: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(52,67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Mil. Euro </a:t>
            </a: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FEDR + 9,29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Mil. Euro</a:t>
            </a: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Buget de stat)</a:t>
            </a:r>
          </a:p>
        </p:txBody>
      </p:sp>
      <p:cxnSp>
        <p:nvCxnSpPr>
          <p:cNvPr id="4" name="Conector drept 3">
            <a:extLst>
              <a:ext uri="{FF2B5EF4-FFF2-40B4-BE49-F238E27FC236}">
                <a16:creationId xmlns:a16="http://schemas.microsoft.com/office/drawing/2014/main" id="{CA63B86F-EDDB-5EEB-8072-F97BD49EA655}"/>
              </a:ext>
            </a:extLst>
          </p:cNvPr>
          <p:cNvCxnSpPr/>
          <p:nvPr/>
        </p:nvCxnSpPr>
        <p:spPr>
          <a:xfrm>
            <a:off x="331788" y="808038"/>
            <a:ext cx="11536362" cy="0"/>
          </a:xfrm>
          <a:prstGeom prst="line">
            <a:avLst/>
          </a:prstGeom>
          <a:ln>
            <a:solidFill>
              <a:srgbClr val="B49B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12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3A7DA6FF-DA68-2073-4A77-EA61ECBCEF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ro" sz="3200" b="1" dirty="0">
                <a:solidFill>
                  <a:schemeClr val="accent1">
                    <a:lumMod val="75000"/>
                  </a:schemeClr>
                </a:solidFill>
              </a:rPr>
              <a:t>Eficiența energetică în locuințe individuale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8FDB270A-03E9-7D1C-DD73-5E8093C7FAF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fontScale="92500" lnSpcReduction="20000"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ro" sz="24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Finanțare prin PR Sud-Muntenia</a:t>
            </a:r>
            <a:r>
              <a:rPr lang="ro" sz="24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endParaRPr lang="en-US" sz="1800" b="0" i="0" u="none" strike="noStrike" baseline="0" dirty="0">
              <a:solidFill>
                <a:schemeClr val="accent1">
                  <a:lumMod val="75000"/>
                </a:schemeClr>
              </a:solidFill>
              <a:latin typeface="EUAlbertin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o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2 „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Europă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verde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rezilientă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cu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emisii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reduse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dioxid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carbon care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trece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o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economie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zero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emisii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carbon,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promovarea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tranziției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energie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curată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echitabilă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investițiilor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verzi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albastre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economiei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circulare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atenuării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schimbărilor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climatice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adaptării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acestea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prevenirii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gestionării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riscurilor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mobilității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urbane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sustenabile</a:t>
            </a:r>
            <a:r>
              <a:rPr lang="ro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– RSO 2.1 – Promovarea eficienței energetice și reducerea emisiilor de gaze cu efect de seră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  <a:latin typeface="EUAlbertin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ro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Activitate: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Investiții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clădirile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rezidențiale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inclusiv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locuințe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individuale</a:t>
            </a:r>
            <a:r>
              <a:rPr lang="en-GB" b="1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sociale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vederea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asigurării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îmbunătățirii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eficienței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energetice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inclusiv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activități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conexe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consolidarea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funcție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riscurile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identificate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sistemele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prevenire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incendiilor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, etc.)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măsuri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utilizarea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surselor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 alternative de </a:t>
            </a:r>
            <a:r>
              <a:rPr lang="en-GB" i="1" dirty="0" err="1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energie</a:t>
            </a:r>
            <a:r>
              <a:rPr lang="en-GB" i="1" dirty="0">
                <a:solidFill>
                  <a:schemeClr val="accent1">
                    <a:lumMod val="75000"/>
                  </a:schemeClr>
                </a:solidFill>
                <a:latin typeface="EUAlbertina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o-RO" i="1" dirty="0">
              <a:solidFill>
                <a:schemeClr val="accent1">
                  <a:lumMod val="75000"/>
                </a:schemeClr>
              </a:solidFill>
              <a:latin typeface="EUAlbertin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o-RO" altLang="en-US" dirty="0">
              <a:latin typeface="Gill Sans MT" panose="020B0502020104020203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o" altLang="en-US" sz="2600" b="1" dirty="0">
                <a:solidFill>
                  <a:schemeClr val="accent1">
                    <a:lumMod val="75000"/>
                  </a:schemeClr>
                </a:solidFill>
                <a:latin typeface="EUAlbertina"/>
                <a:cs typeface="Times New Roman" panose="02020603050405020304" pitchFamily="18" charset="0"/>
              </a:rPr>
              <a:t>Grup </a:t>
            </a:r>
            <a:r>
              <a:rPr lang="ro" altLang="en-US" sz="2400" b="1" dirty="0">
                <a:solidFill>
                  <a:schemeClr val="accent1">
                    <a:lumMod val="75000"/>
                  </a:schemeClr>
                </a:solidFill>
                <a:latin typeface="EUAlbertina"/>
                <a:cs typeface="Times New Roman" panose="02020603050405020304" pitchFamily="18" charset="0"/>
              </a:rPr>
              <a:t>țintă</a:t>
            </a:r>
            <a:r>
              <a:rPr lang="ro" altLang="en-US" sz="2600" b="1" dirty="0">
                <a:solidFill>
                  <a:schemeClr val="accent1">
                    <a:lumMod val="75000"/>
                  </a:schemeClr>
                </a:solidFill>
                <a:latin typeface="EUAlbertina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o-RO" altLang="en-US" sz="2100" dirty="0">
                <a:solidFill>
                  <a:schemeClr val="accent1">
                    <a:lumMod val="75000"/>
                  </a:schemeClr>
                </a:solidFill>
                <a:latin typeface="EUAlbertina"/>
                <a:cs typeface="Times New Roman" panose="02020603050405020304" pitchFamily="18" charset="0"/>
              </a:rPr>
              <a:t>Populația municipiilor, orașelor și comunelor; Populația afectată de sărăcia energetică și consumatorii vulnerabili.</a:t>
            </a:r>
          </a:p>
        </p:txBody>
      </p:sp>
      <p:cxnSp>
        <p:nvCxnSpPr>
          <p:cNvPr id="4" name="Conector drept 3">
            <a:extLst>
              <a:ext uri="{FF2B5EF4-FFF2-40B4-BE49-F238E27FC236}">
                <a16:creationId xmlns:a16="http://schemas.microsoft.com/office/drawing/2014/main" id="{CA63B86F-EDDB-5EEB-8072-F97BD49EA655}"/>
              </a:ext>
            </a:extLst>
          </p:cNvPr>
          <p:cNvCxnSpPr/>
          <p:nvPr/>
        </p:nvCxnSpPr>
        <p:spPr>
          <a:xfrm>
            <a:off x="331788" y="808038"/>
            <a:ext cx="11536362" cy="0"/>
          </a:xfrm>
          <a:prstGeom prst="line">
            <a:avLst/>
          </a:prstGeom>
          <a:ln>
            <a:solidFill>
              <a:srgbClr val="B49B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488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3A7DA6FF-DA68-2073-4A77-EA61ECBCEF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ro" sz="3200" b="1" dirty="0">
                <a:solidFill>
                  <a:schemeClr val="accent1">
                    <a:lumMod val="75000"/>
                  </a:schemeClr>
                </a:solidFill>
              </a:rPr>
              <a:t>Eficiența energetică în locuințe individuale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8FDB270A-03E9-7D1C-DD73-5E8093C7FAF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31788" y="1021979"/>
            <a:ext cx="11536362" cy="4948513"/>
          </a:xfrm>
        </p:spPr>
        <p:txBody>
          <a:bodyPr>
            <a:normAutofit fontScale="92500" lnSpcReduction="10000"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</a:pPr>
            <a:r>
              <a:rPr lang="ro" sz="2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Utilizarea granturilor: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ro-RO" sz="28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ro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proporția de sprijin prin granturi ar trebui, prin urmare, să reflecte </a:t>
            </a:r>
            <a:r>
              <a:rPr lang="ro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nivelul veniturilor proprietarilor de locuințe, </a:t>
            </a:r>
            <a:r>
              <a:rPr lang="ro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 sprijin suplimentar prin grant pentru proprietarii de </a:t>
            </a: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locuințe</a:t>
            </a:r>
            <a:r>
              <a:rPr lang="ro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venituri mai mici.</a:t>
            </a:r>
            <a:endParaRPr lang="ro-RO" sz="28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spcBef>
                <a:spcPts val="0"/>
              </a:spcBef>
              <a:spcAft>
                <a:spcPts val="0"/>
              </a:spcAft>
            </a:pPr>
            <a:endParaRPr lang="ro-RO" sz="28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proporția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sprijin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granturi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trebui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de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asemenea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reflecte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performanța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energetică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atinsă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după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reabilitare</a:t>
            </a:r>
            <a:r>
              <a:rPr lang="ro-RO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sprijin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suplimentar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granturi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performanț</a:t>
            </a:r>
            <a:r>
              <a:rPr lang="ro-RO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energetică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ridicată</a:t>
            </a:r>
            <a:r>
              <a:rPr lang="en-GB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ro-RO" sz="28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locuințelor.</a:t>
            </a:r>
          </a:p>
          <a:p>
            <a:pPr marL="0" marR="0" algn="just">
              <a:spcBef>
                <a:spcPts val="0"/>
              </a:spcBef>
              <a:spcAft>
                <a:spcPts val="600"/>
              </a:spcAft>
            </a:pPr>
            <a:endParaRPr lang="ro-RO" sz="28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600"/>
              </a:spcAft>
            </a:pPr>
            <a:r>
              <a:rPr lang="ro-RO" sz="2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locare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 err="1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financiară</a:t>
            </a: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 PRSM</a:t>
            </a:r>
            <a:r>
              <a:rPr lang="ro" sz="2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:</a:t>
            </a:r>
          </a:p>
          <a:p>
            <a:pPr marL="0" marR="0" algn="just">
              <a:spcBef>
                <a:spcPts val="0"/>
              </a:spcBef>
              <a:spcAft>
                <a:spcPts val="600"/>
              </a:spcAft>
            </a:pPr>
            <a:endParaRPr lang="ro-RO" sz="105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  <a:p>
            <a:pPr marL="457200" marR="0" indent="-4572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RSO 2.1 Eficiența energetică în locuințe individuale :</a:t>
            </a:r>
          </a:p>
          <a:p>
            <a:pPr marL="457200" marR="0" indent="-457200" algn="just"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ro" sz="2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141,17 Mil.Euro (120,0 Mil. Euro FEDR + 21,17 Mil.Euro Buget de stat)</a:t>
            </a:r>
          </a:p>
        </p:txBody>
      </p:sp>
      <p:cxnSp>
        <p:nvCxnSpPr>
          <p:cNvPr id="4" name="Conector drept 3">
            <a:extLst>
              <a:ext uri="{FF2B5EF4-FFF2-40B4-BE49-F238E27FC236}">
                <a16:creationId xmlns:a16="http://schemas.microsoft.com/office/drawing/2014/main" id="{CA63B86F-EDDB-5EEB-8072-F97BD49EA655}"/>
              </a:ext>
            </a:extLst>
          </p:cNvPr>
          <p:cNvCxnSpPr/>
          <p:nvPr/>
        </p:nvCxnSpPr>
        <p:spPr>
          <a:xfrm>
            <a:off x="331788" y="808038"/>
            <a:ext cx="11536362" cy="0"/>
          </a:xfrm>
          <a:prstGeom prst="line">
            <a:avLst/>
          </a:prstGeom>
          <a:ln>
            <a:solidFill>
              <a:srgbClr val="B49B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0789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ext 1">
            <a:extLst>
              <a:ext uri="{FF2B5EF4-FFF2-40B4-BE49-F238E27FC236}">
                <a16:creationId xmlns:a16="http://schemas.microsoft.com/office/drawing/2014/main" id="{5480568C-F6D4-A718-0E82-64AB2C19E5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o-RO" dirty="0"/>
              <a:t>amsudmuntenia@adrmuntenia.ro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459309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4384</TotalTime>
  <Words>603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EUAlbertina</vt:lpstr>
      <vt:lpstr>Gill Sans MT</vt:lpstr>
      <vt:lpstr>Trebuchet MS</vt:lpstr>
      <vt:lpstr>Wingdings</vt:lpstr>
      <vt:lpstr>Office Theme</vt:lpstr>
      <vt:lpstr>Programul Regional Sud-Muntenia   2021 – 2027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 Muntenia  Regional Operational Programme 2021 - 2027</dc:title>
  <dc:creator>Gilda Nic</dc:creator>
  <cp:lastModifiedBy>Mirela Tache</cp:lastModifiedBy>
  <cp:revision>231</cp:revision>
  <cp:lastPrinted>2020-11-16T08:20:19Z</cp:lastPrinted>
  <dcterms:created xsi:type="dcterms:W3CDTF">2020-11-09T08:36:09Z</dcterms:created>
  <dcterms:modified xsi:type="dcterms:W3CDTF">2023-05-03T12:40:26Z</dcterms:modified>
</cp:coreProperties>
</file>