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7" r:id="rId2"/>
    <p:sldId id="307" r:id="rId3"/>
    <p:sldId id="325" r:id="rId4"/>
    <p:sldId id="308" r:id="rId5"/>
    <p:sldId id="300" r:id="rId6"/>
    <p:sldId id="299" r:id="rId7"/>
    <p:sldId id="303" r:id="rId8"/>
    <p:sldId id="301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02" r:id="rId20"/>
    <p:sldId id="319" r:id="rId21"/>
    <p:sldId id="323" r:id="rId22"/>
    <p:sldId id="320" r:id="rId23"/>
    <p:sldId id="324" r:id="rId24"/>
    <p:sldId id="321" r:id="rId25"/>
    <p:sldId id="322" r:id="rId26"/>
  </p:sldIdLst>
  <p:sldSz cx="12192000" cy="6858000"/>
  <p:notesSz cx="6797675" cy="9926638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3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4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C74426-C567-4C35-8D79-2C2CAF38E250}" type="datetimeFigureOut">
              <a:rPr lang="ro-RO" smtClean="0"/>
              <a:pPr/>
              <a:t>13.06.2023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D5BBA-2FBD-427E-8838-6587EF3E5BB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19391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80E39-E2E2-44EB-9F33-E487906F6631}" type="datetimeFigureOut">
              <a:rPr lang="ro-RO" smtClean="0"/>
              <a:pPr/>
              <a:t>13.06.2023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C06EF-E7C1-4F9B-987C-0CF0EEC4A9D9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25544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F57AB78-FDD4-409B-8F06-430A8062C97F}" type="slidenum">
              <a:rPr lang="en-GB" altLang="en-US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GB" altLang="en-US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350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C5E184-5B12-4233-BB0F-45C740114168}" type="slidenum">
              <a:rPr lang="en-GB" altLang="en-US" smtClean="0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9423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C5E184-5B12-4233-BB0F-45C740114168}" type="slidenum">
              <a:rPr lang="en-GB" alt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64882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C5E184-5B12-4233-BB0F-45C740114168}" type="slidenum">
              <a:rPr lang="en-GB" alt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023097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C5E184-5B12-4233-BB0F-45C740114168}" type="slidenum">
              <a:rPr lang="en-GB" alt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961481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C5E184-5B12-4233-BB0F-45C740114168}" type="slidenum">
              <a:rPr lang="en-GB" altLang="en-US" smtClean="0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4499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C5E184-5B12-4233-BB0F-45C740114168}" type="slidenum">
              <a:rPr lang="en-GB" alt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979406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C5E184-5B12-4233-BB0F-45C740114168}" type="slidenum">
              <a:rPr lang="en-GB" alt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34795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C5E184-5B12-4233-BB0F-45C740114168}" type="slidenum">
              <a:rPr lang="en-GB" alt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334279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C5E184-5B12-4233-BB0F-45C740114168}" type="slidenum">
              <a:rPr lang="en-GB" alt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60042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C5E184-5B12-4233-BB0F-45C740114168}" type="slidenum">
              <a:rPr lang="en-GB" alt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40929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7600" b="1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7600" b="1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pPr>
              <a:defRPr/>
            </a:pPr>
            <a:fld id="{38C5E184-5B12-4233-BB0F-45C740114168}" type="slidenum">
              <a:rPr lang="en-GB" alt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600" b="1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600" b="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138238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600" b="1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600" b="1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b="1" dirty="0">
              <a:solidFill>
                <a:srgbClr val="04617B">
                  <a:shade val="90000"/>
                </a:srgbClr>
              </a:solidFill>
              <a:latin typeface="Verdana" pitchFamily="34" charset="0"/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b="1" dirty="0">
              <a:solidFill>
                <a:srgbClr val="04617B">
                  <a:shade val="90000"/>
                </a:srgbClr>
              </a:solidFill>
              <a:latin typeface="Verdana" pitchFamily="34" charset="0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C5E184-5B12-4233-BB0F-45C740114168}" type="slidenum">
              <a:rPr lang="en-GB" altLang="en-US" b="1" smtClean="0">
                <a:solidFill>
                  <a:srgbClr val="04617B">
                    <a:shade val="90000"/>
                  </a:srgbClr>
                </a:solidFill>
                <a:latin typeface="Verdan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 b="1" dirty="0">
              <a:solidFill>
                <a:srgbClr val="04617B">
                  <a:shade val="90000"/>
                </a:srgbClr>
              </a:solidFill>
              <a:latin typeface="Verdana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7600" b="1">
                <a:solidFill>
                  <a:srgbClr val="FFD624"/>
                </a:solidFill>
                <a:latin typeface="Verdana" pitchFamily="34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7600" b="1">
                <a:solidFill>
                  <a:srgbClr val="FFD624"/>
                </a:solidFill>
                <a:latin typeface="Verdan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6079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20E760-3C95-4581-A752-7C8482034722}" type="slidenum">
              <a:rPr lang="en-GB" altLang="en-US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</a:t>
            </a:fld>
            <a:endParaRPr lang="en-GB" alt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 txBox="1">
            <a:spLocks noChangeArrowheads="1"/>
          </p:cNvSpPr>
          <p:nvPr/>
        </p:nvSpPr>
        <p:spPr bwMode="auto">
          <a:xfrm>
            <a:off x="1928845" y="5517232"/>
            <a:ext cx="8532812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FontTx/>
              <a:buNone/>
              <a:defRPr sz="3000" b="1" i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89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Clr>
                <a:prstClr val="black"/>
              </a:buClr>
              <a:defRPr/>
            </a:pPr>
            <a:r>
              <a:rPr lang="en-US" altLang="en-US" sz="1800" kern="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kern="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iunie</a:t>
            </a:r>
            <a:r>
              <a:rPr lang="ro-RO" altLang="en-US" sz="1800" kern="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2023</a:t>
            </a:r>
            <a:endParaRPr lang="en-GB" altLang="en-US" sz="1800" kern="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/>
        </p:nvSpPr>
        <p:spPr bwMode="auto">
          <a:xfrm>
            <a:off x="873211" y="1466694"/>
            <a:ext cx="10487580" cy="3239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175" algn="l" rtl="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+mj-lt"/>
                <a:ea typeface="+mj-ea"/>
                <a:cs typeface="+mj-cs"/>
              </a:defRPr>
            </a:lvl1pPr>
            <a:lvl2pPr marL="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0" algn="ctr">
              <a:spcBef>
                <a:spcPts val="1200"/>
              </a:spcBef>
              <a:spcAft>
                <a:spcPts val="0"/>
              </a:spcAft>
            </a:pP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40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  <a:r>
              <a:rPr lang="en-GB" sz="40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</a:t>
            </a:r>
            <a:r>
              <a:rPr lang="ro-RO" sz="40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pentru Acvacultură și Pescuit (PAP) 2021-2027</a:t>
            </a:r>
            <a:endParaRPr lang="en-GB" sz="4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ctr">
              <a:spcBef>
                <a:spcPts val="1200"/>
              </a:spcBef>
              <a:spcAft>
                <a:spcPts val="0"/>
              </a:spcAft>
            </a:pPr>
            <a:endParaRPr lang="ro-RO" sz="2400" dirty="0" smtClea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ctr">
              <a:spcBef>
                <a:spcPts val="1200"/>
              </a:spcBef>
              <a:spcAft>
                <a:spcPts val="0"/>
              </a:spcAft>
            </a:pPr>
            <a:r>
              <a:rPr lang="ro-RO" sz="24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Fondul European pentru Afaceri Maritime, Pescuit și Acvacultură (FEAMPA)</a:t>
            </a:r>
            <a:r>
              <a:rPr lang="en-US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2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5145" y="124335"/>
            <a:ext cx="800212" cy="809738"/>
          </a:xfrm>
          <a:prstGeom prst="rect">
            <a:avLst/>
          </a:prstGeom>
        </p:spPr>
      </p:pic>
      <p:pic>
        <p:nvPicPr>
          <p:cNvPr id="1027" name="Picture 3" descr="pesti PAP"/>
          <p:cNvPicPr preferRelativeResize="0"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8208" y="135010"/>
            <a:ext cx="988540" cy="788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438" y="157846"/>
            <a:ext cx="3155092" cy="786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662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29"/>
    </mc:Choice>
    <mc:Fallback xmlns="">
      <p:transition spd="slow" advTm="1229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P1 - Arii marine protejate (AMP)</a:t>
            </a:r>
            <a:endParaRPr lang="ro-RO" sz="28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2048869"/>
            <a:ext cx="10972800" cy="4225410"/>
          </a:xfrm>
        </p:spPr>
        <p:txBody>
          <a:bodyPr vert="horz"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ce se acordă sprijinul?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extinderea suprafeței de AMP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anagementul AMP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rotejarea biodiversității marine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Indicator de </a:t>
            </a:r>
            <a:r>
              <a:rPr lang="ro-RO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rezultat: nr. acțiuni pentru stare ecologică bună</a:t>
            </a:r>
            <a:endParaRPr lang="ro-RO" sz="24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Condiții specifice: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eneficiar MMAP (ANANP)</a:t>
            </a:r>
          </a:p>
          <a:p>
            <a:pPr marL="393192" lvl="1" indent="0">
              <a:buClr>
                <a:srgbClr val="00589A"/>
              </a:buClr>
              <a:buNone/>
            </a:pPr>
            <a:endParaRPr lang="ro-RO" sz="22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10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41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P2 - Investiții în acvacultură</a:t>
            </a:r>
            <a:endParaRPr lang="ro-RO" sz="28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2048869"/>
            <a:ext cx="10972800" cy="4225410"/>
          </a:xfrm>
        </p:spPr>
        <p:txBody>
          <a:bodyPr vert="horz"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ce se acordă sprijinul?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reșterea capacității de producție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enținerea producției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ficiență energetică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dezvoltarea cantitativă a acvaculturii durabile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Indicatori de rezultat: capacitate de producție nouă, producție menținută, entități care îmbunătățesc eficiența resurselor în producție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Condiții specifice: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onformitate cu Planul Strategic Național Multianual pentru Acvacultură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11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87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P2 - Cursuri de instruire</a:t>
            </a:r>
            <a:endParaRPr lang="ro-RO" sz="28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2048869"/>
            <a:ext cx="10972800" cy="4225410"/>
          </a:xfrm>
        </p:spPr>
        <p:txBody>
          <a:bodyPr vert="horz"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ce se acordă sprijinul?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organizarea de cursuri de instruire pentru </a:t>
            </a:r>
            <a:r>
              <a:rPr lang="ro-RO" sz="22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acvacultori</a:t>
            </a:r>
            <a:endParaRPr lang="ro-RO" sz="22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ucrători în acvacultură/ administratori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dezvoltarea resursei umane din acvacultură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Indicator de rezultat: nr. persoane beneficiare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Condiții specifice: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conformitate cu Planul Strategic Național Multianual pentru Acvacultură</a:t>
            </a:r>
          </a:p>
          <a:p>
            <a:pPr lvl="1">
              <a:buClr>
                <a:srgbClr val="00589A"/>
              </a:buClr>
            </a:pPr>
            <a:endParaRPr lang="ro-RO" sz="22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12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91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P2 - Servicii de mediu</a:t>
            </a:r>
            <a:endParaRPr lang="ro-RO" sz="28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2048869"/>
            <a:ext cx="10972800" cy="4225410"/>
          </a:xfrm>
        </p:spPr>
        <p:txBody>
          <a:bodyPr vert="horz"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ce se acordă sprijinul?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erme care furnizează servicii de mediu (sechestrarea carbonului, protecția împotriva inundațiilor, gestionarea și purificarea apei, locuri de hrană și reproducere pentru animale etc)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usținerea acvaculturii prietenoase cu mediul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Indicator de rezultat: acțiuni care contribuie la o stare ecologică bună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Condiții specifice: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conformitate cu Planul Strategic Național Multianual pentru Acvacultură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espectarea condițiilor de mediu impuse</a:t>
            </a:r>
          </a:p>
          <a:p>
            <a:pPr lvl="1">
              <a:buClr>
                <a:srgbClr val="00589A"/>
              </a:buClr>
            </a:pPr>
            <a:endParaRPr lang="ro-RO" sz="22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13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64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P2 - Cercetare, dezvoltare, inovare (CDI)</a:t>
            </a:r>
            <a:endParaRPr lang="ro-RO" sz="28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2048869"/>
            <a:ext cx="10972800" cy="4225410"/>
          </a:xfrm>
        </p:spPr>
        <p:txBody>
          <a:bodyPr vert="horz"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ce se acordă sprijinul?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timulare CDI</a:t>
            </a: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parteneriat cercetare 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administrație 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producători</a:t>
            </a:r>
            <a:endParaRPr lang="ro-RO" sz="22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dezvoltarea 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calitativă a </a:t>
            </a: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acvaculturii durabile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Indicator de rezultat: nr. inovații devenite posibile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Condiții specifice: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conformitate cu Planul Strategic Național Multianual pentru Acvacultură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mplicarea cel puțin a unei entități din domeniul cercetării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plicabilitate practică</a:t>
            </a:r>
          </a:p>
          <a:p>
            <a:pPr lvl="1">
              <a:buClr>
                <a:srgbClr val="00589A"/>
              </a:buClr>
            </a:pPr>
            <a:endParaRPr lang="ro-RO" sz="22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14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67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P2 - Investiții în procesare</a:t>
            </a:r>
            <a:endParaRPr lang="ro-RO" sz="28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2048869"/>
            <a:ext cx="10972800" cy="4225410"/>
          </a:xfrm>
        </p:spPr>
        <p:txBody>
          <a:bodyPr vert="horz"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ce se acordă sprijinul?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creșterea capacității de producție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eficiență </a:t>
            </a: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energetică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dezvoltarea 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capacității de procesare</a:t>
            </a:r>
            <a:endParaRPr lang="ro-RO" sz="22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Indicatori de rezultat: capacitate de producție nouă, nr. inovații devenite posibile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Condiții specifice: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eneficiari: IMM</a:t>
            </a:r>
          </a:p>
          <a:p>
            <a:pPr lvl="1">
              <a:buClr>
                <a:srgbClr val="00589A"/>
              </a:buClr>
            </a:pPr>
            <a:endParaRPr lang="ro-RO" sz="22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15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55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P2 - Măsuri de piață</a:t>
            </a:r>
            <a:endParaRPr lang="ro-RO" sz="28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2048869"/>
            <a:ext cx="10972800" cy="4225410"/>
          </a:xfrm>
        </p:spPr>
        <p:txBody>
          <a:bodyPr vert="horz"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ce se acordă sprijinul?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rganizarea lanțului comercial (inclusiv a lanțului scurt)</a:t>
            </a:r>
            <a:endParaRPr lang="ro-RO" sz="22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lanuri de producție și comercializare</a:t>
            </a:r>
            <a:endParaRPr lang="ro-RO" sz="22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dezvoltarea desfacerii de pește și produse din pește</a:t>
            </a:r>
            <a:endParaRPr lang="ro-RO" sz="22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Indicator de rezultat: nr. de întreprinderi create, nr. de activități de cooperare între părțile interesate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Condiții specifice: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rganizații recunoscute (planuri de producție și comercializare)</a:t>
            </a:r>
          </a:p>
          <a:p>
            <a:pPr lvl="1">
              <a:buClr>
                <a:srgbClr val="00589A"/>
              </a:buClr>
            </a:pPr>
            <a:endParaRPr lang="ro-RO" sz="22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16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78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P2 - Campanie națională privind consumul de pește</a:t>
            </a:r>
            <a:endParaRPr lang="ro-RO" sz="28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2048869"/>
            <a:ext cx="10972800" cy="4225410"/>
          </a:xfrm>
        </p:spPr>
        <p:txBody>
          <a:bodyPr vert="horz"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ce se acordă sprijinul?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romovarea consumului de pește</a:t>
            </a:r>
            <a:endParaRPr lang="ro-RO" sz="22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onștientizarea publicului cu privire la activitățile de acvacultură durabilă</a:t>
            </a:r>
            <a:endParaRPr lang="ro-RO" sz="22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reșterea consumului de pește (specii autohtone)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Indicator de rezultat: nr. de entități care beneficiază de activități de promovare și informare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Condiții specifice: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ampanie organizată la nivel național</a:t>
            </a:r>
          </a:p>
          <a:p>
            <a:pPr lvl="1">
              <a:buClr>
                <a:srgbClr val="00589A"/>
              </a:buClr>
            </a:pPr>
            <a:endParaRPr lang="ro-RO" sz="22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589A"/>
              </a:buClr>
            </a:pPr>
            <a:endParaRPr lang="ro-RO" sz="22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17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9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P2 - Atenuarea impactului unor evenimente excepționale</a:t>
            </a:r>
            <a:endParaRPr lang="ro-RO" sz="28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2048869"/>
            <a:ext cx="10972800" cy="4225410"/>
          </a:xfrm>
        </p:spPr>
        <p:txBody>
          <a:bodyPr vert="horz"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ce se acordă sprijinul?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ompensarea pierderilor</a:t>
            </a:r>
            <a:endParaRPr lang="ro-RO" sz="22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prijinirea operatorilor din sectorul pescăresc în situații deosebite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Indicator de rezultat: nr. persoane beneficiare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Condiții specifice: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decizie a CE privind perioada de eligibilitate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osturi simplificate</a:t>
            </a:r>
          </a:p>
          <a:p>
            <a:pPr lvl="1">
              <a:buClr>
                <a:srgbClr val="00589A"/>
              </a:buClr>
            </a:pPr>
            <a:endParaRPr lang="ro-RO" sz="22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18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94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P3 </a:t>
            </a:r>
            <a:r>
              <a:rPr lang="ro-RO" sz="2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Sprijin pregătitor</a:t>
            </a:r>
            <a:endParaRPr lang="ro-RO" sz="28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599" y="2048869"/>
            <a:ext cx="11013831" cy="4225410"/>
          </a:xfrm>
        </p:spPr>
        <p:txBody>
          <a:bodyPr vert="horz">
            <a:normAutofit lnSpcReduction="10000"/>
          </a:bodyPr>
          <a:lstStyle/>
          <a:p>
            <a:pPr>
              <a:buClr>
                <a:srgbClr val="00589A"/>
              </a:buClr>
            </a:pPr>
            <a:r>
              <a:rPr lang="ro-RO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ce se acordă sprijinul?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înființarea FLAG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laborarea SDL</a:t>
            </a:r>
            <a:endParaRPr lang="ro-RO" sz="22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589A"/>
              </a:buClr>
            </a:pPr>
            <a:r>
              <a:rPr lang="ro-RO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ntărirea capacității administrative a FLAG</a:t>
            </a:r>
            <a:endParaRPr lang="ro-RO" sz="22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Indicator de rezultat: nr. de entități pentru sustenabilitate socială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Condiții </a:t>
            </a:r>
            <a:r>
              <a:rPr lang="ro-RO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specifice: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pescărească: minimum 25 pescari comerciali/ 5 unități de acvacultură cu 20 de angajați</a:t>
            </a:r>
            <a:endParaRPr lang="ro-RO" sz="22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tructura SDL: economic, mediu, social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omplementaritate și demarcare SDL față de alte strategii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19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34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r>
              <a:rPr lang="ro-RO" sz="2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Cuprins:</a:t>
            </a:r>
            <a:endParaRPr lang="de-DE" sz="2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2048868"/>
            <a:ext cx="10972800" cy="4672607"/>
          </a:xfrm>
        </p:spPr>
        <p:txBody>
          <a:bodyPr vert="horz">
            <a:normAutofit/>
          </a:bodyPr>
          <a:lstStyle/>
          <a:p>
            <a:pPr>
              <a:buClr>
                <a:srgbClr val="00589A"/>
              </a:buClr>
            </a:pPr>
            <a:endParaRPr lang="ro-RO" sz="24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589A"/>
              </a:buClr>
            </a:pPr>
            <a:r>
              <a:rPr lang="ro-RO" sz="24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Apecte</a:t>
            </a: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generale</a:t>
            </a:r>
            <a:endParaRPr lang="ro-RO" sz="20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Acțiunile PAP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Strategii și principii aplicabile PAP</a:t>
            </a:r>
            <a:endParaRPr lang="ro-RO" sz="22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Exemple privind intensitatea sprijinului public 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Eligibilitate și neeligibilitate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2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24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P3 </a:t>
            </a:r>
            <a:r>
              <a:rPr lang="ro-RO" sz="2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Implementarea SDL</a:t>
            </a:r>
            <a:endParaRPr lang="ro-RO" sz="28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599" y="2048869"/>
            <a:ext cx="11013831" cy="4225410"/>
          </a:xfrm>
        </p:spPr>
        <p:txBody>
          <a:bodyPr vert="horz"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ce se acordă sprijinul?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roiecte selectate de  </a:t>
            </a: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FLAG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osturi de funcționare</a:t>
            </a:r>
            <a:endParaRPr lang="ro-RO" sz="22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589A"/>
              </a:buClr>
            </a:pPr>
            <a:r>
              <a:rPr lang="ro-RO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mplementarea SDL</a:t>
            </a:r>
            <a:endParaRPr lang="ro-RO" sz="22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Indicatori de rezultat: nr. de locuri  de muncă create/ menținute, nr. persoane beneficiare, nr. de activități de cooperare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Condiții </a:t>
            </a:r>
            <a:r>
              <a:rPr lang="ro-RO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specifice: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aximum 25% din alocarea SDL pentru costuri de funcționare</a:t>
            </a:r>
            <a:endParaRPr lang="ro-RO" sz="22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structura SDL: economic, mediu, social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20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58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Strategii și principii aplicabile PAP</a:t>
            </a:r>
            <a:endParaRPr lang="ro-RO" sz="28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599" y="2048869"/>
            <a:ext cx="11013831" cy="4225410"/>
          </a:xfrm>
        </p:spPr>
        <p:txBody>
          <a:bodyPr vert="horz">
            <a:normAutofit fontScale="77500" lnSpcReduction="20000"/>
          </a:bodyPr>
          <a:lstStyle/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Principalele strategii elaborate de CE cu relevanță asupra PAP:</a:t>
            </a:r>
            <a:endParaRPr lang="ro-RO" sz="2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Pactul Verde European</a:t>
            </a:r>
            <a:endParaRPr lang="ro-RO" sz="22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Strategia de la fermă la consumator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Strategia UE pentru biodiversitate pentru 2030</a:t>
            </a:r>
            <a:endParaRPr lang="ro-RO" sz="22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Strategia europeană </a:t>
            </a: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materialele plastice într-o economie circulară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Obiective transversale:</a:t>
            </a:r>
            <a:endParaRPr lang="ro-RO" sz="2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Tranziția digitală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Tranziția verde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Reziliență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Valoare adăugată</a:t>
            </a:r>
          </a:p>
          <a:p>
            <a:pPr>
              <a:buClr>
                <a:srgbClr val="00589A"/>
              </a:buClr>
            </a:pPr>
            <a:r>
              <a:rPr lang="ro-RO" sz="25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Principii orizontale (art. 9 RDC):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espectarea drepturilor fundamentale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galitatea între femei și bărbați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evitarea oricărei forme de discriminare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ezvoltarea durabilă</a:t>
            </a:r>
            <a:endParaRPr lang="ro-RO" sz="22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21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41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Intensitatea maximă a sprijinului public (exemple)</a:t>
            </a:r>
            <a:endParaRPr lang="ro-RO" sz="28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2048869"/>
            <a:ext cx="10972800" cy="4545362"/>
          </a:xfrm>
        </p:spPr>
        <p:txBody>
          <a:bodyPr vert="horz">
            <a:normAutofit fontScale="70000" lnSpcReduction="20000"/>
          </a:bodyPr>
          <a:lstStyle/>
          <a:p>
            <a:pPr>
              <a:buClr>
                <a:srgbClr val="00589A"/>
              </a:buClr>
            </a:pPr>
            <a:r>
              <a:rPr lang="ro-RO" sz="2400" b="1" i="1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Textul integral – Anexa III a Regulamentului FEAMPA (1139/2021)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micul pescuit costier (</a:t>
            </a:r>
            <a:r>
              <a:rPr lang="en-GB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m, nu utilizează unelte tractate)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îmbunătățirea selectivității uneltelor (în funcție de dimensiuni sau specii)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olectare deșeuri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roiecte SDL cu beneficiar colectiv, interes colectiv, inovative + acces public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eneficiar public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75%: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organizații de producători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îmbunătățirea </a:t>
            </a: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sănătății, a siguranței și a condițiilor de muncă la bordul navelor de 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pescuit – fără creșterea tonajului brut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roiecte inovative (P1 și P2)</a:t>
            </a:r>
            <a:endParaRPr lang="ro-RO" sz="22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589A"/>
              </a:buClr>
            </a:pPr>
            <a:r>
              <a:rPr lang="ro-RO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60%: </a:t>
            </a:r>
            <a:endParaRPr lang="en-GB" sz="24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589A"/>
              </a:buClr>
            </a:pPr>
            <a:r>
              <a:rPr lang="ro-RO" sz="21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organizații </a:t>
            </a:r>
            <a:r>
              <a:rPr lang="ro-RO" sz="2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ro-RO" sz="21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pescari sau </a:t>
            </a:r>
            <a:r>
              <a:rPr lang="ro-RO" sz="21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acvacultori</a:t>
            </a:r>
            <a:endParaRPr lang="en-GB" sz="21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589A"/>
              </a:buClr>
            </a:pPr>
            <a:r>
              <a:rPr lang="ro-RO" sz="2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21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cvacultur</a:t>
            </a:r>
            <a:r>
              <a:rPr lang="ro-RO" sz="21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 (IMM)</a:t>
            </a:r>
            <a:endParaRPr lang="ro-RO" sz="21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50%: 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 operațiuni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40% </a:t>
            </a:r>
            <a:r>
              <a:rPr lang="ro-RO" sz="21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(în cazul în care sunt cuprinse în SDL, respectând restricțiile </a:t>
            </a:r>
            <a:r>
              <a:rPr lang="ro-RO" sz="2100" b="1" i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impuse prin FEAMPA):</a:t>
            </a:r>
            <a:endParaRPr lang="ro-RO" sz="21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589A"/>
              </a:buClr>
            </a:pPr>
            <a:r>
              <a:rPr lang="ro-RO" sz="2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o-RO" sz="21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rima achiziție a unei nave de pescuit</a:t>
            </a:r>
          </a:p>
          <a:p>
            <a:pPr lvl="1">
              <a:buClr>
                <a:srgbClr val="00589A"/>
              </a:buClr>
            </a:pPr>
            <a:r>
              <a:rPr lang="ro-RO" sz="21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înlocuirea sau modernizarea motoarelor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22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57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Eligibilitate</a:t>
            </a:r>
            <a:endParaRPr lang="ro-RO" sz="28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599" y="2048869"/>
            <a:ext cx="11013831" cy="4225410"/>
          </a:xfrm>
        </p:spPr>
        <p:txBody>
          <a:bodyPr vert="horz"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Regulamentul comun (art. 63):</a:t>
            </a:r>
            <a:endParaRPr lang="ro-RO" sz="2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perioada: 01.01.2021 – 31.12.2029</a:t>
            </a:r>
            <a:endParaRPr lang="ro-RO" sz="22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perațiunea să nu fie finalizată la momentul depunerii cererii de finanțare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Regulamentul FEAMPA (art. 12):</a:t>
            </a:r>
            <a:endParaRPr lang="ro-RO" sz="2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ontribuie la obiectivele specifice ale PAP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heltuielile nu sunt stabilite ca neeligibile prin Regulamentul FEAMPA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heltuielile sunt conforme cu dreptul aplicabil al Uniunii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 condiții de eligibilitate:</a:t>
            </a:r>
          </a:p>
          <a:p>
            <a:pPr lvl="1">
              <a:buClr>
                <a:srgbClr val="00589A"/>
              </a:buClr>
            </a:pPr>
            <a:r>
              <a:rPr lang="ro-RO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HG privind cadrul de implementare al PAP (proiect)</a:t>
            </a:r>
          </a:p>
          <a:p>
            <a:pPr lvl="1">
              <a:buClr>
                <a:srgbClr val="00589A"/>
              </a:buClr>
            </a:pPr>
            <a:r>
              <a:rPr lang="ro-RO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o-RO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ondiții particulare pentru fiecare obiectiv specific în parte - FEAMPA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23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14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 NU finanțează PAP (art. 13 FEAMPA, art. 64 RDC)</a:t>
            </a:r>
            <a:endParaRPr lang="ro-RO" sz="28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2048869"/>
            <a:ext cx="10972800" cy="4225410"/>
          </a:xfrm>
        </p:spPr>
        <p:txBody>
          <a:bodyPr vert="horz">
            <a:normAutofit fontScale="92500"/>
          </a:bodyPr>
          <a:lstStyle/>
          <a:p>
            <a:pPr>
              <a:buClr>
                <a:srgbClr val="00589A"/>
              </a:buClr>
            </a:pPr>
            <a:r>
              <a:rPr lang="ro-RO" sz="2400" b="1" i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Textul integral – </a:t>
            </a:r>
            <a:r>
              <a:rPr lang="en-GB" sz="2400" b="1" i="1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13</a:t>
            </a:r>
            <a:r>
              <a:rPr lang="ro-RO" sz="2400" b="1" i="1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r>
              <a:rPr lang="en-GB" sz="2400" b="1" i="1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ro-RO" sz="2400" b="1" i="1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400" b="1" i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Regulamentului </a:t>
            </a:r>
            <a:r>
              <a:rPr lang="ro-RO" sz="2400" b="1" i="1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FEAMPA și art. </a:t>
            </a:r>
            <a:r>
              <a:rPr lang="ro-RO" sz="2400" b="1" i="1" u="sng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 al RDC</a:t>
            </a:r>
            <a:endParaRPr lang="ro-RO" sz="24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Creșterea capacității </a:t>
            </a:r>
            <a:r>
              <a:rPr lang="ro-RO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pescuit sau de a găsi pește a </a:t>
            </a: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navei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Achiziționarea sau transferul navei de pescuit (P3!)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Investițiile la bordul navei pentru a respecta </a:t>
            </a:r>
            <a:r>
              <a:rPr lang="ro-RO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erințele UE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Investițiile la bordul navei care a desfășurat activități de pescuit mai puțin de 60 de zile în doi ani calendaristici anteriori anului cererii de finanțare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Înlocuirea sau modernizarea motoarelor navelor pescărești (P3!)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Costuri neeligibile  - art. 64 RDC: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obânzi pentru împrumuturi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chiziția terenurilor cu o valoare mai mare de 10% din cheltuielile totale eligibile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24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82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C5E184-5B12-4233-BB0F-45C740114168}" type="slidenum">
              <a:rPr lang="en-GB" alt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25</a:t>
            </a:fld>
            <a:endParaRPr lang="en-GB" alt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1028" name="Picture 4" descr="C:\Users\chamza\AppData\Local\Microsoft\Windows\Temporary Internet Files\Content.IE5\VLI5MT43\question-marks-and-man-showing-uncertain-or-unsure_G1picZw_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789" y="1292499"/>
            <a:ext cx="1882844" cy="1461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Întrebări, sugestii, propuneri</a:t>
            </a:r>
            <a:endParaRPr lang="ro-RO" sz="28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9782" y="1236154"/>
            <a:ext cx="814556" cy="2023609"/>
          </a:xfrm>
          <a:prstGeom prst="rect">
            <a:avLst/>
          </a:prstGeom>
        </p:spPr>
      </p:pic>
      <p:sp>
        <p:nvSpPr>
          <p:cNvPr id="6" name="Titel 1"/>
          <p:cNvSpPr txBox="1">
            <a:spLocks/>
          </p:cNvSpPr>
          <p:nvPr/>
        </p:nvSpPr>
        <p:spPr>
          <a:xfrm>
            <a:off x="-228611" y="4657249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o-RO" sz="3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 mulțumim pentru atenție!</a:t>
            </a:r>
            <a:endParaRPr lang="de-DE" sz="36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134533" y="342855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buClr>
                <a:srgbClr val="00589A"/>
              </a:buClr>
            </a:pPr>
            <a:r>
              <a:rPr lang="ro-RO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programare.popam@madr.ro </a:t>
            </a:r>
            <a:endParaRPr lang="ro-RO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134533" y="4042902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buClr>
                <a:srgbClr val="00589A"/>
              </a:buClr>
            </a:pPr>
            <a:r>
              <a:rPr lang="ro-RO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o-RO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opam.comunicare@madr.ro </a:t>
            </a:r>
            <a:endParaRPr lang="ro-RO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07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r>
              <a:rPr lang="ro-RO" sz="2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 în linii mari:</a:t>
            </a:r>
            <a:endParaRPr lang="de-DE" sz="2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2048868"/>
            <a:ext cx="10972800" cy="4672607"/>
          </a:xfrm>
        </p:spPr>
        <p:txBody>
          <a:bodyPr vert="horz"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Alocarea financiară totală a programului: 232 milioane euro</a:t>
            </a:r>
          </a:p>
          <a:p>
            <a:pPr lvl="1">
              <a:buClr>
                <a:srgbClr val="00589A"/>
              </a:buClr>
            </a:pPr>
            <a:r>
              <a:rPr lang="ro-RO" sz="20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FEAMPA: aprox. 162,5 milioane euro (70%)</a:t>
            </a:r>
          </a:p>
          <a:p>
            <a:pPr lvl="1">
              <a:buClr>
                <a:srgbClr val="00589A"/>
              </a:buClr>
            </a:pPr>
            <a:r>
              <a:rPr lang="ro-RO" sz="20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Buget național: aprox. 69,5 milioane euro (30%)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priorități + asistență tehnică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obiective specifice</a:t>
            </a:r>
            <a:endParaRPr lang="ro-RO" sz="22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 tipuri de acțiune (definite în program)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Mecanismul de dezangajare automată: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Până în 2026: n+3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2027: n+2</a:t>
            </a:r>
            <a:endParaRPr lang="ro-RO" sz="2200" b="1" i="1" dirty="0" smtClean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589A"/>
              </a:buClr>
            </a:pP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Mecanismul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ITI</a:t>
            </a:r>
            <a:r>
              <a:rPr lang="ro-RO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Delta Dunării (alocare indicativă)</a:t>
            </a:r>
          </a:p>
          <a:p>
            <a:pPr>
              <a:buClr>
                <a:srgbClr val="00589A"/>
              </a:buClr>
            </a:pPr>
            <a:endParaRPr lang="de-DE" sz="2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3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44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r>
              <a:rPr lang="ro-RO" sz="2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Alocarea financiară (indicativă)</a:t>
            </a:r>
            <a:endParaRPr lang="de-DE" sz="2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874224"/>
            <a:ext cx="10972800" cy="4667253"/>
          </a:xfrm>
        </p:spPr>
        <p:txBody>
          <a:bodyPr vert="horz"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Prioritatea 1 (pescuit, biodiversitate): 55,8 mil. euro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1.1.1 – Modernizarea infrastructurii și a navelor: 17 mil. euro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1.3 – Încetare temporară (pescuit marin): 580 mii euro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1.4 – Control și colectare date: 34,8 mil. euro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1.6 – Biodiversitate (colectare deșeuri, AMP): 3,5 mil. euro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Prioritatea 2 (acvacultură, procesare, comercializare): 108,4 mil. euro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2.1 – Acvacultură: 79,3 mil. euro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2.2 – Procesare, comercializare: 29,1 mil. euro 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Prioritatea 3 (dezvoltare locală): 53,9 mil. euro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3.1 – Sprijin pregătitor, SDL: 53,9 mil. euro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– 13,9 mil. euro</a:t>
            </a:r>
          </a:p>
          <a:p>
            <a:pPr>
              <a:buClr>
                <a:srgbClr val="00589A"/>
              </a:buClr>
            </a:pPr>
            <a:endParaRPr lang="de-DE" sz="2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4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24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P1 - Infrastructură </a:t>
            </a:r>
            <a:r>
              <a:rPr lang="ro-RO" sz="2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pescărească</a:t>
            </a: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o-RO" sz="28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2048869"/>
            <a:ext cx="10972800" cy="4225410"/>
          </a:xfrm>
        </p:spPr>
        <p:txBody>
          <a:bodyPr vert="horz">
            <a:normAutofit lnSpcReduction="10000"/>
          </a:bodyPr>
          <a:lstStyle/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ce se acordă sprijinul?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odernizarea portului de la Midia</a:t>
            </a:r>
            <a:r>
              <a:rPr lang="en-GB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(opera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ți</a:t>
            </a:r>
            <a:r>
              <a:rPr lang="en-GB" sz="22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</a:t>
            </a:r>
            <a:r>
              <a:rPr lang="en-GB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importanță strategică</a:t>
            </a:r>
            <a:r>
              <a:rPr lang="en-GB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o-RO" sz="22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onstruire/ modernizare locuri de debarcare și adăposturi pescărești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servicii adecvate de acostare, debarcare a capturii, inclusiv a capturii nedorite și de realimentare cu 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carburant</a:t>
            </a:r>
          </a:p>
          <a:p>
            <a:pPr lvl="1">
              <a:buClr>
                <a:srgbClr val="00589A"/>
              </a:buClr>
            </a:pPr>
            <a:r>
              <a:rPr lang="de-DE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protejarea pescarilor, ambarcațiunilor și </a:t>
            </a:r>
            <a:r>
              <a:rPr lang="de-DE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uneltelor</a:t>
            </a:r>
            <a:endParaRPr lang="ro-RO" sz="22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Indicator de rezultat: nr. de locuri de muncă create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Condiții specifice: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identificarea localizării (teren, proprietar/ administrator);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ustificarea investiției (ex: nr. de pescari)</a:t>
            </a:r>
            <a:endParaRPr lang="de-DE" sz="22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5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66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P1 - Modernizarea </a:t>
            </a:r>
            <a:r>
              <a:rPr lang="ro-RO" sz="2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ambarcațiunilor și navelor de </a:t>
            </a: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pescuit</a:t>
            </a:r>
            <a:endParaRPr lang="de-DE" sz="2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2048869"/>
            <a:ext cx="10972800" cy="4225410"/>
          </a:xfrm>
        </p:spPr>
        <p:txBody>
          <a:bodyPr vert="horz">
            <a:normAutofit lnSpcReduction="10000"/>
          </a:bodyPr>
          <a:lstStyle/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ce se acordă sprijinul?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chiziția </a:t>
            </a: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 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modernizarea </a:t>
            </a: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uneltelor pescărești și echipamentelor 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realizarea capturilor, </a:t>
            </a: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depozitarea și conservarea 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acestora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Scopul: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creșterea veniturilor/ scăderea costurilor, </a:t>
            </a: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securitatea și siguranța la bord și scăderea impactului de 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mediu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Indicator de rezultat: nr. de persoane beneficiare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Condiții specifice: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oile unelte să fie mai selective;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înlocuirea uneltelor pescărești, cele vechi să fie distruse în siguranță față de mediu</a:t>
            </a:r>
          </a:p>
          <a:p>
            <a:pPr lvl="1">
              <a:buClr>
                <a:srgbClr val="00589A"/>
              </a:buClr>
            </a:pPr>
            <a:endParaRPr lang="ro-RO" sz="22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6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P1 - Încetarea </a:t>
            </a:r>
            <a:r>
              <a:rPr lang="ro-RO" sz="2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temporară a activității de pescuit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2048869"/>
            <a:ext cx="10972800" cy="4225410"/>
          </a:xfrm>
        </p:spPr>
        <p:txBody>
          <a:bodyPr vert="horz"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ce se acordă sprijinul?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interdicția pescuitului la calcan (și alte situații - art. 21);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</a:t>
            </a:r>
            <a:r>
              <a:rPr lang="ro-RO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 constă sprijinul</a:t>
            </a: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ompensații financiare, calculate după costuri simplificate (procente dintr-o valoare prestabilită sau sume fixe)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Indicator de rezultat: nr. de persoane beneficiare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Condiții specifice: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interdicția pescuitului la calcan: maximum pentru 12 luni/ navă sau pescar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7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09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P1 - Control și colectare date (ANPA)</a:t>
            </a:r>
            <a:endParaRPr lang="ro-RO" sz="28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599" y="2048869"/>
            <a:ext cx="11295185" cy="4225410"/>
          </a:xfrm>
        </p:spPr>
        <p:txBody>
          <a:bodyPr vert="horz"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ce se acordă sprijinul?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 acțiuni de control al ANPA, echipamente de control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național de colectare date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programe de cercetare-inovare în domeniul pescuitului și acvaculturii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mplementarea PCP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Indicatori de rezultat: nr. mijloace de control instalate, eficiența sistemului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Condiții specifice: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eneficiar principal ANPA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xistența planurilor/ programelor respective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8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85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099752"/>
            <a:ext cx="10972800" cy="642304"/>
          </a:xfrm>
        </p:spPr>
        <p:txBody>
          <a:bodyPr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P1 - Colectarea deșeurilor</a:t>
            </a:r>
            <a:endParaRPr lang="ro-RO" sz="28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2048869"/>
            <a:ext cx="10972800" cy="4225410"/>
          </a:xfrm>
        </p:spPr>
        <p:txBody>
          <a:bodyPr vert="horz">
            <a:normAutofit/>
          </a:bodyPr>
          <a:lstStyle/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ce se acordă sprijinul?</a:t>
            </a:r>
          </a:p>
          <a:p>
            <a:pPr lvl="1">
              <a:buClr>
                <a:srgbClr val="00589A"/>
              </a:buClr>
            </a:pPr>
            <a:r>
              <a:rPr lang="pt-BR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identificare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colectare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 predare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/gestionare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deșeurilor și </a:t>
            </a:r>
            <a:r>
              <a:rPr lang="pt-BR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echipamentelor de pescuit </a:t>
            </a:r>
            <a:r>
              <a:rPr lang="pt-BR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abandonate</a:t>
            </a:r>
            <a:endParaRPr lang="ro-RO" sz="22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rotejarea biodiversității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Indicator de rezultat: nr. acțiuni pentru stare ecologică bună</a:t>
            </a:r>
          </a:p>
          <a:p>
            <a:pPr>
              <a:buClr>
                <a:srgbClr val="00589A"/>
              </a:buClr>
            </a:pPr>
            <a:r>
              <a:rPr lang="ro-RO" sz="24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Condiții specifice: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entități </a:t>
            </a:r>
            <a:r>
              <a:rPr lang="ro-RO" sz="2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publice sau </a:t>
            </a: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private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respectarea legislației specifice privind gestionarea deșeurilor</a:t>
            </a:r>
          </a:p>
          <a:p>
            <a:pPr lvl="1">
              <a:buClr>
                <a:srgbClr val="00589A"/>
              </a:buClr>
            </a:pPr>
            <a:r>
              <a:rPr lang="ro-RO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preferat, cu implicarea pescarilor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AFA5-A92E-4FA4-8B54-AA1EB62D04B1}" type="slidenum">
              <a:rPr lang="en-GB" altLang="en-US" smtClean="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9</a:t>
            </a:fld>
            <a:endParaRPr lang="en-GB" altLang="en-US" dirty="0">
              <a:solidFill>
                <a:srgbClr val="04617B">
                  <a:shade val="9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79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yperion">
  <a:themeElements>
    <a:clrScheme name="Hyperion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Hyperion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yperio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4075</TotalTime>
  <Words>1704</Words>
  <Application>Microsoft Office PowerPoint</Application>
  <PresentationFormat>Widescreen</PresentationFormat>
  <Paragraphs>273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Constantia</vt:lpstr>
      <vt:lpstr>Verdana</vt:lpstr>
      <vt:lpstr>Wingdings 2</vt:lpstr>
      <vt:lpstr>Hyperion</vt:lpstr>
      <vt:lpstr>PowerPoint Presentation</vt:lpstr>
      <vt:lpstr>Cuprins:</vt:lpstr>
      <vt:lpstr>PAP în linii mari:</vt:lpstr>
      <vt:lpstr>Alocarea financiară (indicativă)</vt:lpstr>
      <vt:lpstr>P1 - Infrastructură pescărească:</vt:lpstr>
      <vt:lpstr>P1 - Modernizarea ambarcațiunilor și navelor de pescuit</vt:lpstr>
      <vt:lpstr>P1 - Încetarea temporară a activității de pescuit</vt:lpstr>
      <vt:lpstr>P1 - Control și colectare date (ANPA)</vt:lpstr>
      <vt:lpstr>P1 - Colectarea deșeurilor</vt:lpstr>
      <vt:lpstr>P1 - Arii marine protejate (AMP)</vt:lpstr>
      <vt:lpstr>P2 - Investiții în acvacultură</vt:lpstr>
      <vt:lpstr>P2 - Cursuri de instruire</vt:lpstr>
      <vt:lpstr>P2 - Servicii de mediu</vt:lpstr>
      <vt:lpstr>P2 - Cercetare, dezvoltare, inovare (CDI)</vt:lpstr>
      <vt:lpstr>P2 - Investiții în procesare</vt:lpstr>
      <vt:lpstr>P2 - Măsuri de piață</vt:lpstr>
      <vt:lpstr>P2 - Campanie națională privind consumul de pește</vt:lpstr>
      <vt:lpstr>P2 - Atenuarea impactului unor evenimente excepționale</vt:lpstr>
      <vt:lpstr>P3 - Sprijin pregătitor</vt:lpstr>
      <vt:lpstr>P3 - Implementarea SDL</vt:lpstr>
      <vt:lpstr>Strategii și principii aplicabile PAP</vt:lpstr>
      <vt:lpstr>Intensitatea maximă a sprijinului public (exemple)</vt:lpstr>
      <vt:lpstr>Eligibilitate</vt:lpstr>
      <vt:lpstr>Ce NU finanțează PAP (art. 13 FEAMPA, art. 64 RDC)</vt:lpstr>
      <vt:lpstr>Întrebări, sugestii, propuneri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Eduard Diaconeasa</dc:creator>
  <cp:lastModifiedBy>Dana Gafitianu</cp:lastModifiedBy>
  <cp:revision>277</cp:revision>
  <cp:lastPrinted>2020-01-28T14:40:19Z</cp:lastPrinted>
  <dcterms:created xsi:type="dcterms:W3CDTF">2019-11-14T07:24:03Z</dcterms:created>
  <dcterms:modified xsi:type="dcterms:W3CDTF">2023-06-13T10:31:00Z</dcterms:modified>
</cp:coreProperties>
</file>