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3"/>
  </p:notesMasterIdLst>
  <p:sldIdLst>
    <p:sldId id="256" r:id="rId2"/>
    <p:sldId id="257" r:id="rId3"/>
    <p:sldId id="258" r:id="rId4"/>
    <p:sldId id="259" r:id="rId5"/>
    <p:sldId id="260" r:id="rId6"/>
    <p:sldId id="264" r:id="rId7"/>
    <p:sldId id="263" r:id="rId8"/>
    <p:sldId id="265" r:id="rId9"/>
    <p:sldId id="266" r:id="rId10"/>
    <p:sldId id="267" r:id="rId11"/>
    <p:sldId id="26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A01A69-58FA-4AE8-949B-505D67F60F1C}" type="datetimeFigureOut">
              <a:rPr lang="en-US" smtClean="0"/>
              <a:t>2/14/2024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67A8B8-0384-4CDE-A181-5A37D68145F4}" type="slidenum">
              <a:rPr lang="en-US" smtClean="0"/>
              <a:t>‹#›</a:t>
            </a:fld>
            <a:endParaRPr lang="en-US"/>
          </a:p>
        </p:txBody>
      </p:sp>
    </p:spTree>
    <p:extLst>
      <p:ext uri="{BB962C8B-B14F-4D97-AF65-F5344CB8AC3E}">
        <p14:creationId xmlns:p14="http://schemas.microsoft.com/office/powerpoint/2010/main" val="2201240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67A8B8-0384-4CDE-A181-5A37D68145F4}" type="slidenum">
              <a:rPr lang="en-US" smtClean="0"/>
              <a:t>11</a:t>
            </a:fld>
            <a:endParaRPr lang="en-US"/>
          </a:p>
        </p:txBody>
      </p:sp>
    </p:spTree>
    <p:extLst>
      <p:ext uri="{BB962C8B-B14F-4D97-AF65-F5344CB8AC3E}">
        <p14:creationId xmlns:p14="http://schemas.microsoft.com/office/powerpoint/2010/main" val="4044280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BE0C221C-A6C7-4D52-BE66-5DDDBF6D465F}" type="datetimeFigureOut">
              <a:rPr lang="en-US" smtClean="0"/>
              <a:t>2/14/2024</a:t>
            </a:fld>
            <a:endParaRPr lang="en-US"/>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4927682-E344-478A-86CA-E1205ED6B87B}" type="slidenum">
              <a:rPr lang="en-US" smtClean="0"/>
              <a:t>‹#›</a:t>
            </a:fld>
            <a:endParaRPr lang="en-US"/>
          </a:p>
        </p:txBody>
      </p:sp>
    </p:spTree>
    <p:extLst>
      <p:ext uri="{BB962C8B-B14F-4D97-AF65-F5344CB8AC3E}">
        <p14:creationId xmlns:p14="http://schemas.microsoft.com/office/powerpoint/2010/main" val="184331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0C221C-A6C7-4D52-BE66-5DDDBF6D465F}"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2310479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E0C221C-A6C7-4D52-BE66-5DDDBF6D465F}"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3145204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E0C221C-A6C7-4D52-BE66-5DDDBF6D465F}"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654704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0C221C-A6C7-4D52-BE66-5DDDBF6D465F}"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34840084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E0C221C-A6C7-4D52-BE66-5DDDBF6D465F}" type="datetimeFigureOut">
              <a:rPr lang="en-US" smtClean="0"/>
              <a:t>2/14/2024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25341631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E0C221C-A6C7-4D52-BE66-5DDDBF6D465F}" type="datetimeFigureOut">
              <a:rPr lang="en-US" smtClean="0"/>
              <a:t>2/14/2024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2943734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0C221C-A6C7-4D52-BE66-5DDDBF6D465F}"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11641097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0C221C-A6C7-4D52-BE66-5DDDBF6D465F}"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1807775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0C221C-A6C7-4D52-BE66-5DDDBF6D465F}"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705228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0C221C-A6C7-4D52-BE66-5DDDBF6D465F}"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4087082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E0C221C-A6C7-4D52-BE66-5DDDBF6D465F}"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421498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E0C221C-A6C7-4D52-BE66-5DDDBF6D465F}" type="datetimeFigureOut">
              <a:rPr lang="en-US" smtClean="0"/>
              <a:t>2/14/2024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3740173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E0C221C-A6C7-4D52-BE66-5DDDBF6D465F}" type="datetimeFigureOut">
              <a:rPr lang="en-US" smtClean="0"/>
              <a:t>2/14/2024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12132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0C221C-A6C7-4D52-BE66-5DDDBF6D465F}" type="datetimeFigureOut">
              <a:rPr lang="en-US" smtClean="0"/>
              <a:t>2/14/2024</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3341995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0C221C-A6C7-4D52-BE66-5DDDBF6D465F}"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115389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0C221C-A6C7-4D52-BE66-5DDDBF6D465F}"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4927682-E344-478A-86CA-E1205ED6B87B}" type="slidenum">
              <a:rPr lang="en-US" smtClean="0"/>
              <a:t>‹#›</a:t>
            </a:fld>
            <a:endParaRPr lang="en-US"/>
          </a:p>
        </p:txBody>
      </p:sp>
    </p:spTree>
    <p:extLst>
      <p:ext uri="{BB962C8B-B14F-4D97-AF65-F5344CB8AC3E}">
        <p14:creationId xmlns:p14="http://schemas.microsoft.com/office/powerpoint/2010/main" val="1732181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BE0C221C-A6C7-4D52-BE66-5DDDBF6D465F}" type="datetimeFigureOut">
              <a:rPr lang="en-US" smtClean="0"/>
              <a:t>2/14/2024</a:t>
            </a:fld>
            <a:endParaRPr lang="en-US"/>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4927682-E344-478A-86CA-E1205ED6B87B}" type="slidenum">
              <a:rPr lang="en-US" smtClean="0"/>
              <a:t>‹#›</a:t>
            </a:fld>
            <a:endParaRPr lang="en-US"/>
          </a:p>
        </p:txBody>
      </p:sp>
    </p:spTree>
    <p:extLst>
      <p:ext uri="{BB962C8B-B14F-4D97-AF65-F5344CB8AC3E}">
        <p14:creationId xmlns:p14="http://schemas.microsoft.com/office/powerpoint/2010/main" val="409437357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A2672-110B-8327-B097-2B0131E397B4}"/>
              </a:ext>
            </a:extLst>
          </p:cNvPr>
          <p:cNvSpPr>
            <a:spLocks noGrp="1"/>
          </p:cNvSpPr>
          <p:nvPr>
            <p:ph type="ctrTitle"/>
          </p:nvPr>
        </p:nvSpPr>
        <p:spPr/>
        <p:txBody>
          <a:bodyPr/>
          <a:lstStyle/>
          <a:p>
            <a:pPr algn="ctr" eaLnBrk="1" hangingPunct="1"/>
            <a:br>
              <a:rPr lang="ro-RO" altLang="ro-RO" sz="2000" b="1" i="1" dirty="0">
                <a:solidFill>
                  <a:schemeClr val="accent5">
                    <a:lumMod val="40000"/>
                    <a:lumOff val="60000"/>
                  </a:schemeClr>
                </a:solidFill>
              </a:rPr>
            </a:br>
            <a:r>
              <a:rPr lang="en-US" altLang="ro-RO" sz="3600" b="1" i="1" dirty="0">
                <a:solidFill>
                  <a:schemeClr val="accent5">
                    <a:lumMod val="40000"/>
                    <a:lumOff val="60000"/>
                  </a:schemeClr>
                </a:solidFill>
              </a:rPr>
              <a:t>PROGRAME GUVERNAMENTALE</a:t>
            </a:r>
            <a:br>
              <a:rPr lang="ro-RO" altLang="ro-RO" sz="3600" b="1" i="1" dirty="0">
                <a:solidFill>
                  <a:schemeClr val="accent5">
                    <a:lumMod val="40000"/>
                    <a:lumOff val="60000"/>
                  </a:schemeClr>
                </a:solidFill>
              </a:rPr>
            </a:br>
            <a:r>
              <a:rPr lang="ro-RO" altLang="ro-RO" sz="3600" b="1" i="1" dirty="0">
                <a:solidFill>
                  <a:schemeClr val="accent5">
                    <a:lumMod val="40000"/>
                    <a:lumOff val="60000"/>
                  </a:schemeClr>
                </a:solidFill>
              </a:rPr>
              <a:t>StudentInvest</a:t>
            </a:r>
            <a:br>
              <a:rPr lang="ro-RO" altLang="ro-RO" sz="3600" b="1" i="1" dirty="0">
                <a:solidFill>
                  <a:schemeClr val="accent5">
                    <a:lumMod val="40000"/>
                    <a:lumOff val="60000"/>
                  </a:schemeClr>
                </a:solidFill>
              </a:rPr>
            </a:br>
            <a:r>
              <a:rPr lang="ro-RO" altLang="ro-RO" sz="3600" b="1" i="1" dirty="0">
                <a:solidFill>
                  <a:schemeClr val="accent5">
                    <a:lumMod val="40000"/>
                    <a:lumOff val="60000"/>
                  </a:schemeClr>
                </a:solidFill>
              </a:rPr>
              <a:t>FamilyStart</a:t>
            </a:r>
            <a:br>
              <a:rPr lang="en-US" altLang="ro-RO" sz="3600" b="1" i="1" dirty="0">
                <a:solidFill>
                  <a:srgbClr val="FF0000"/>
                </a:solidFill>
              </a:rPr>
            </a:br>
            <a:endParaRPr lang="en-US" sz="3600" dirty="0"/>
          </a:p>
        </p:txBody>
      </p:sp>
      <p:pic>
        <p:nvPicPr>
          <p:cNvPr id="5" name="Picture 4">
            <a:extLst>
              <a:ext uri="{FF2B5EF4-FFF2-40B4-BE49-F238E27FC236}">
                <a16:creationId xmlns:a16="http://schemas.microsoft.com/office/drawing/2014/main" id="{667A990C-7A15-4635-E5DC-8D730E8F9B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512" y="644049"/>
            <a:ext cx="5293995" cy="1076608"/>
          </a:xfrm>
          <a:prstGeom prst="rect">
            <a:avLst/>
          </a:prstGeom>
        </p:spPr>
      </p:pic>
    </p:spTree>
    <p:extLst>
      <p:ext uri="{BB962C8B-B14F-4D97-AF65-F5344CB8AC3E}">
        <p14:creationId xmlns:p14="http://schemas.microsoft.com/office/powerpoint/2010/main" val="490875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5DC16-6736-E7F9-4B21-8BA26FCD301B}"/>
              </a:ext>
            </a:extLst>
          </p:cNvPr>
          <p:cNvSpPr>
            <a:spLocks noGrp="1"/>
          </p:cNvSpPr>
          <p:nvPr>
            <p:ph type="title"/>
          </p:nvPr>
        </p:nvSpPr>
        <p:spPr/>
        <p:txBody>
          <a:bodyPr/>
          <a:lstStyle/>
          <a:p>
            <a:r>
              <a:rPr lang="ro-RO" altLang="en-US" sz="2800" b="1" dirty="0">
                <a:latin typeface="Times New Roman" panose="02020603050405020304" pitchFamily="18" charset="0"/>
                <a:cs typeface="Times New Roman" panose="02020603050405020304" pitchFamily="18" charset="0"/>
              </a:rPr>
              <a:t>202</a:t>
            </a:r>
            <a:r>
              <a:rPr lang="en-US" altLang="en-US" sz="2800" b="1" dirty="0">
                <a:latin typeface="Times New Roman" panose="02020603050405020304" pitchFamily="18" charset="0"/>
                <a:cs typeface="Times New Roman" panose="02020603050405020304" pitchFamily="18" charset="0"/>
              </a:rPr>
              <a:t>4</a:t>
            </a:r>
            <a:r>
              <a:rPr lang="ro-RO" altLang="en-US" sz="2800" b="1" dirty="0">
                <a:latin typeface="Times New Roman" panose="02020603050405020304" pitchFamily="18" charset="0"/>
                <a:cs typeface="Times New Roman" panose="02020603050405020304" pitchFamily="18" charset="0"/>
              </a:rPr>
              <a:t> –</a:t>
            </a:r>
            <a:r>
              <a:rPr lang="ro-RO"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FAMILY START</a:t>
            </a:r>
            <a:r>
              <a:rPr lang="ro-RO" altLang="en-US" sz="2800" b="1" dirty="0">
                <a:latin typeface="Times New Roman" panose="02020603050405020304" pitchFamily="18" charset="0"/>
                <a:cs typeface="Times New Roman" panose="02020603050405020304" pitchFamily="18" charset="0"/>
              </a:rPr>
              <a:t> – cheltuieli eligibile (</a:t>
            </a:r>
            <a:r>
              <a:rPr lang="en-US" altLang="en-US" sz="2800" b="1" dirty="0">
                <a:latin typeface="Times New Roman" panose="02020603050405020304" pitchFamily="18" charset="0"/>
                <a:cs typeface="Times New Roman" panose="02020603050405020304" pitchFamily="18" charset="0"/>
              </a:rPr>
              <a:t>3</a:t>
            </a:r>
            <a:r>
              <a:rPr lang="ro-RO" altLang="en-US" sz="2800" b="1" dirty="0">
                <a:latin typeface="Times New Roman" panose="02020603050405020304" pitchFamily="18" charset="0"/>
                <a:cs typeface="Times New Roman" panose="02020603050405020304" pitchFamily="18" charset="0"/>
              </a:rPr>
              <a:t>/</a:t>
            </a:r>
            <a:r>
              <a:rPr lang="en-US" altLang="en-US" sz="2800" b="1" dirty="0">
                <a:latin typeface="Times New Roman" panose="02020603050405020304" pitchFamily="18" charset="0"/>
                <a:cs typeface="Times New Roman" panose="02020603050405020304" pitchFamily="18" charset="0"/>
              </a:rPr>
              <a:t>3</a:t>
            </a:r>
            <a:r>
              <a:rPr lang="ro-RO" altLang="en-US" sz="2800" b="1" dirty="0">
                <a:latin typeface="Times New Roman" panose="02020603050405020304" pitchFamily="18" charset="0"/>
                <a:cs typeface="Times New Roman" panose="02020603050405020304" pitchFamily="18" charset="0"/>
              </a:rPr>
              <a:t>)</a:t>
            </a:r>
            <a:endParaRPr lang="en-US" sz="2800" dirty="0"/>
          </a:p>
        </p:txBody>
      </p:sp>
      <p:sp>
        <p:nvSpPr>
          <p:cNvPr id="3" name="Content Placeholder 2">
            <a:extLst>
              <a:ext uri="{FF2B5EF4-FFF2-40B4-BE49-F238E27FC236}">
                <a16:creationId xmlns:a16="http://schemas.microsoft.com/office/drawing/2014/main" id="{EA327DDD-925D-0943-B38E-3AEF366C00DF}"/>
              </a:ext>
            </a:extLst>
          </p:cNvPr>
          <p:cNvSpPr>
            <a:spLocks noGrp="1"/>
          </p:cNvSpPr>
          <p:nvPr>
            <p:ph idx="1"/>
          </p:nvPr>
        </p:nvSpPr>
        <p:spPr>
          <a:xfrm>
            <a:off x="1154954" y="2304288"/>
            <a:ext cx="10777966" cy="3959352"/>
          </a:xfrm>
        </p:spPr>
        <p:txBody>
          <a:bodyPr/>
          <a:lstStyle/>
          <a:p>
            <a:pPr marL="0" marR="0" algn="just">
              <a:lnSpc>
                <a:spcPts val="1725"/>
              </a:lnSpc>
              <a:spcBef>
                <a:spcPts val="0"/>
              </a:spcBef>
              <a:spcAft>
                <a:spcPts val="0"/>
              </a:spcAft>
            </a:pPr>
            <a:r>
              <a:rPr lang="en-US" sz="16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C</a:t>
            </a:r>
            <a:r>
              <a:rPr lang="en-US" sz="16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ostul serviciilor </a:t>
            </a: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dentare şi al intervenţiilor chirurgicale;</a:t>
            </a:r>
          </a:p>
          <a:p>
            <a:pPr marL="0" marR="0" indent="0" algn="just">
              <a:lnSpc>
                <a:spcPts val="1725"/>
              </a:lnSpc>
              <a:spcBef>
                <a:spcPts val="0"/>
              </a:spcBef>
              <a:spcAft>
                <a:spcPts val="0"/>
              </a:spcAft>
              <a:buNone/>
            </a:pP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ts val="1725"/>
              </a:lnSpc>
              <a:spcBef>
                <a:spcPts val="0"/>
              </a:spcBef>
              <a:spcAft>
                <a:spcPts val="0"/>
              </a:spcAft>
            </a:pPr>
            <a:r>
              <a:rPr lang="fr-FR" sz="16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I</a:t>
            </a:r>
            <a:r>
              <a:rPr lang="fr-FR" sz="16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nvestigaţii şi tratamente medicale complexe </a:t>
            </a:r>
            <a:r>
              <a:rPr lang="fr-FR"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recomandate de medici specialişti în cazul familiilor ai căror membri au probleme de sănătate;</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fr-FR" sz="16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a:t>
            </a:r>
            <a:r>
              <a:rPr lang="fr-FR" sz="16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chiziţia de soluţii energetice sustenabile </a:t>
            </a:r>
            <a:r>
              <a:rPr lang="fr-FR"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sisteme de panouri fotovoltaice, sisteme de panouri solare, instalaţii eoliene şi alte soluţii energetice;</a:t>
            </a:r>
          </a:p>
          <a:p>
            <a:r>
              <a:rPr lang="fr-FR" sz="16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a:t>
            </a:r>
            <a:r>
              <a:rPr lang="fr-FR" sz="16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chiziţia aparatelor electrocasnice </a:t>
            </a:r>
            <a:r>
              <a:rPr lang="fr-FR"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în valoare totală de maximum 10.000 lei şi aparatura electronică în valoare totală de maximum 10.000 lei.</a:t>
            </a:r>
          </a:p>
          <a:p>
            <a:pPr marL="0" indent="0">
              <a:buNone/>
            </a:pP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n-US" sz="1200" dirty="0">
                <a:solidFill>
                  <a:srgbClr val="0070C0"/>
                </a:solidFill>
                <a:latin typeface="Times New Roman" panose="02020603050405020304" pitchFamily="18" charset="0"/>
                <a:cs typeface="Times New Roman" panose="02020603050405020304" pitchFamily="18" charset="0"/>
              </a:rPr>
              <a:t>**Aria de teritorialitate a cheltuielilor o reprezintă teritoriul României, </a:t>
            </a:r>
            <a:r>
              <a:rPr lang="es-ES" sz="1200" dirty="0">
                <a:solidFill>
                  <a:srgbClr val="0070C0"/>
                </a:solidFill>
                <a:latin typeface="Times New Roman" panose="02020603050405020304" pitchFamily="18" charset="0"/>
                <a:cs typeface="Times New Roman" panose="02020603050405020304" pitchFamily="18" charset="0"/>
              </a:rPr>
              <a:t>cu </a:t>
            </a:r>
            <a:r>
              <a:rPr lang="es-ES" sz="1200" dirty="0" err="1">
                <a:solidFill>
                  <a:srgbClr val="0070C0"/>
                </a:solidFill>
                <a:latin typeface="Times New Roman" panose="02020603050405020304" pitchFamily="18" charset="0"/>
                <a:cs typeface="Times New Roman" panose="02020603050405020304" pitchFamily="18" charset="0"/>
              </a:rPr>
              <a:t>excepţia</a:t>
            </a:r>
            <a:r>
              <a:rPr lang="es-ES" sz="1200" dirty="0">
                <a:solidFill>
                  <a:srgbClr val="0070C0"/>
                </a:solidFill>
                <a:latin typeface="Times New Roman" panose="02020603050405020304" pitchFamily="18" charset="0"/>
                <a:cs typeface="Times New Roman" panose="02020603050405020304" pitchFamily="18" charset="0"/>
              </a:rPr>
              <a:t> </a:t>
            </a:r>
            <a:r>
              <a:rPr lang="ro-RO" sz="1200" dirty="0">
                <a:solidFill>
                  <a:srgbClr val="0070C0"/>
                </a:solidFill>
                <a:latin typeface="Times New Roman" panose="02020603050405020304" pitchFamily="18" charset="0"/>
                <a:cs typeface="Times New Roman" panose="02020603050405020304" pitchFamily="18" charset="0"/>
              </a:rPr>
              <a:t>cheltuielilor cu </a:t>
            </a:r>
            <a:r>
              <a:rPr lang="es-ES" sz="1200" dirty="0" err="1">
                <a:solidFill>
                  <a:srgbClr val="0070C0"/>
                </a:solidFill>
                <a:latin typeface="Times New Roman" panose="02020603050405020304" pitchFamily="18" charset="0"/>
                <a:cs typeface="Times New Roman" panose="02020603050405020304" pitchFamily="18" charset="0"/>
              </a:rPr>
              <a:t>investigaţii</a:t>
            </a:r>
            <a:r>
              <a:rPr lang="es-ES" sz="1200" dirty="0">
                <a:solidFill>
                  <a:srgbClr val="0070C0"/>
                </a:solidFill>
                <a:latin typeface="Times New Roman" panose="02020603050405020304" pitchFamily="18" charset="0"/>
                <a:cs typeface="Times New Roman" panose="02020603050405020304" pitchFamily="18" charset="0"/>
              </a:rPr>
              <a:t> şi tratamente medicale complexe recomandate de medici specialişti în cazul familiilor ai căror membri au probleme de sănătate;</a:t>
            </a:r>
            <a:endParaRPr lang="en-US" dirty="0"/>
          </a:p>
        </p:txBody>
      </p:sp>
      <p:pic>
        <p:nvPicPr>
          <p:cNvPr id="4" name="Picture 3">
            <a:extLst>
              <a:ext uri="{FF2B5EF4-FFF2-40B4-BE49-F238E27FC236}">
                <a16:creationId xmlns:a16="http://schemas.microsoft.com/office/drawing/2014/main" id="{8DB34835-9FA5-A3BD-5318-ECC564509D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513" y="644049"/>
            <a:ext cx="2670048" cy="542992"/>
          </a:xfrm>
          <a:prstGeom prst="rect">
            <a:avLst/>
          </a:prstGeom>
        </p:spPr>
      </p:pic>
    </p:spTree>
    <p:extLst>
      <p:ext uri="{BB962C8B-B14F-4D97-AF65-F5344CB8AC3E}">
        <p14:creationId xmlns:p14="http://schemas.microsoft.com/office/powerpoint/2010/main" val="1823910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BA14E-FA02-874C-2879-525BBE912EFC}"/>
              </a:ext>
            </a:extLst>
          </p:cNvPr>
          <p:cNvSpPr>
            <a:spLocks noGrp="1"/>
          </p:cNvSpPr>
          <p:nvPr>
            <p:ph type="title"/>
          </p:nvPr>
        </p:nvSpPr>
        <p:spPr/>
        <p:txBody>
          <a:bodyPr/>
          <a:lstStyle/>
          <a:p>
            <a:r>
              <a:rPr lang="ro-RO" altLang="ro-RO" sz="3600" b="1" dirty="0">
                <a:latin typeface="Times New Roman" panose="02020603050405020304" pitchFamily="18" charset="0"/>
                <a:cs typeface="Times New Roman" panose="02020603050405020304" pitchFamily="18" charset="0"/>
              </a:rPr>
              <a:t>Bănci partenere – înscrise în program</a:t>
            </a:r>
            <a:endParaRPr lang="en-US" dirty="0"/>
          </a:p>
        </p:txBody>
      </p:sp>
      <p:sp>
        <p:nvSpPr>
          <p:cNvPr id="4" name="Text Placeholder 3">
            <a:extLst>
              <a:ext uri="{FF2B5EF4-FFF2-40B4-BE49-F238E27FC236}">
                <a16:creationId xmlns:a16="http://schemas.microsoft.com/office/drawing/2014/main" id="{03AB5416-485A-688C-5753-C91455ADABA8}"/>
              </a:ext>
            </a:extLst>
          </p:cNvPr>
          <p:cNvSpPr>
            <a:spLocks noGrp="1"/>
          </p:cNvSpPr>
          <p:nvPr>
            <p:ph type="body" idx="1"/>
          </p:nvPr>
        </p:nvSpPr>
        <p:spPr>
          <a:xfrm>
            <a:off x="566929" y="2459736"/>
            <a:ext cx="3717194" cy="4078224"/>
          </a:xfrm>
        </p:spPr>
        <p:txBody>
          <a:bodyPr>
            <a:normAutofit fontScale="25000" lnSpcReduction="20000"/>
          </a:bodyPr>
          <a:lstStyle/>
          <a:p>
            <a:pPr marL="0" indent="0">
              <a:buFont typeface="Arial" panose="020B0604020202020204" pitchFamily="34" charset="0"/>
              <a:buNone/>
            </a:pPr>
            <a:r>
              <a:rPr lang="ro-RO" altLang="en-US" sz="3600" b="1" dirty="0">
                <a:solidFill>
                  <a:schemeClr val="tx1"/>
                </a:solidFill>
                <a:latin typeface="Times New Roman" panose="02020603050405020304" pitchFamily="18" charset="0"/>
                <a:cs typeface="Times New Roman" panose="02020603050405020304" pitchFamily="18" charset="0"/>
              </a:rPr>
              <a:t>Potentialii beneficiari eligibili se pot adresa la agentiile/sucursalele următoarelor BĂNCI :</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CEC BANK</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EXIM BANCA ROMANEASCA</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LIBRA INTERNET BANKING</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TECHVENTURES BANK</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CENTRALA COOPERATISTA CREDITCOOP</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Cooperatista 8 MARTIE Codlea</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Cooperatista AJUTORUL Rm. Valcea</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Cooperatista ALBINA Slatina</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Cooperatista ALFA Târnăveni</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Cooperatista ALIANȚA Cluj-Napoca</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Cooperatista BAIMAREANA Baia Mare</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Cooperatista CAPITAL Suceava</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Cooperatista CREDITUL ONEȘTEAN Onești</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Cooperatista DACIA Oradea</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Cooperatista Mihai Viteazu Craiova</a:t>
            </a:r>
            <a:r>
              <a:rPr lang="en-US" altLang="en-US" sz="3600" dirty="0">
                <a:solidFill>
                  <a:schemeClr val="tx1"/>
                </a:solidFill>
                <a:latin typeface="Times New Roman" panose="02020603050405020304" pitchFamily="18" charset="0"/>
                <a:cs typeface="Times New Roman" panose="02020603050405020304" pitchFamily="18" charset="0"/>
              </a:rPr>
              <a:t> </a:t>
            </a:r>
          </a:p>
          <a:p>
            <a:pPr>
              <a:buFont typeface="Wingdings 3" charset="2"/>
              <a:buChar char=""/>
            </a:pPr>
            <a:r>
              <a:rPr lang="ro-RO" altLang="en-US" sz="3600" dirty="0">
                <a:solidFill>
                  <a:schemeClr val="tx1"/>
                </a:solidFill>
                <a:latin typeface="Times New Roman" panose="02020603050405020304" pitchFamily="18" charset="0"/>
                <a:cs typeface="Times New Roman" panose="02020603050405020304" pitchFamily="18" charset="0"/>
              </a:rPr>
              <a:t>Banca Cooperatista DELTACOOP Tulcea</a:t>
            </a:r>
            <a:endParaRPr lang="en-US" sz="3600" dirty="0">
              <a:solidFill>
                <a:schemeClr val="tx1"/>
              </a:solidFill>
              <a:latin typeface="Times New Roman" panose="02020603050405020304" pitchFamily="18" charset="0"/>
              <a:cs typeface="Times New Roman" panose="02020603050405020304" pitchFamily="18" charset="0"/>
            </a:endParaRPr>
          </a:p>
          <a:p>
            <a:endParaRPr lang="en-US" dirty="0">
              <a:solidFill>
                <a:schemeClr val="tx1"/>
              </a:solidFill>
            </a:endParaRPr>
          </a:p>
        </p:txBody>
      </p:sp>
      <p:sp>
        <p:nvSpPr>
          <p:cNvPr id="6" name="Text Placeholder 5">
            <a:extLst>
              <a:ext uri="{FF2B5EF4-FFF2-40B4-BE49-F238E27FC236}">
                <a16:creationId xmlns:a16="http://schemas.microsoft.com/office/drawing/2014/main" id="{5FA966C2-55D7-F315-D3C1-2A2E66300D28}"/>
              </a:ext>
            </a:extLst>
          </p:cNvPr>
          <p:cNvSpPr>
            <a:spLocks noGrp="1"/>
          </p:cNvSpPr>
          <p:nvPr>
            <p:ph type="body" sz="quarter" idx="3"/>
          </p:nvPr>
        </p:nvSpPr>
        <p:spPr>
          <a:xfrm>
            <a:off x="4421088" y="2641496"/>
            <a:ext cx="3147009" cy="4326232"/>
          </a:xfrm>
        </p:spPr>
        <p:txBody>
          <a:bodyPr>
            <a:normAutofit/>
          </a:bodyPr>
          <a:lstStyle/>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EUROCOOP Sf Gheorghe</a:t>
            </a: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ECONOMCOOP </a:t>
            </a:r>
            <a:r>
              <a:rPr lang="en-US" sz="900" dirty="0" err="1">
                <a:solidFill>
                  <a:schemeClr val="tx1"/>
                </a:solidFill>
                <a:latin typeface="Times New Roman" panose="02020603050405020304" pitchFamily="18" charset="0"/>
                <a:cs typeface="Times New Roman" panose="02020603050405020304" pitchFamily="18" charset="0"/>
              </a:rPr>
              <a:t>Bacău</a:t>
            </a:r>
            <a:endParaRPr lang="en-US" sz="900" dirty="0">
              <a:solidFill>
                <a:schemeClr val="tx1"/>
              </a:solidFill>
              <a:latin typeface="Times New Roman" panose="02020603050405020304" pitchFamily="18" charset="0"/>
              <a:cs typeface="Times New Roman" panose="02020603050405020304" pitchFamily="18" charset="0"/>
            </a:endParaRP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ISTRITA Buzau</a:t>
            </a: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IZVORU </a:t>
            </a:r>
            <a:r>
              <a:rPr lang="en-US" sz="900" dirty="0" err="1">
                <a:solidFill>
                  <a:schemeClr val="tx1"/>
                </a:solidFill>
                <a:latin typeface="Times New Roman" panose="02020603050405020304" pitchFamily="18" charset="0"/>
                <a:cs typeface="Times New Roman" panose="02020603050405020304" pitchFamily="18" charset="0"/>
              </a:rPr>
              <a:t>Ștei</a:t>
            </a:r>
            <a:endParaRPr lang="en-US" sz="900" dirty="0">
              <a:solidFill>
                <a:schemeClr val="tx1"/>
              </a:solidFill>
              <a:latin typeface="Times New Roman" panose="02020603050405020304" pitchFamily="18" charset="0"/>
              <a:cs typeface="Times New Roman" panose="02020603050405020304" pitchFamily="18" charset="0"/>
            </a:endParaRP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JIUL </a:t>
            </a:r>
            <a:r>
              <a:rPr lang="en-US" sz="900" dirty="0" err="1">
                <a:solidFill>
                  <a:schemeClr val="tx1"/>
                </a:solidFill>
                <a:latin typeface="Times New Roman" panose="02020603050405020304" pitchFamily="18" charset="0"/>
                <a:cs typeface="Times New Roman" panose="02020603050405020304" pitchFamily="18" charset="0"/>
              </a:rPr>
              <a:t>Tg.Jiu</a:t>
            </a:r>
            <a:endParaRPr lang="en-US" sz="900" dirty="0">
              <a:solidFill>
                <a:schemeClr val="tx1"/>
              </a:solidFill>
              <a:latin typeface="Times New Roman" panose="02020603050405020304" pitchFamily="18" charset="0"/>
              <a:cs typeface="Times New Roman" panose="02020603050405020304" pitchFamily="18" charset="0"/>
            </a:endParaRP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MIHAI VITEAZUL </a:t>
            </a:r>
            <a:r>
              <a:rPr lang="en-US" sz="900" dirty="0" err="1">
                <a:solidFill>
                  <a:schemeClr val="tx1"/>
                </a:solidFill>
                <a:latin typeface="Times New Roman" panose="02020603050405020304" pitchFamily="18" charset="0"/>
                <a:cs typeface="Times New Roman" panose="02020603050405020304" pitchFamily="18" charset="0"/>
              </a:rPr>
              <a:t>Targoviste</a:t>
            </a:r>
            <a:endParaRPr lang="en-US" sz="900" dirty="0">
              <a:solidFill>
                <a:schemeClr val="tx1"/>
              </a:solidFill>
              <a:latin typeface="Times New Roman" panose="02020603050405020304" pitchFamily="18" charset="0"/>
              <a:cs typeface="Times New Roman" panose="02020603050405020304" pitchFamily="18" charset="0"/>
            </a:endParaRP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MUNTENIA Pitesti</a:t>
            </a: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MURESUL Arad</a:t>
            </a: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PUTNA </a:t>
            </a:r>
            <a:r>
              <a:rPr lang="en-US" sz="900" dirty="0" err="1">
                <a:solidFill>
                  <a:schemeClr val="tx1"/>
                </a:solidFill>
                <a:latin typeface="Times New Roman" panose="02020603050405020304" pitchFamily="18" charset="0"/>
                <a:cs typeface="Times New Roman" panose="02020603050405020304" pitchFamily="18" charset="0"/>
              </a:rPr>
              <a:t>Focșani</a:t>
            </a:r>
            <a:endParaRPr lang="en-US" sz="900" dirty="0">
              <a:solidFill>
                <a:schemeClr val="tx1"/>
              </a:solidFill>
              <a:latin typeface="Times New Roman" panose="02020603050405020304" pitchFamily="18" charset="0"/>
              <a:cs typeface="Times New Roman" panose="02020603050405020304" pitchFamily="18" charset="0"/>
            </a:endParaRP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RASCOALA </a:t>
            </a:r>
            <a:r>
              <a:rPr lang="en-US" sz="900" dirty="0" err="1">
                <a:solidFill>
                  <a:schemeClr val="tx1"/>
                </a:solidFill>
                <a:latin typeface="Times New Roman" panose="02020603050405020304" pitchFamily="18" charset="0"/>
                <a:cs typeface="Times New Roman" panose="02020603050405020304" pitchFamily="18" charset="0"/>
              </a:rPr>
              <a:t>Botosani</a:t>
            </a:r>
            <a:endParaRPr lang="en-US" sz="900" dirty="0">
              <a:solidFill>
                <a:schemeClr val="tx1"/>
              </a:solidFill>
              <a:latin typeface="Times New Roman" panose="02020603050405020304" pitchFamily="18" charset="0"/>
              <a:cs typeface="Times New Roman" panose="02020603050405020304" pitchFamily="18" charset="0"/>
            </a:endParaRP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RECORD </a:t>
            </a:r>
            <a:r>
              <a:rPr lang="en-US" sz="900" dirty="0" err="1">
                <a:solidFill>
                  <a:schemeClr val="tx1"/>
                </a:solidFill>
                <a:latin typeface="Times New Roman" panose="02020603050405020304" pitchFamily="18" charset="0"/>
                <a:cs typeface="Times New Roman" panose="02020603050405020304" pitchFamily="18" charset="0"/>
              </a:rPr>
              <a:t>Calarasi</a:t>
            </a:r>
            <a:endParaRPr lang="en-US" sz="900" dirty="0">
              <a:solidFill>
                <a:schemeClr val="tx1"/>
              </a:solidFill>
              <a:latin typeface="Times New Roman" panose="02020603050405020304" pitchFamily="18" charset="0"/>
              <a:cs typeface="Times New Roman" panose="02020603050405020304" pitchFamily="18" charset="0"/>
            </a:endParaRP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STEJARUL </a:t>
            </a:r>
            <a:r>
              <a:rPr lang="en-US" sz="900" dirty="0" err="1">
                <a:solidFill>
                  <a:schemeClr val="tx1"/>
                </a:solidFill>
                <a:latin typeface="Times New Roman" panose="02020603050405020304" pitchFamily="18" charset="0"/>
                <a:cs typeface="Times New Roman" panose="02020603050405020304" pitchFamily="18" charset="0"/>
              </a:rPr>
              <a:t>Marghita</a:t>
            </a:r>
            <a:endParaRPr lang="en-US" sz="900" dirty="0">
              <a:solidFill>
                <a:schemeClr val="tx1"/>
              </a:solidFill>
              <a:latin typeface="Times New Roman" panose="02020603050405020304" pitchFamily="18" charset="0"/>
              <a:cs typeface="Times New Roman" panose="02020603050405020304" pitchFamily="18" charset="0"/>
            </a:endParaRP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TISA Sighetu </a:t>
            </a:r>
            <a:r>
              <a:rPr lang="en-US" sz="900" dirty="0" err="1">
                <a:solidFill>
                  <a:schemeClr val="tx1"/>
                </a:solidFill>
                <a:latin typeface="Times New Roman" panose="02020603050405020304" pitchFamily="18" charset="0"/>
                <a:cs typeface="Times New Roman" panose="02020603050405020304" pitchFamily="18" charset="0"/>
              </a:rPr>
              <a:t>Marmatiei</a:t>
            </a:r>
            <a:endParaRPr lang="en-US" sz="900" dirty="0">
              <a:solidFill>
                <a:schemeClr val="tx1"/>
              </a:solidFill>
              <a:latin typeface="Times New Roman" panose="02020603050405020304" pitchFamily="18" charset="0"/>
              <a:cs typeface="Times New Roman" panose="02020603050405020304" pitchFamily="18" charset="0"/>
            </a:endParaRP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UNIREA Brasov</a:t>
            </a:r>
          </a:p>
          <a:p>
            <a:pPr>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VICTORIA </a:t>
            </a:r>
            <a:r>
              <a:rPr lang="en-US" sz="900" dirty="0" err="1">
                <a:solidFill>
                  <a:schemeClr val="tx1"/>
                </a:solidFill>
                <a:latin typeface="Times New Roman" panose="02020603050405020304" pitchFamily="18" charset="0"/>
                <a:cs typeface="Times New Roman" panose="02020603050405020304" pitchFamily="18" charset="0"/>
              </a:rPr>
              <a:t>București</a:t>
            </a:r>
            <a:endParaRPr lang="ro-RO" sz="900" dirty="0">
              <a:solidFill>
                <a:schemeClr val="tx1"/>
              </a:solidFill>
              <a:latin typeface="Times New Roman" panose="02020603050405020304" pitchFamily="18" charset="0"/>
              <a:cs typeface="Times New Roman" panose="02020603050405020304" pitchFamily="18" charset="0"/>
            </a:endParaRPr>
          </a:p>
          <a:p>
            <a:endParaRPr lang="en-US" dirty="0"/>
          </a:p>
        </p:txBody>
      </p:sp>
      <p:sp>
        <p:nvSpPr>
          <p:cNvPr id="8" name="Text Placeholder 7">
            <a:extLst>
              <a:ext uri="{FF2B5EF4-FFF2-40B4-BE49-F238E27FC236}">
                <a16:creationId xmlns:a16="http://schemas.microsoft.com/office/drawing/2014/main" id="{C9313383-8F2F-EDD7-B693-33EFE47DBB4A}"/>
              </a:ext>
            </a:extLst>
          </p:cNvPr>
          <p:cNvSpPr>
            <a:spLocks noGrp="1"/>
          </p:cNvSpPr>
          <p:nvPr>
            <p:ph type="body" sz="quarter" idx="13"/>
          </p:nvPr>
        </p:nvSpPr>
        <p:spPr>
          <a:xfrm>
            <a:off x="7888329" y="2641496"/>
            <a:ext cx="3145536" cy="3650735"/>
          </a:xfrm>
        </p:spPr>
        <p:txBody>
          <a:bodyPr/>
          <a:lstStyle/>
          <a:p>
            <a:pPr>
              <a:lnSpc>
                <a:spcPct val="80000"/>
              </a:lnSpc>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 Banca </a:t>
            </a:r>
            <a:r>
              <a:rPr lang="en-US" sz="900" dirty="0" err="1">
                <a:solidFill>
                  <a:schemeClr val="tx1"/>
                </a:solidFill>
                <a:latin typeface="Times New Roman" panose="02020603050405020304" pitchFamily="18" charset="0"/>
                <a:cs typeface="Times New Roman" panose="02020603050405020304" pitchFamily="18" charset="0"/>
              </a:rPr>
              <a:t>Cooperatista</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Peneș</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Curcanu</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Vaslui</a:t>
            </a:r>
            <a:endParaRPr lang="en-US" sz="900" dirty="0">
              <a:solidFill>
                <a:schemeClr val="tx1"/>
              </a:solidFill>
              <a:latin typeface="Times New Roman" panose="02020603050405020304" pitchFamily="18" charset="0"/>
              <a:cs typeface="Times New Roman" panose="02020603050405020304" pitchFamily="18" charset="0"/>
            </a:endParaRPr>
          </a:p>
          <a:p>
            <a:pPr>
              <a:lnSpc>
                <a:spcPct val="80000"/>
              </a:lnSpc>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Cooperatistă</a:t>
            </a:r>
            <a:r>
              <a:rPr lang="en-US" sz="900" dirty="0">
                <a:solidFill>
                  <a:schemeClr val="tx1"/>
                </a:solidFill>
                <a:latin typeface="Times New Roman" panose="02020603050405020304" pitchFamily="18" charset="0"/>
                <a:cs typeface="Times New Roman" panose="02020603050405020304" pitchFamily="18" charset="0"/>
              </a:rPr>
              <a:t> Antic Bistrița</a:t>
            </a:r>
          </a:p>
          <a:p>
            <a:pPr>
              <a:lnSpc>
                <a:spcPct val="80000"/>
              </a:lnSpc>
              <a:buFont typeface="Wingdings 3" charset="2"/>
              <a:buChar char=""/>
            </a:pPr>
            <a:r>
              <a:rPr lang="en-US" sz="900" dirty="0">
                <a:solidFill>
                  <a:schemeClr val="tx1"/>
                </a:solidFill>
                <a:latin typeface="Times New Roman" panose="02020603050405020304" pitchFamily="18" charset="0"/>
                <a:cs typeface="Times New Roman" panose="02020603050405020304" pitchFamily="18" charset="0"/>
              </a:rPr>
              <a:t>Banca </a:t>
            </a:r>
            <a:r>
              <a:rPr lang="en-US" sz="900" dirty="0" err="1">
                <a:solidFill>
                  <a:schemeClr val="tx1"/>
                </a:solidFill>
                <a:latin typeface="Times New Roman" panose="02020603050405020304" pitchFamily="18" charset="0"/>
                <a:cs typeface="Times New Roman" panose="02020603050405020304" pitchFamily="18" charset="0"/>
              </a:rPr>
              <a:t>Cooperatistă</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Jijia</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Dorohoi</a:t>
            </a:r>
            <a:endParaRPr lang="en-US" sz="900" dirty="0">
              <a:solidFill>
                <a:schemeClr val="tx1"/>
              </a:solidFill>
              <a:latin typeface="Times New Roman" panose="02020603050405020304" pitchFamily="18" charset="0"/>
              <a:cs typeface="Times New Roman" panose="02020603050405020304" pitchFamily="18" charset="0"/>
            </a:endParaRPr>
          </a:p>
          <a:p>
            <a:pPr>
              <a:lnSpc>
                <a:spcPct val="80000"/>
              </a:lnSpc>
              <a:buFont typeface="Wingdings 3" charset="2"/>
              <a:buChar char=""/>
            </a:pPr>
            <a:r>
              <a:rPr lang="ro-RO" sz="900" dirty="0">
                <a:solidFill>
                  <a:schemeClr val="tx1"/>
                </a:solidFill>
                <a:latin typeface="Times New Roman" panose="02020603050405020304" pitchFamily="18" charset="0"/>
                <a:cs typeface="Times New Roman" panose="02020603050405020304" pitchFamily="18" charset="0"/>
              </a:rPr>
              <a:t>Banca Cooperatistă Viitorul Iași </a:t>
            </a:r>
            <a:endParaRPr lang="en-US" sz="900" dirty="0">
              <a:solidFill>
                <a:schemeClr val="tx1"/>
              </a:solidFill>
              <a:latin typeface="Times New Roman" panose="02020603050405020304" pitchFamily="18" charset="0"/>
              <a:cs typeface="Times New Roman" panose="02020603050405020304" pitchFamily="18" charset="0"/>
            </a:endParaRPr>
          </a:p>
          <a:p>
            <a:pPr>
              <a:lnSpc>
                <a:spcPct val="80000"/>
              </a:lnSpc>
              <a:buFont typeface="Wingdings 3" charset="2"/>
              <a:buChar char=""/>
            </a:pPr>
            <a:r>
              <a:rPr lang="ro-RO" sz="900" dirty="0">
                <a:solidFill>
                  <a:schemeClr val="tx1"/>
                </a:solidFill>
                <a:latin typeface="Times New Roman" panose="02020603050405020304" pitchFamily="18" charset="0"/>
                <a:cs typeface="Times New Roman" panose="02020603050405020304" pitchFamily="18" charset="0"/>
              </a:rPr>
              <a:t>Banca Cooperatistă Decebal Deva</a:t>
            </a:r>
            <a:r>
              <a:rPr lang="en-US" sz="900" dirty="0">
                <a:solidFill>
                  <a:schemeClr val="tx1"/>
                </a:solidFill>
                <a:latin typeface="Times New Roman" panose="02020603050405020304" pitchFamily="18" charset="0"/>
                <a:cs typeface="Times New Roman" panose="02020603050405020304" pitchFamily="18" charset="0"/>
              </a:rPr>
              <a:t> </a:t>
            </a:r>
          </a:p>
          <a:p>
            <a:pPr>
              <a:lnSpc>
                <a:spcPct val="80000"/>
              </a:lnSpc>
            </a:pPr>
            <a:endParaRPr lang="en-US" sz="900" dirty="0">
              <a:latin typeface="Times New Roman" panose="02020603050405020304" pitchFamily="18" charset="0"/>
              <a:cs typeface="Times New Roman" panose="02020603050405020304" pitchFamily="18" charset="0"/>
            </a:endParaRPr>
          </a:p>
          <a:p>
            <a:pPr>
              <a:lnSpc>
                <a:spcPct val="80000"/>
              </a:lnSpc>
            </a:pPr>
            <a:endParaRPr lang="en-US" sz="900" dirty="0">
              <a:latin typeface="Times New Roman" panose="02020603050405020304" pitchFamily="18" charset="0"/>
              <a:cs typeface="Times New Roman" panose="02020603050405020304" pitchFamily="18" charset="0"/>
            </a:endParaRPr>
          </a:p>
          <a:p>
            <a:endParaRPr lang="en-US" dirty="0"/>
          </a:p>
        </p:txBody>
      </p:sp>
      <p:pic>
        <p:nvPicPr>
          <p:cNvPr id="3" name="Picture 2">
            <a:extLst>
              <a:ext uri="{FF2B5EF4-FFF2-40B4-BE49-F238E27FC236}">
                <a16:creationId xmlns:a16="http://schemas.microsoft.com/office/drawing/2014/main" id="{C916246C-EA3D-6505-D318-6B61BF5887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513" y="644049"/>
            <a:ext cx="2670048" cy="542992"/>
          </a:xfrm>
          <a:prstGeom prst="rect">
            <a:avLst/>
          </a:prstGeom>
        </p:spPr>
      </p:pic>
    </p:spTree>
    <p:extLst>
      <p:ext uri="{BB962C8B-B14F-4D97-AF65-F5344CB8AC3E}">
        <p14:creationId xmlns:p14="http://schemas.microsoft.com/office/powerpoint/2010/main" val="3836648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759B-63EE-1936-A091-D22FEAFFC1C7}"/>
              </a:ext>
            </a:extLst>
          </p:cNvPr>
          <p:cNvSpPr>
            <a:spLocks noGrp="1"/>
          </p:cNvSpPr>
          <p:nvPr>
            <p:ph type="title"/>
          </p:nvPr>
        </p:nvSpPr>
        <p:spPr/>
        <p:txBody>
          <a:bodyPr/>
          <a:lstStyle/>
          <a:p>
            <a:r>
              <a:rPr kumimoji="0" lang="ro-RO" altLang="en-US" sz="28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202</a:t>
            </a:r>
            <a:r>
              <a:rPr kumimoji="0" lang="en-US" altLang="en-US" sz="28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4</a:t>
            </a:r>
            <a:r>
              <a:rPr kumimoji="0" lang="ro-RO" altLang="en-US" sz="28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 -</a:t>
            </a:r>
            <a:r>
              <a:rPr kumimoji="0" lang="ro-RO" altLang="en-US" sz="2800" b="0"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 </a:t>
            </a:r>
            <a:r>
              <a:rPr kumimoji="0" lang="ro-RO" altLang="en-US" sz="28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Programul STUDENT INVEST</a:t>
            </a:r>
            <a:endParaRPr lang="en-US" dirty="0">
              <a:solidFill>
                <a:schemeClr val="bg1"/>
              </a:solidFill>
            </a:endParaRPr>
          </a:p>
        </p:txBody>
      </p:sp>
      <p:sp>
        <p:nvSpPr>
          <p:cNvPr id="3" name="Content Placeholder 2">
            <a:extLst>
              <a:ext uri="{FF2B5EF4-FFF2-40B4-BE49-F238E27FC236}">
                <a16:creationId xmlns:a16="http://schemas.microsoft.com/office/drawing/2014/main" id="{C66A887B-F3E4-49FB-C9CD-2621DF4C90AE}"/>
              </a:ext>
            </a:extLst>
          </p:cNvPr>
          <p:cNvSpPr>
            <a:spLocks noGrp="1"/>
          </p:cNvSpPr>
          <p:nvPr>
            <p:ph idx="1"/>
          </p:nvPr>
        </p:nvSpPr>
        <p:spPr>
          <a:xfrm>
            <a:off x="1154954" y="2377440"/>
            <a:ext cx="10439638" cy="3642360"/>
          </a:xfrm>
        </p:spPr>
        <p:txBody>
          <a:bodyPr>
            <a:normAutofit fontScale="92500" lnSpcReduction="20000"/>
          </a:bodyPr>
          <a:lstStyle/>
          <a:p>
            <a:r>
              <a:rPr lang="ro-RO" altLang="en-US" sz="1900" dirty="0">
                <a:latin typeface="Times New Roman" panose="02020603050405020304" pitchFamily="18" charset="0"/>
                <a:cs typeface="Times New Roman" panose="02020603050405020304" pitchFamily="18" charset="0"/>
              </a:rPr>
              <a:t>Finanțare de tip credit</a:t>
            </a:r>
          </a:p>
          <a:p>
            <a:r>
              <a:rPr lang="ro-RO" altLang="en-US" sz="1900" dirty="0">
                <a:latin typeface="Times New Roman" panose="02020603050405020304" pitchFamily="18" charset="0"/>
                <a:cs typeface="Times New Roman" panose="02020603050405020304" pitchFamily="18" charset="0"/>
              </a:rPr>
              <a:t>Suma împrumutată: până la 75.000 lei</a:t>
            </a:r>
          </a:p>
          <a:p>
            <a:r>
              <a:rPr lang="ro-RO" altLang="en-US" sz="1900" dirty="0">
                <a:latin typeface="Times New Roman" panose="02020603050405020304" pitchFamily="18" charset="0"/>
                <a:cs typeface="Times New Roman" panose="02020603050405020304" pitchFamily="18" charset="0"/>
              </a:rPr>
              <a:t>Durata: maxim 10 ani, inclusiv perioada de grație</a:t>
            </a:r>
          </a:p>
          <a:p>
            <a:r>
              <a:rPr lang="ro-RO" altLang="en-US" sz="1900" dirty="0">
                <a:latin typeface="Times New Roman" panose="02020603050405020304" pitchFamily="18" charset="0"/>
                <a:cs typeface="Times New Roman" panose="02020603050405020304" pitchFamily="18" charset="0"/>
              </a:rPr>
              <a:t>Dobânda</a:t>
            </a:r>
            <a:r>
              <a:rPr lang="en-US" altLang="en-US" sz="1900" dirty="0">
                <a:latin typeface="Times New Roman" panose="02020603050405020304" pitchFamily="18" charset="0"/>
                <a:cs typeface="Times New Roman" panose="02020603050405020304" pitchFamily="18" charset="0"/>
              </a:rPr>
              <a:t> </a:t>
            </a:r>
            <a:r>
              <a:rPr lang="ro-RO" altLang="en-US" sz="1900" dirty="0">
                <a:latin typeface="Times New Roman" panose="02020603050405020304" pitchFamily="18" charset="0"/>
                <a:cs typeface="Times New Roman" panose="02020603050405020304" pitchFamily="18" charset="0"/>
              </a:rPr>
              <a:t>suportată de stat prin bugetul MFTES</a:t>
            </a:r>
            <a:r>
              <a:rPr lang="en-US" altLang="en-US" sz="1900" dirty="0">
                <a:latin typeface="Times New Roman" panose="02020603050405020304" pitchFamily="18" charset="0"/>
                <a:cs typeface="Times New Roman" panose="02020603050405020304" pitchFamily="18" charset="0"/>
              </a:rPr>
              <a:t>:100%</a:t>
            </a:r>
            <a:r>
              <a:rPr lang="ro-RO" altLang="en-US" sz="1900" dirty="0">
                <a:latin typeface="Times New Roman" panose="02020603050405020304" pitchFamily="18" charset="0"/>
                <a:cs typeface="Times New Roman" panose="02020603050405020304" pitchFamily="18" charset="0"/>
              </a:rPr>
              <a:t> din dobânda totală (IRCC plus marja);</a:t>
            </a:r>
          </a:p>
          <a:p>
            <a:r>
              <a:rPr lang="ro-RO" altLang="en-US" sz="1900" dirty="0">
                <a:latin typeface="Times New Roman" panose="02020603050405020304" pitchFamily="18" charset="0"/>
                <a:cs typeface="Times New Roman" panose="02020603050405020304" pitchFamily="18" charset="0"/>
              </a:rPr>
              <a:t>Comisioane aferente creditului bancar: 0</a:t>
            </a:r>
          </a:p>
          <a:p>
            <a:r>
              <a:rPr lang="ro-RO" altLang="en-US" sz="1900" dirty="0">
                <a:latin typeface="Times New Roman" panose="02020603050405020304" pitchFamily="18" charset="0"/>
                <a:cs typeface="Times New Roman" panose="02020603050405020304" pitchFamily="18" charset="0"/>
              </a:rPr>
              <a:t>Garanții de stat: până la 80% din valoarea împrumutului</a:t>
            </a:r>
          </a:p>
          <a:p>
            <a:pPr lvl="1"/>
            <a:r>
              <a:rPr lang="ro-RO" altLang="en-US" sz="1900" dirty="0">
                <a:latin typeface="Times New Roman" panose="02020603050405020304" pitchFamily="18" charset="0"/>
                <a:cs typeface="Times New Roman" panose="02020603050405020304" pitchFamily="18" charset="0"/>
              </a:rPr>
              <a:t>Plafon total de garanții până la 31.12.202</a:t>
            </a:r>
            <a:r>
              <a:rPr lang="en-US" altLang="en-US" sz="1900" dirty="0">
                <a:latin typeface="Times New Roman" panose="02020603050405020304" pitchFamily="18" charset="0"/>
                <a:cs typeface="Times New Roman" panose="02020603050405020304" pitchFamily="18" charset="0"/>
              </a:rPr>
              <a:t>4</a:t>
            </a:r>
            <a:r>
              <a:rPr lang="ro-RO" altLang="en-US" sz="1900" dirty="0">
                <a:latin typeface="Times New Roman" panose="02020603050405020304" pitchFamily="18" charset="0"/>
                <a:cs typeface="Times New Roman" panose="02020603050405020304" pitchFamily="18" charset="0"/>
              </a:rPr>
              <a:t> :</a:t>
            </a:r>
            <a:r>
              <a:rPr lang="en-US" altLang="en-US" sz="1900" dirty="0">
                <a:latin typeface="Times New Roman" panose="02020603050405020304" pitchFamily="18" charset="0"/>
                <a:cs typeface="Times New Roman" panose="02020603050405020304" pitchFamily="18" charset="0"/>
              </a:rPr>
              <a:t> </a:t>
            </a:r>
            <a:r>
              <a:rPr lang="ro-RO" altLang="en-US" sz="1900" dirty="0">
                <a:latin typeface="Times New Roman" panose="02020603050405020304" pitchFamily="18" charset="0"/>
                <a:cs typeface="Times New Roman" panose="02020603050405020304" pitchFamily="18" charset="0"/>
              </a:rPr>
              <a:t>250 milioane lei</a:t>
            </a:r>
            <a:r>
              <a:rPr lang="en-US" altLang="en-US" sz="1900" dirty="0">
                <a:latin typeface="Times New Roman" panose="02020603050405020304" pitchFamily="18" charset="0"/>
                <a:cs typeface="Times New Roman" panose="02020603050405020304" pitchFamily="18" charset="0"/>
              </a:rPr>
              <a:t> </a:t>
            </a:r>
            <a:r>
              <a:rPr lang="ro-RO" altLang="en-US" sz="1900" dirty="0">
                <a:latin typeface="Times New Roman" panose="02020603050405020304" pitchFamily="18" charset="0"/>
                <a:cs typeface="Times New Roman" panose="02020603050405020304" pitchFamily="18" charset="0"/>
              </a:rPr>
              <a:t>administrate de FRC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în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numele</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statului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român</a:t>
            </a:r>
            <a:endParaRPr lang="ro-RO" altLang="en-US" sz="1900" dirty="0">
              <a:latin typeface="Times New Roman" panose="02020603050405020304" pitchFamily="18" charset="0"/>
              <a:cs typeface="Times New Roman" panose="02020603050405020304" pitchFamily="18" charset="0"/>
            </a:endParaRPr>
          </a:p>
          <a:p>
            <a:r>
              <a:rPr lang="ro-RO" altLang="en-US" sz="2100" u="sng" dirty="0">
                <a:solidFill>
                  <a:schemeClr val="tx1"/>
                </a:solidFill>
                <a:latin typeface="Times New Roman" panose="02020603050405020304" pitchFamily="18" charset="0"/>
                <a:cs typeface="Times New Roman" panose="02020603050405020304" pitchFamily="18" charset="0"/>
              </a:rPr>
              <a:t>Bănci înscrise în program până în prezent</a:t>
            </a:r>
            <a:r>
              <a:rPr lang="ro-RO" altLang="en-US" sz="2100" dirty="0">
                <a:solidFill>
                  <a:schemeClr val="tx1"/>
                </a:solidFill>
                <a:latin typeface="Times New Roman" panose="02020603050405020304" pitchFamily="18" charset="0"/>
                <a:cs typeface="Times New Roman" panose="02020603050405020304" pitchFamily="18" charset="0"/>
              </a:rPr>
              <a:t>: 36 instituții de credit partenere- CEC Bank, Libra Internet Bank, Techventures Bank, Exim Banca Românească, Banca Centrală Cooperatista CREDITCOOP și 31 de bănci cooperatiste din rețeaua sa </a:t>
            </a:r>
          </a:p>
          <a:p>
            <a:endParaRPr lang="en-US" dirty="0"/>
          </a:p>
        </p:txBody>
      </p:sp>
      <p:pic>
        <p:nvPicPr>
          <p:cNvPr id="5" name="Picture 4">
            <a:extLst>
              <a:ext uri="{FF2B5EF4-FFF2-40B4-BE49-F238E27FC236}">
                <a16:creationId xmlns:a16="http://schemas.microsoft.com/office/drawing/2014/main" id="{1192CBCE-F58F-0C44-04DB-4C7AB5E3AE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513" y="644049"/>
            <a:ext cx="2670048" cy="542992"/>
          </a:xfrm>
          <a:prstGeom prst="rect">
            <a:avLst/>
          </a:prstGeom>
        </p:spPr>
      </p:pic>
    </p:spTree>
    <p:extLst>
      <p:ext uri="{BB962C8B-B14F-4D97-AF65-F5344CB8AC3E}">
        <p14:creationId xmlns:p14="http://schemas.microsoft.com/office/powerpoint/2010/main" val="107609466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FB93-0786-F0FA-C709-2000CE249C42}"/>
              </a:ext>
            </a:extLst>
          </p:cNvPr>
          <p:cNvSpPr>
            <a:spLocks noGrp="1"/>
          </p:cNvSpPr>
          <p:nvPr>
            <p:ph type="title"/>
          </p:nvPr>
        </p:nvSpPr>
        <p:spPr/>
        <p:txBody>
          <a:bodyPr/>
          <a:lstStyle/>
          <a:p>
            <a:r>
              <a:rPr lang="ro-RO" altLang="en-US" sz="2800" b="1" dirty="0">
                <a:latin typeface="Times New Roman" panose="02020603050405020304" pitchFamily="18" charset="0"/>
                <a:cs typeface="Times New Roman" panose="02020603050405020304" pitchFamily="18" charset="0"/>
              </a:rPr>
              <a:t>202</a:t>
            </a:r>
            <a:r>
              <a:rPr lang="en-US" altLang="en-US" sz="2800" b="1" dirty="0">
                <a:latin typeface="Times New Roman" panose="02020603050405020304" pitchFamily="18" charset="0"/>
                <a:cs typeface="Times New Roman" panose="02020603050405020304" pitchFamily="18" charset="0"/>
              </a:rPr>
              <a:t>4</a:t>
            </a:r>
            <a:r>
              <a:rPr lang="ro-RO" altLang="en-US" sz="2800" b="1" dirty="0">
                <a:latin typeface="Times New Roman" panose="02020603050405020304" pitchFamily="18" charset="0"/>
                <a:cs typeface="Times New Roman" panose="02020603050405020304" pitchFamily="18" charset="0"/>
              </a:rPr>
              <a:t> -</a:t>
            </a:r>
            <a:r>
              <a:rPr lang="ro-RO" altLang="en-US" sz="2800" dirty="0">
                <a:latin typeface="Times New Roman" panose="02020603050405020304" pitchFamily="18" charset="0"/>
                <a:cs typeface="Times New Roman" panose="02020603050405020304" pitchFamily="18" charset="0"/>
              </a:rPr>
              <a:t> </a:t>
            </a:r>
            <a:r>
              <a:rPr lang="ro-RO" altLang="en-US" sz="2800" b="1" dirty="0">
                <a:latin typeface="Times New Roman" panose="02020603050405020304" pitchFamily="18" charset="0"/>
                <a:cs typeface="Times New Roman" panose="02020603050405020304" pitchFamily="18" charset="0"/>
              </a:rPr>
              <a:t>STUDENT INVEST – beneficiari:</a:t>
            </a:r>
            <a:endParaRPr lang="en-US" sz="2800" dirty="0"/>
          </a:p>
        </p:txBody>
      </p:sp>
      <p:sp>
        <p:nvSpPr>
          <p:cNvPr id="3" name="Content Placeholder 2">
            <a:extLst>
              <a:ext uri="{FF2B5EF4-FFF2-40B4-BE49-F238E27FC236}">
                <a16:creationId xmlns:a16="http://schemas.microsoft.com/office/drawing/2014/main" id="{41C443AD-25DE-84A3-A8B2-83552BC78802}"/>
              </a:ext>
            </a:extLst>
          </p:cNvPr>
          <p:cNvSpPr>
            <a:spLocks noGrp="1"/>
          </p:cNvSpPr>
          <p:nvPr>
            <p:ph idx="1"/>
          </p:nvPr>
        </p:nvSpPr>
        <p:spPr>
          <a:xfrm>
            <a:off x="1154954" y="2603500"/>
            <a:ext cx="10567654" cy="3416300"/>
          </a:xfrm>
        </p:spPr>
        <p:txBody>
          <a:bodyPr>
            <a:normAutofit fontScale="92500" lnSpcReduction="20000"/>
          </a:bodyPr>
          <a:lstStyle/>
          <a:p>
            <a:r>
              <a:rPr lang="ro-RO" altLang="en-US" sz="1800" b="1" dirty="0">
                <a:latin typeface="Times New Roman" panose="02020603050405020304" pitchFamily="18" charset="0"/>
                <a:cs typeface="Times New Roman" panose="02020603050405020304" pitchFamily="18" charset="0"/>
              </a:rPr>
              <a:t>Eligibilitate</a:t>
            </a:r>
            <a:r>
              <a:rPr lang="ro-RO" altLang="en-US" sz="1800" dirty="0">
                <a:latin typeface="Times New Roman" panose="02020603050405020304" pitchFamily="18" charset="0"/>
                <a:cs typeface="Times New Roman" panose="02020603050405020304" pitchFamily="18" charset="0"/>
              </a:rPr>
              <a:t>: </a:t>
            </a:r>
            <a:r>
              <a:rPr lang="en-US" altLang="en-US" sz="1800" dirty="0" err="1">
                <a:latin typeface="Times New Roman" panose="02020603050405020304" pitchFamily="18" charset="0"/>
                <a:cs typeface="Times New Roman" panose="02020603050405020304" pitchFamily="18" charset="0"/>
              </a:rPr>
              <a:t>persoane</a:t>
            </a:r>
            <a:r>
              <a:rPr lang="en-US" altLang="en-US" sz="1800" dirty="0">
                <a:latin typeface="Times New Roman" panose="02020603050405020304" pitchFamily="18" charset="0"/>
                <a:cs typeface="Times New Roman" panose="02020603050405020304" pitchFamily="18" charset="0"/>
              </a:rPr>
              <a:t> </a:t>
            </a:r>
            <a:r>
              <a:rPr lang="ro-RO" altLang="en-US" sz="1800" dirty="0">
                <a:latin typeface="Times New Roman" panose="02020603050405020304" pitchFamily="18" charset="0"/>
                <a:cs typeface="Times New Roman" panose="02020603050405020304" pitchFamily="18" charset="0"/>
              </a:rPr>
              <a:t>cuprin</a:t>
            </a:r>
            <a:r>
              <a:rPr lang="en-US" altLang="en-US" sz="1800" dirty="0">
                <a:latin typeface="Times New Roman" panose="02020603050405020304" pitchFamily="18" charset="0"/>
                <a:cs typeface="Times New Roman" panose="02020603050405020304" pitchFamily="18" charset="0"/>
              </a:rPr>
              <a:t>se </a:t>
            </a:r>
            <a:r>
              <a:rPr lang="ro-RO" altLang="en-US" sz="1800"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î</a:t>
            </a:r>
            <a:r>
              <a:rPr lang="ro-RO" altLang="en-US" sz="1800" dirty="0">
                <a:latin typeface="Times New Roman" panose="02020603050405020304" pitchFamily="18" charset="0"/>
                <a:cs typeface="Times New Roman" panose="02020603050405020304" pitchFamily="18" charset="0"/>
              </a:rPr>
              <a:t>n sistemul de </a:t>
            </a:r>
            <a:r>
              <a:rPr lang="en-US" altLang="en-US" sz="1800" dirty="0">
                <a:latin typeface="Times New Roman" panose="02020603050405020304" pitchFamily="18" charset="0"/>
                <a:cs typeface="Times New Roman" panose="02020603050405020304" pitchFamily="18" charset="0"/>
              </a:rPr>
              <a:t>î</a:t>
            </a:r>
            <a:r>
              <a:rPr lang="ro-RO" altLang="en-US" sz="1800" dirty="0">
                <a:latin typeface="Times New Roman" panose="02020603050405020304" pitchFamily="18" charset="0"/>
                <a:cs typeface="Times New Roman" panose="02020603050405020304" pitchFamily="18" charset="0"/>
              </a:rPr>
              <a:t>nv</a:t>
            </a:r>
            <a:r>
              <a:rPr lang="en-US" altLang="en-US" sz="1800" dirty="0">
                <a:latin typeface="Times New Roman" panose="02020603050405020304" pitchFamily="18" charset="0"/>
                <a:cs typeface="Times New Roman" panose="02020603050405020304" pitchFamily="18" charset="0"/>
              </a:rPr>
              <a:t>ă</a:t>
            </a:r>
            <a:r>
              <a:rPr lang="en-US" altLang="en-US" dirty="0">
                <a:latin typeface="Times New Roman" panose="02020603050405020304" pitchFamily="18" charset="0"/>
                <a:cs typeface="Times New Roman" panose="02020603050405020304" pitchFamily="18" charset="0"/>
              </a:rPr>
              <a:t>ță</a:t>
            </a:r>
            <a:r>
              <a:rPr lang="ro-RO" altLang="en-US" sz="1800" dirty="0">
                <a:latin typeface="Times New Roman" panose="02020603050405020304" pitchFamily="18" charset="0"/>
                <a:cs typeface="Times New Roman" panose="02020603050405020304" pitchFamily="18" charset="0"/>
              </a:rPr>
              <a:t>m</a:t>
            </a:r>
            <a:r>
              <a:rPr lang="en-US" altLang="en-US" dirty="0">
                <a:latin typeface="Times New Roman" panose="02020603050405020304" pitchFamily="18" charset="0"/>
                <a:cs typeface="Times New Roman" panose="02020603050405020304" pitchFamily="18" charset="0"/>
              </a:rPr>
              <a:t>â</a:t>
            </a:r>
            <a:r>
              <a:rPr lang="ro-RO" altLang="en-US" sz="1800" dirty="0">
                <a:latin typeface="Times New Roman" panose="02020603050405020304" pitchFamily="18" charset="0"/>
                <a:cs typeface="Times New Roman" panose="02020603050405020304" pitchFamily="18" charset="0"/>
              </a:rPr>
              <a:t>nt superior autoriza</a:t>
            </a:r>
            <a:r>
              <a:rPr lang="en-US" altLang="en-US" sz="1800" dirty="0" err="1">
                <a:latin typeface="Times New Roman" panose="02020603050405020304" pitchFamily="18" charset="0"/>
                <a:cs typeface="Times New Roman" panose="02020603050405020304" pitchFamily="18" charset="0"/>
              </a:rPr>
              <a:t>te</a:t>
            </a:r>
            <a:r>
              <a:rPr lang="en-US" altLang="en-US" sz="1800" dirty="0">
                <a:latin typeface="Times New Roman" panose="02020603050405020304" pitchFamily="18" charset="0"/>
                <a:cs typeface="Times New Roman" panose="02020603050405020304" pitchFamily="18" charset="0"/>
              </a:rPr>
              <a:t> </a:t>
            </a:r>
            <a:r>
              <a:rPr lang="en-US" altLang="en-US" sz="1800" dirty="0" err="1">
                <a:latin typeface="Times New Roman" panose="02020603050405020304" pitchFamily="18" charset="0"/>
                <a:cs typeface="Times New Roman" panose="02020603050405020304" pitchFamily="18" charset="0"/>
              </a:rPr>
              <a:t>să</a:t>
            </a:r>
            <a:r>
              <a:rPr lang="en-US" altLang="en-US" sz="1800" dirty="0">
                <a:latin typeface="Times New Roman" panose="02020603050405020304" pitchFamily="18" charset="0"/>
                <a:cs typeface="Times New Roman" panose="02020603050405020304" pitchFamily="18" charset="0"/>
              </a:rPr>
              <a:t> </a:t>
            </a:r>
            <a:r>
              <a:rPr lang="en-US" altLang="en-US" sz="1800" dirty="0" err="1">
                <a:latin typeface="Times New Roman" panose="02020603050405020304" pitchFamily="18" charset="0"/>
                <a:cs typeface="Times New Roman" panose="02020603050405020304" pitchFamily="18" charset="0"/>
              </a:rPr>
              <a:t>funcționeze</a:t>
            </a:r>
            <a:r>
              <a:rPr lang="en-US" altLang="en-US" sz="1800" dirty="0">
                <a:latin typeface="Times New Roman" panose="02020603050405020304" pitchFamily="18" charset="0"/>
                <a:cs typeface="Times New Roman" panose="02020603050405020304" pitchFamily="18" charset="0"/>
              </a:rPr>
              <a:t> </a:t>
            </a:r>
            <a:r>
              <a:rPr lang="en-US" altLang="en-US" sz="1800" dirty="0" err="1">
                <a:latin typeface="Times New Roman" panose="02020603050405020304" pitchFamily="18" charset="0"/>
                <a:cs typeface="Times New Roman" panose="02020603050405020304" pitchFamily="18" charset="0"/>
              </a:rPr>
              <a:t>provizoriu</a:t>
            </a:r>
            <a:r>
              <a:rPr lang="en-US" altLang="en-US" sz="1800" dirty="0">
                <a:latin typeface="Times New Roman" panose="02020603050405020304" pitchFamily="18" charset="0"/>
                <a:cs typeface="Times New Roman" panose="02020603050405020304" pitchFamily="18" charset="0"/>
              </a:rPr>
              <a:t> </a:t>
            </a:r>
            <a:r>
              <a:rPr lang="en-US" altLang="en-US" sz="1800" dirty="0" err="1">
                <a:latin typeface="Times New Roman" panose="02020603050405020304" pitchFamily="18" charset="0"/>
                <a:cs typeface="Times New Roman" panose="02020603050405020304" pitchFamily="18" charset="0"/>
              </a:rPr>
              <a:t>sau</a:t>
            </a:r>
            <a:r>
              <a:rPr lang="en-US" altLang="en-US" sz="1800" dirty="0">
                <a:latin typeface="Times New Roman" panose="02020603050405020304" pitchFamily="18" charset="0"/>
                <a:cs typeface="Times New Roman" panose="02020603050405020304" pitchFamily="18" charset="0"/>
              </a:rPr>
              <a:t> </a:t>
            </a:r>
            <a:r>
              <a:rPr lang="en-US" altLang="en-US" sz="1800" dirty="0" err="1">
                <a:latin typeface="Times New Roman" panose="02020603050405020304" pitchFamily="18" charset="0"/>
                <a:cs typeface="Times New Roman" panose="02020603050405020304" pitchFamily="18" charset="0"/>
              </a:rPr>
              <a:t>acreditate</a:t>
            </a:r>
            <a:endParaRPr lang="ro-RO" altLang="en-US" sz="1800" dirty="0">
              <a:latin typeface="Times New Roman" panose="02020603050405020304" pitchFamily="18" charset="0"/>
              <a:cs typeface="Times New Roman" panose="02020603050405020304" pitchFamily="18" charset="0"/>
            </a:endParaRPr>
          </a:p>
          <a:p>
            <a:r>
              <a:rPr lang="ro-RO" altLang="en-US" sz="1800" b="1" dirty="0">
                <a:latin typeface="Times New Roman" panose="02020603050405020304" pitchFamily="18" charset="0"/>
                <a:cs typeface="Times New Roman" panose="02020603050405020304" pitchFamily="18" charset="0"/>
              </a:rPr>
              <a:t>Varsta: între 18 ani împliniți și 40 de ani neîmpliniți</a:t>
            </a:r>
            <a:r>
              <a:rPr lang="ro-RO" altLang="en-US" sz="1800" dirty="0">
                <a:latin typeface="Times New Roman" panose="02020603050405020304" pitchFamily="18" charset="0"/>
                <a:cs typeface="Times New Roman" panose="02020603050405020304" pitchFamily="18" charset="0"/>
              </a:rPr>
              <a:t> </a:t>
            </a:r>
          </a:p>
          <a:p>
            <a:pPr>
              <a:buFont typeface="Arial" panose="020B0604020202020204" pitchFamily="34" charset="0"/>
              <a:buNone/>
            </a:pPr>
            <a:endParaRPr lang="ro-RO" altLang="en-US" sz="1800" b="1" dirty="0">
              <a:latin typeface="Times New Roman" panose="02020603050405020304" pitchFamily="18" charset="0"/>
              <a:cs typeface="Times New Roman" panose="02020603050405020304" pitchFamily="18" charset="0"/>
            </a:endParaRPr>
          </a:p>
          <a:p>
            <a:pPr>
              <a:buFont typeface="Arial" panose="020B0604020202020204" pitchFamily="34" charset="0"/>
              <a:buNone/>
            </a:pPr>
            <a:r>
              <a:rPr lang="ro-RO" altLang="en-US" sz="1800" b="1" dirty="0">
                <a:latin typeface="Times New Roman" panose="02020603050405020304" pitchFamily="18" charset="0"/>
                <a:cs typeface="Times New Roman" panose="02020603050405020304" pitchFamily="18" charset="0"/>
              </a:rPr>
              <a:t>Alte caracteristici </a:t>
            </a:r>
            <a:r>
              <a:rPr lang="ro-RO" altLang="en-US" sz="1800" b="1" i="1" dirty="0">
                <a:latin typeface="Times New Roman" panose="02020603050405020304" pitchFamily="18" charset="0"/>
                <a:cs typeface="Times New Roman" panose="02020603050405020304" pitchFamily="18" charset="0"/>
              </a:rPr>
              <a:t>StudentInvest/ FamilyStart</a:t>
            </a:r>
          </a:p>
          <a:p>
            <a:r>
              <a:rPr lang="en-US" altLang="en-US" dirty="0">
                <a:latin typeface="Times New Roman" panose="02020603050405020304" pitchFamily="18" charset="0"/>
                <a:cs typeface="Times New Roman" panose="02020603050405020304" pitchFamily="18" charset="0"/>
              </a:rPr>
              <a:t>C</a:t>
            </a:r>
            <a:r>
              <a:rPr lang="ro-RO" altLang="en-US" sz="1800" dirty="0">
                <a:latin typeface="Times New Roman" panose="02020603050405020304" pitchFamily="18" charset="0"/>
                <a:cs typeface="Times New Roman" panose="02020603050405020304" pitchFamily="18" charset="0"/>
              </a:rPr>
              <a:t>reditul poate fi acordat o singur</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dat</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pentru o durat</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de maximum 10 ani, cu o perioad</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de gra</a:t>
            </a:r>
            <a:r>
              <a:rPr lang="en-US" altLang="en-US" sz="1800" dirty="0">
                <a:latin typeface="Times New Roman" panose="02020603050405020304" pitchFamily="18" charset="0"/>
                <a:cs typeface="Times New Roman" panose="02020603050405020304" pitchFamily="18" charset="0"/>
              </a:rPr>
              <a:t>ț</a:t>
            </a:r>
            <a:r>
              <a:rPr lang="ro-RO" altLang="en-US" sz="1800" dirty="0">
                <a:latin typeface="Times New Roman" panose="02020603050405020304" pitchFamily="18" charset="0"/>
                <a:cs typeface="Times New Roman" panose="02020603050405020304" pitchFamily="18" charset="0"/>
              </a:rPr>
              <a:t>ie stabilit</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de comun acord </a:t>
            </a:r>
            <a:r>
              <a:rPr lang="en-US" altLang="en-US" sz="1800" dirty="0">
                <a:latin typeface="Times New Roman" panose="02020603050405020304" pitchFamily="18" charset="0"/>
                <a:cs typeface="Times New Roman" panose="02020603050405020304" pitchFamily="18" charset="0"/>
              </a:rPr>
              <a:t>î</a:t>
            </a:r>
            <a:r>
              <a:rPr lang="ro-RO" altLang="en-US" sz="1800" dirty="0">
                <a:latin typeface="Times New Roman" panose="02020603050405020304" pitchFamily="18" charset="0"/>
                <a:cs typeface="Times New Roman" panose="02020603050405020304" pitchFamily="18" charset="0"/>
              </a:rPr>
              <a:t>ntre banc</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ș</a:t>
            </a:r>
            <a:r>
              <a:rPr lang="ro-RO" altLang="en-US" sz="1800" dirty="0">
                <a:latin typeface="Times New Roman" panose="02020603050405020304" pitchFamily="18" charset="0"/>
                <a:cs typeface="Times New Roman" panose="02020603050405020304" pitchFamily="18" charset="0"/>
              </a:rPr>
              <a:t>i beneficiar de maxim 5 ani de la data acord</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rii </a:t>
            </a:r>
            <a:r>
              <a:rPr lang="en-US" altLang="en-US" dirty="0">
                <a:latin typeface="Times New Roman" panose="02020603050405020304" pitchFamily="18" charset="0"/>
                <a:cs typeface="Times New Roman" panose="02020603050405020304" pitchFamily="18" charset="0"/>
              </a:rPr>
              <a:t>î</a:t>
            </a:r>
            <a:r>
              <a:rPr lang="ro-RO" altLang="en-US" sz="1800" dirty="0">
                <a:latin typeface="Times New Roman" panose="02020603050405020304" pitchFamily="18" charset="0"/>
                <a:cs typeface="Times New Roman" panose="02020603050405020304" pitchFamily="18" charset="0"/>
              </a:rPr>
              <a:t>mprumutului;</a:t>
            </a:r>
          </a:p>
          <a:p>
            <a:r>
              <a:rPr lang="ro-RO" altLang="en-US" sz="1800" dirty="0">
                <a:latin typeface="Times New Roman" panose="02020603050405020304" pitchFamily="18" charset="0"/>
                <a:cs typeface="Times New Roman" panose="02020603050405020304" pitchFamily="18" charset="0"/>
              </a:rPr>
              <a:t>Finan</a:t>
            </a:r>
            <a:r>
              <a:rPr lang="en-US" altLang="en-US" sz="1800" dirty="0">
                <a:latin typeface="Times New Roman" panose="02020603050405020304" pitchFamily="18" charset="0"/>
                <a:cs typeface="Times New Roman" panose="02020603050405020304" pitchFamily="18" charset="0"/>
              </a:rPr>
              <a:t>ț</a:t>
            </a:r>
            <a:r>
              <a:rPr lang="ro-RO" altLang="en-US" sz="1800" dirty="0">
                <a:latin typeface="Times New Roman" panose="02020603050405020304" pitchFamily="18" charset="0"/>
                <a:cs typeface="Times New Roman" panose="02020603050405020304" pitchFamily="18" charset="0"/>
              </a:rPr>
              <a:t>area se acord</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sub forma unui credit cu una sau mai multe trageri, </a:t>
            </a:r>
            <a:r>
              <a:rPr lang="en-US" altLang="en-US" sz="1800" dirty="0">
                <a:latin typeface="Times New Roman" panose="02020603050405020304" pitchFamily="18" charset="0"/>
                <a:cs typeface="Times New Roman" panose="02020603050405020304" pitchFamily="18" charset="0"/>
              </a:rPr>
              <a:t>î</a:t>
            </a:r>
            <a:r>
              <a:rPr lang="ro-RO" altLang="en-US" sz="1800" dirty="0">
                <a:latin typeface="Times New Roman" panose="02020603050405020304" pitchFamily="18" charset="0"/>
                <a:cs typeface="Times New Roman" panose="02020603050405020304" pitchFamily="18" charset="0"/>
              </a:rPr>
              <a:t>n func</a:t>
            </a:r>
            <a:r>
              <a:rPr lang="en-US" altLang="en-US" sz="1800" dirty="0">
                <a:latin typeface="Times New Roman" panose="02020603050405020304" pitchFamily="18" charset="0"/>
                <a:cs typeface="Times New Roman" panose="02020603050405020304" pitchFamily="18" charset="0"/>
              </a:rPr>
              <a:t>ț</a:t>
            </a:r>
            <a:r>
              <a:rPr lang="ro-RO" altLang="en-US" sz="1800" dirty="0">
                <a:latin typeface="Times New Roman" panose="02020603050405020304" pitchFamily="18" charset="0"/>
                <a:cs typeface="Times New Roman" panose="02020603050405020304" pitchFamily="18" charset="0"/>
              </a:rPr>
              <a:t>ie de normele specifice bancare și/sau documentele justificative prezentate la plată</a:t>
            </a:r>
            <a:r>
              <a:rPr lang="en-US" altLang="en-US" sz="1800" dirty="0">
                <a:latin typeface="Times New Roman" panose="02020603050405020304" pitchFamily="18" charset="0"/>
                <a:cs typeface="Times New Roman" panose="02020603050405020304" pitchFamily="18" charset="0"/>
              </a:rPr>
              <a:t>, </a:t>
            </a:r>
            <a:r>
              <a:rPr lang="en-US" altLang="en-US" sz="1800" dirty="0" err="1">
                <a:latin typeface="Times New Roman" panose="02020603050405020304" pitchFamily="18" charset="0"/>
                <a:cs typeface="Times New Roman" panose="02020603050405020304" pitchFamily="18" charset="0"/>
              </a:rPr>
              <a:t>fiecare</a:t>
            </a:r>
            <a:r>
              <a:rPr lang="en-US" altLang="en-US" sz="1800" dirty="0">
                <a:latin typeface="Times New Roman" panose="02020603050405020304" pitchFamily="18" charset="0"/>
                <a:cs typeface="Times New Roman" panose="02020603050405020304" pitchFamily="18" charset="0"/>
              </a:rPr>
              <a:t> </a:t>
            </a:r>
            <a:r>
              <a:rPr lang="en-US" altLang="en-US" sz="1800" dirty="0" err="1">
                <a:latin typeface="Times New Roman" panose="02020603050405020304" pitchFamily="18" charset="0"/>
                <a:cs typeface="Times New Roman" panose="02020603050405020304" pitchFamily="18" charset="0"/>
              </a:rPr>
              <a:t>tragere</a:t>
            </a:r>
            <a:r>
              <a:rPr lang="en-US" altLang="en-US" sz="1800" dirty="0">
                <a:latin typeface="Times New Roman" panose="02020603050405020304" pitchFamily="18" charset="0"/>
                <a:cs typeface="Times New Roman" panose="02020603050405020304" pitchFamily="18" charset="0"/>
              </a:rPr>
              <a:t> </a:t>
            </a:r>
            <a:r>
              <a:rPr lang="en-US" altLang="en-US" sz="1800" dirty="0" err="1">
                <a:latin typeface="Times New Roman" panose="02020603050405020304" pitchFamily="18" charset="0"/>
                <a:cs typeface="Times New Roman" panose="02020603050405020304" pitchFamily="18" charset="0"/>
              </a:rPr>
              <a:t>fiind</a:t>
            </a:r>
            <a:r>
              <a:rPr lang="en-US" altLang="en-US" sz="1800" dirty="0">
                <a:latin typeface="Times New Roman" panose="02020603050405020304" pitchFamily="18" charset="0"/>
                <a:cs typeface="Times New Roman" panose="02020603050405020304" pitchFamily="18" charset="0"/>
              </a:rPr>
              <a:t> de minim 500 de lei</a:t>
            </a:r>
            <a:r>
              <a:rPr lang="ro-RO" altLang="en-US" sz="1800" dirty="0">
                <a:latin typeface="Times New Roman" panose="02020603050405020304" pitchFamily="18" charset="0"/>
                <a:cs typeface="Times New Roman" panose="02020603050405020304" pitchFamily="18" charset="0"/>
              </a:rPr>
              <a:t>;</a:t>
            </a:r>
            <a:endParaRPr lang="en-US" altLang="en-US" sz="1800" dirty="0">
              <a:latin typeface="Times New Roman" panose="02020603050405020304" pitchFamily="18" charset="0"/>
              <a:cs typeface="Times New Roman" panose="02020603050405020304" pitchFamily="18" charset="0"/>
            </a:endParaRPr>
          </a:p>
          <a:p>
            <a:pPr marL="0" indent="0">
              <a:buNone/>
            </a:pPr>
            <a:endParaRPr lang="ro-RO" altLang="en-US" sz="1800" dirty="0">
              <a:latin typeface="Times New Roman" panose="02020603050405020304" pitchFamily="18" charset="0"/>
              <a:cs typeface="Times New Roman" panose="02020603050405020304" pitchFamily="18" charset="0"/>
            </a:endParaRPr>
          </a:p>
          <a:p>
            <a:pPr>
              <a:spcBef>
                <a:spcPct val="0"/>
              </a:spcBef>
            </a:pPr>
            <a:r>
              <a:rPr lang="en-US" altLang="en-US" dirty="0">
                <a:latin typeface="Times New Roman" panose="02020603050405020304" pitchFamily="18" charset="0"/>
                <a:cs typeface="Times New Roman" panose="02020603050405020304" pitchFamily="18" charset="0"/>
              </a:rPr>
              <a:t>D</a:t>
            </a:r>
            <a:r>
              <a:rPr lang="ro-RO" altLang="en-US" sz="1800" dirty="0">
                <a:latin typeface="Times New Roman" panose="02020603050405020304" pitchFamily="18" charset="0"/>
                <a:cs typeface="Times New Roman" panose="02020603050405020304" pitchFamily="18" charset="0"/>
              </a:rPr>
              <a:t>ac</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beneficiarul nu este angajat, pentru acordarea creditului este necesar</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prezentarea cel pu</a:t>
            </a:r>
            <a:r>
              <a:rPr lang="en-US" altLang="en-US" sz="1800" dirty="0">
                <a:latin typeface="Times New Roman" panose="02020603050405020304" pitchFamily="18" charset="0"/>
                <a:cs typeface="Times New Roman" panose="02020603050405020304" pitchFamily="18" charset="0"/>
              </a:rPr>
              <a:t>ț</a:t>
            </a:r>
            <a:r>
              <a:rPr lang="ro-RO" altLang="en-US" sz="1800" dirty="0">
                <a:latin typeface="Times New Roman" panose="02020603050405020304" pitchFamily="18" charset="0"/>
                <a:cs typeface="Times New Roman" panose="02020603050405020304" pitchFamily="18" charset="0"/>
              </a:rPr>
              <a:t>in a unui codebitor.</a:t>
            </a:r>
          </a:p>
          <a:p>
            <a:endParaRPr lang="en-US" dirty="0"/>
          </a:p>
        </p:txBody>
      </p:sp>
      <p:pic>
        <p:nvPicPr>
          <p:cNvPr id="4" name="Picture 3">
            <a:extLst>
              <a:ext uri="{FF2B5EF4-FFF2-40B4-BE49-F238E27FC236}">
                <a16:creationId xmlns:a16="http://schemas.microsoft.com/office/drawing/2014/main" id="{1AC12726-862C-A0FA-C65D-A7719990F3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513" y="644049"/>
            <a:ext cx="2670048" cy="542992"/>
          </a:xfrm>
          <a:prstGeom prst="rect">
            <a:avLst/>
          </a:prstGeom>
        </p:spPr>
      </p:pic>
    </p:spTree>
    <p:extLst>
      <p:ext uri="{BB962C8B-B14F-4D97-AF65-F5344CB8AC3E}">
        <p14:creationId xmlns:p14="http://schemas.microsoft.com/office/powerpoint/2010/main" val="2777117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4C12D-8A7C-2712-8852-D29457178313}"/>
              </a:ext>
            </a:extLst>
          </p:cNvPr>
          <p:cNvSpPr>
            <a:spLocks noGrp="1"/>
          </p:cNvSpPr>
          <p:nvPr>
            <p:ph type="title"/>
          </p:nvPr>
        </p:nvSpPr>
        <p:spPr>
          <a:xfrm>
            <a:off x="1154954" y="838200"/>
            <a:ext cx="8761413" cy="842432"/>
          </a:xfrm>
        </p:spPr>
        <p:txBody>
          <a:bodyPr/>
          <a:lstStyle/>
          <a:p>
            <a:r>
              <a:rPr lang="ro-RO" altLang="en-US" sz="2800" b="1" dirty="0">
                <a:latin typeface="Times New Roman" panose="02020603050405020304" pitchFamily="18" charset="0"/>
                <a:cs typeface="Times New Roman" panose="02020603050405020304" pitchFamily="18" charset="0"/>
              </a:rPr>
              <a:t>202</a:t>
            </a:r>
            <a:r>
              <a:rPr lang="en-US" altLang="en-US" sz="2800" b="1" dirty="0">
                <a:latin typeface="Times New Roman" panose="02020603050405020304" pitchFamily="18" charset="0"/>
                <a:cs typeface="Times New Roman" panose="02020603050405020304" pitchFamily="18" charset="0"/>
              </a:rPr>
              <a:t>4</a:t>
            </a:r>
            <a:r>
              <a:rPr lang="ro-RO" altLang="en-US" sz="2800" b="1" dirty="0">
                <a:latin typeface="Times New Roman" panose="02020603050405020304" pitchFamily="18" charset="0"/>
                <a:cs typeface="Times New Roman" panose="02020603050405020304" pitchFamily="18" charset="0"/>
              </a:rPr>
              <a:t> -</a:t>
            </a:r>
            <a:r>
              <a:rPr lang="ro-RO" altLang="en-US" sz="2800" dirty="0">
                <a:latin typeface="Times New Roman" panose="02020603050405020304" pitchFamily="18" charset="0"/>
                <a:cs typeface="Times New Roman" panose="02020603050405020304" pitchFamily="18" charset="0"/>
              </a:rPr>
              <a:t> </a:t>
            </a:r>
            <a:r>
              <a:rPr lang="ro-RO" altLang="en-US" sz="2800" b="1" dirty="0">
                <a:latin typeface="Times New Roman" panose="02020603050405020304" pitchFamily="18" charset="0"/>
                <a:cs typeface="Times New Roman" panose="02020603050405020304" pitchFamily="18" charset="0"/>
              </a:rPr>
              <a:t>STUDENT INVEST – cheltuieli eligibile (1/2</a:t>
            </a:r>
            <a:r>
              <a:rPr lang="en-US" altLang="en-US" sz="2800" b="1" dirty="0">
                <a:latin typeface="Times New Roman" panose="02020603050405020304" pitchFamily="18" charset="0"/>
                <a:cs typeface="Times New Roman" panose="02020603050405020304" pitchFamily="18" charset="0"/>
              </a:rPr>
              <a:t>)</a:t>
            </a:r>
            <a:endParaRPr lang="en-US" sz="2800" dirty="0"/>
          </a:p>
        </p:txBody>
      </p:sp>
      <p:sp>
        <p:nvSpPr>
          <p:cNvPr id="3" name="Content Placeholder 2">
            <a:extLst>
              <a:ext uri="{FF2B5EF4-FFF2-40B4-BE49-F238E27FC236}">
                <a16:creationId xmlns:a16="http://schemas.microsoft.com/office/drawing/2014/main" id="{3E869A36-D90F-25A5-BCC0-E76EF61E615E}"/>
              </a:ext>
            </a:extLst>
          </p:cNvPr>
          <p:cNvSpPr>
            <a:spLocks noGrp="1"/>
          </p:cNvSpPr>
          <p:nvPr>
            <p:ph idx="1"/>
          </p:nvPr>
        </p:nvSpPr>
        <p:spPr>
          <a:xfrm>
            <a:off x="1154954" y="2603500"/>
            <a:ext cx="10137886" cy="3416300"/>
          </a:xfrm>
        </p:spPr>
        <p:txBody>
          <a:bodyPr>
            <a:normAutofit fontScale="92500" lnSpcReduction="10000"/>
          </a:bodyPr>
          <a:lstStyle/>
          <a:p>
            <a:pPr marL="174625" indent="-174625">
              <a:defRPr/>
            </a:pPr>
            <a:r>
              <a:rPr lang="ro-RO" sz="1800" b="1" dirty="0">
                <a:latin typeface="Times New Roman" panose="02020603050405020304" pitchFamily="18" charset="0"/>
                <a:cs typeface="Times New Roman" panose="02020603050405020304" pitchFamily="18" charset="0"/>
              </a:rPr>
              <a:t>Taxe de studii</a:t>
            </a:r>
            <a:r>
              <a:rPr lang="ro-RO" sz="1800" dirty="0">
                <a:latin typeface="Times New Roman" panose="02020603050405020304" pitchFamily="18" charset="0"/>
                <a:cs typeface="Times New Roman" panose="02020603050405020304" pitchFamily="18" charset="0"/>
              </a:rPr>
              <a:t>: licent</a:t>
            </a:r>
            <a:r>
              <a:rPr lang="en-US" sz="1800" dirty="0">
                <a:latin typeface="Times New Roman" panose="02020603050405020304" pitchFamily="18" charset="0"/>
                <a:cs typeface="Times New Roman" panose="02020603050405020304" pitchFamily="18" charset="0"/>
              </a:rPr>
              <a:t>ă</a:t>
            </a:r>
            <a:r>
              <a:rPr lang="ro-RO" sz="1800" dirty="0">
                <a:latin typeface="Times New Roman" panose="02020603050405020304" pitchFamily="18" charset="0"/>
                <a:cs typeface="Times New Roman" panose="02020603050405020304" pitchFamily="18" charset="0"/>
              </a:rPr>
              <a:t>, master, inclusiv MBA, doctorat;</a:t>
            </a:r>
          </a:p>
          <a:p>
            <a:pPr marL="174625" indent="-174625">
              <a:defRPr/>
            </a:pPr>
            <a:r>
              <a:rPr lang="ro-RO" sz="1800" b="1" dirty="0">
                <a:latin typeface="Times New Roman" panose="02020603050405020304" pitchFamily="18" charset="0"/>
                <a:cs typeface="Times New Roman" panose="02020603050405020304" pitchFamily="18" charset="0"/>
              </a:rPr>
              <a:t>Plata c</a:t>
            </a:r>
            <a:r>
              <a:rPr lang="en-US" sz="1800" b="1" dirty="0">
                <a:latin typeface="Times New Roman" panose="02020603050405020304" pitchFamily="18" charset="0"/>
                <a:cs typeface="Times New Roman" panose="02020603050405020304" pitchFamily="18" charset="0"/>
              </a:rPr>
              <a:t>ă</a:t>
            </a:r>
            <a:r>
              <a:rPr lang="ro-RO" sz="1800" b="1" dirty="0">
                <a:latin typeface="Times New Roman" panose="02020603050405020304" pitchFamily="18" charset="0"/>
                <a:cs typeface="Times New Roman" panose="02020603050405020304" pitchFamily="18" charset="0"/>
              </a:rPr>
              <a:t>r</a:t>
            </a:r>
            <a:r>
              <a:rPr lang="en-US" sz="1800" b="1" dirty="0">
                <a:latin typeface="Times New Roman" panose="02020603050405020304" pitchFamily="18" charset="0"/>
                <a:cs typeface="Times New Roman" panose="02020603050405020304" pitchFamily="18" charset="0"/>
              </a:rPr>
              <a:t>ț</a:t>
            </a:r>
            <a:r>
              <a:rPr lang="ro-RO" sz="1800" b="1" dirty="0">
                <a:latin typeface="Times New Roman" panose="02020603050405020304" pitchFamily="18" charset="0"/>
                <a:cs typeface="Times New Roman" panose="02020603050405020304" pitchFamily="18" charset="0"/>
              </a:rPr>
              <a:t>ilor, rechizitelor, </a:t>
            </a:r>
            <a:r>
              <a:rPr lang="ro-RO" sz="1800" dirty="0">
                <a:latin typeface="Times New Roman" panose="02020603050405020304" pitchFamily="18" charset="0"/>
                <a:cs typeface="Times New Roman" panose="02020603050405020304" pitchFamily="18" charset="0"/>
              </a:rPr>
              <a:t>inclusiv a celor editate </a:t>
            </a:r>
            <a:r>
              <a:rPr lang="en-US" sz="1800" dirty="0">
                <a:latin typeface="Times New Roman" panose="02020603050405020304" pitchFamily="18" charset="0"/>
                <a:cs typeface="Times New Roman" panose="02020603050405020304" pitchFamily="18" charset="0"/>
              </a:rPr>
              <a:t>î</a:t>
            </a:r>
            <a:r>
              <a:rPr lang="ro-RO" sz="1800" dirty="0">
                <a:latin typeface="Times New Roman" panose="02020603050405020304" pitchFamily="18" charset="0"/>
                <a:cs typeface="Times New Roman" panose="02020603050405020304" pitchFamily="18" charset="0"/>
              </a:rPr>
              <a:t>n forme accesibile persoanelor cu dizabilit</a:t>
            </a:r>
            <a:r>
              <a:rPr lang="en-US" sz="1800" dirty="0">
                <a:latin typeface="Times New Roman" panose="02020603050405020304" pitchFamily="18" charset="0"/>
                <a:cs typeface="Times New Roman" panose="02020603050405020304" pitchFamily="18" charset="0"/>
              </a:rPr>
              <a:t>ă</a:t>
            </a:r>
            <a:r>
              <a:rPr lang="en-US" dirty="0">
                <a:latin typeface="Times New Roman" panose="02020603050405020304" pitchFamily="18" charset="0"/>
                <a:cs typeface="Times New Roman" panose="02020603050405020304" pitchFamily="18" charset="0"/>
              </a:rPr>
              <a:t>ț</a:t>
            </a:r>
            <a:r>
              <a:rPr lang="ro-RO" sz="1800" dirty="0">
                <a:latin typeface="Times New Roman" panose="02020603050405020304" pitchFamily="18" charset="0"/>
                <a:cs typeface="Times New Roman" panose="02020603050405020304" pitchFamily="18" charset="0"/>
              </a:rPr>
              <a:t>i;</a:t>
            </a:r>
          </a:p>
          <a:p>
            <a:pPr marL="174625" indent="-174625">
              <a:defRPr/>
            </a:pPr>
            <a:r>
              <a:rPr lang="ro-RO" sz="1800" b="1" dirty="0">
                <a:latin typeface="Times New Roman" panose="02020603050405020304" pitchFamily="18" charset="0"/>
                <a:cs typeface="Times New Roman" panose="02020603050405020304" pitchFamily="18" charset="0"/>
              </a:rPr>
              <a:t>Costul public</a:t>
            </a:r>
            <a:r>
              <a:rPr lang="en-US" sz="1800" b="1" dirty="0">
                <a:latin typeface="Times New Roman" panose="02020603050405020304" pitchFamily="18" charset="0"/>
                <a:cs typeface="Times New Roman" panose="02020603050405020304" pitchFamily="18" charset="0"/>
              </a:rPr>
              <a:t>ă</a:t>
            </a:r>
            <a:r>
              <a:rPr lang="ro-RO" sz="1800" b="1" dirty="0">
                <a:latin typeface="Times New Roman" panose="02020603050405020304" pitchFamily="18" charset="0"/>
                <a:cs typeface="Times New Roman" panose="02020603050405020304" pitchFamily="18" charset="0"/>
              </a:rPr>
              <a:t>rii c</a:t>
            </a:r>
            <a:r>
              <a:rPr lang="en-US" sz="1800" b="1" dirty="0">
                <a:latin typeface="Times New Roman" panose="02020603050405020304" pitchFamily="18" charset="0"/>
                <a:cs typeface="Times New Roman" panose="02020603050405020304" pitchFamily="18" charset="0"/>
              </a:rPr>
              <a:t>ă</a:t>
            </a:r>
            <a:r>
              <a:rPr lang="ro-RO" sz="1800" b="1" dirty="0">
                <a:latin typeface="Times New Roman" panose="02020603050405020304" pitchFamily="18" charset="0"/>
                <a:cs typeface="Times New Roman" panose="02020603050405020304" pitchFamily="18" charset="0"/>
              </a:rPr>
              <a:t>r</a:t>
            </a:r>
            <a:r>
              <a:rPr lang="en-US" sz="1800" b="1" dirty="0">
                <a:latin typeface="Times New Roman" panose="02020603050405020304" pitchFamily="18" charset="0"/>
                <a:cs typeface="Times New Roman" panose="02020603050405020304" pitchFamily="18" charset="0"/>
              </a:rPr>
              <a:t>ț</a:t>
            </a:r>
            <a:r>
              <a:rPr lang="ro-RO" sz="1800" b="1" dirty="0">
                <a:latin typeface="Times New Roman" panose="02020603050405020304" pitchFamily="18" charset="0"/>
                <a:cs typeface="Times New Roman" panose="02020603050405020304" pitchFamily="18" charset="0"/>
              </a:rPr>
              <a:t>ilor </a:t>
            </a:r>
            <a:r>
              <a:rPr lang="ro-RO" sz="1800" dirty="0">
                <a:latin typeface="Times New Roman" panose="02020603050405020304" pitchFamily="18" charset="0"/>
                <a:cs typeface="Times New Roman" panose="02020603050405020304" pitchFamily="18" charset="0"/>
              </a:rPr>
              <a:t>sau al studiilor de specialitate;</a:t>
            </a:r>
          </a:p>
          <a:p>
            <a:pPr marL="174625" indent="-174625">
              <a:defRPr/>
            </a:pPr>
            <a:r>
              <a:rPr lang="ro-RO" sz="1800" b="1" dirty="0">
                <a:latin typeface="Times New Roman" panose="02020603050405020304" pitchFamily="18" charset="0"/>
                <a:cs typeface="Times New Roman" panose="02020603050405020304" pitchFamily="18" charset="0"/>
              </a:rPr>
              <a:t>Taxa de participare la manifest</a:t>
            </a:r>
            <a:r>
              <a:rPr lang="en-US" sz="1800" b="1" dirty="0">
                <a:latin typeface="Times New Roman" panose="02020603050405020304" pitchFamily="18" charset="0"/>
                <a:cs typeface="Times New Roman" panose="02020603050405020304" pitchFamily="18" charset="0"/>
              </a:rPr>
              <a:t>ă</a:t>
            </a:r>
            <a:r>
              <a:rPr lang="ro-RO" sz="1800" b="1" dirty="0">
                <a:latin typeface="Times New Roman" panose="02020603050405020304" pitchFamily="18" charset="0"/>
                <a:cs typeface="Times New Roman" panose="02020603050405020304" pitchFamily="18" charset="0"/>
              </a:rPr>
              <a:t>ri </a:t>
            </a:r>
            <a:r>
              <a:rPr lang="en-US" b="1" dirty="0">
                <a:latin typeface="Times New Roman" panose="02020603050405020304" pitchFamily="18" charset="0"/>
                <a:cs typeface="Times New Roman" panose="02020603050405020304" pitchFamily="18" charset="0"/>
              </a:rPr>
              <a:t>ș</a:t>
            </a:r>
            <a:r>
              <a:rPr lang="ro-RO" sz="1800" b="1" dirty="0">
                <a:latin typeface="Times New Roman" panose="02020603050405020304" pitchFamily="18" charset="0"/>
                <a:cs typeface="Times New Roman" panose="02020603050405020304" pitchFamily="18" charset="0"/>
              </a:rPr>
              <a:t>tiin</a:t>
            </a:r>
            <a:r>
              <a:rPr lang="en-US" sz="1800" b="1" dirty="0">
                <a:latin typeface="Times New Roman" panose="02020603050405020304" pitchFamily="18" charset="0"/>
                <a:cs typeface="Times New Roman" panose="02020603050405020304" pitchFamily="18" charset="0"/>
              </a:rPr>
              <a:t>ț</a:t>
            </a:r>
            <a:r>
              <a:rPr lang="ro-RO" sz="1800" b="1" dirty="0">
                <a:latin typeface="Times New Roman" panose="02020603050405020304" pitchFamily="18" charset="0"/>
                <a:cs typeface="Times New Roman" panose="02020603050405020304" pitchFamily="18" charset="0"/>
              </a:rPr>
              <a:t>ifice </a:t>
            </a:r>
            <a:r>
              <a:rPr lang="en-US" b="1" dirty="0">
                <a:latin typeface="Times New Roman" panose="02020603050405020304" pitchFamily="18" charset="0"/>
                <a:cs typeface="Times New Roman" panose="02020603050405020304" pitchFamily="18" charset="0"/>
              </a:rPr>
              <a:t>ș</a:t>
            </a:r>
            <a:r>
              <a:rPr lang="ro-RO" sz="1800" b="1" dirty="0">
                <a:latin typeface="Times New Roman" panose="02020603050405020304" pitchFamily="18" charset="0"/>
                <a:cs typeface="Times New Roman" panose="02020603050405020304" pitchFamily="18" charset="0"/>
              </a:rPr>
              <a:t>i concursuri, precum </a:t>
            </a:r>
            <a:r>
              <a:rPr lang="en-US" sz="1800" b="1" dirty="0">
                <a:latin typeface="Times New Roman" panose="02020603050405020304" pitchFamily="18" charset="0"/>
                <a:cs typeface="Times New Roman" panose="02020603050405020304" pitchFamily="18" charset="0"/>
              </a:rPr>
              <a:t>ș</a:t>
            </a:r>
            <a:r>
              <a:rPr lang="ro-RO" sz="1800" b="1" dirty="0">
                <a:latin typeface="Times New Roman" panose="02020603050405020304" pitchFamily="18" charset="0"/>
                <a:cs typeface="Times New Roman" panose="02020603050405020304" pitchFamily="18" charset="0"/>
              </a:rPr>
              <a:t>i cheltuielile de transport pentru deplas</a:t>
            </a:r>
            <a:r>
              <a:rPr lang="en-US" sz="1800" b="1" dirty="0">
                <a:latin typeface="Times New Roman" panose="02020603050405020304" pitchFamily="18" charset="0"/>
                <a:cs typeface="Times New Roman" panose="02020603050405020304" pitchFamily="18" charset="0"/>
              </a:rPr>
              <a:t>ă</a:t>
            </a:r>
            <a:r>
              <a:rPr lang="ro-RO" sz="1800" b="1" dirty="0">
                <a:latin typeface="Times New Roman" panose="02020603050405020304" pitchFamily="18" charset="0"/>
                <a:cs typeface="Times New Roman" panose="02020603050405020304" pitchFamily="18" charset="0"/>
              </a:rPr>
              <a:t>ri;</a:t>
            </a:r>
          </a:p>
          <a:p>
            <a:pPr marL="174625" indent="-174625">
              <a:defRPr/>
            </a:pPr>
            <a:r>
              <a:rPr lang="ro-RO" sz="1800" b="1" dirty="0">
                <a:latin typeface="Times New Roman" panose="02020603050405020304" pitchFamily="18" charset="0"/>
                <a:cs typeface="Times New Roman" panose="02020603050405020304" pitchFamily="18" charset="0"/>
              </a:rPr>
              <a:t>Achizi</a:t>
            </a:r>
            <a:r>
              <a:rPr lang="en-US" sz="1800" b="1" dirty="0">
                <a:latin typeface="Times New Roman" panose="02020603050405020304" pitchFamily="18" charset="0"/>
                <a:cs typeface="Times New Roman" panose="02020603050405020304" pitchFamily="18" charset="0"/>
              </a:rPr>
              <a:t>ț</a:t>
            </a:r>
            <a:r>
              <a:rPr lang="ro-RO" sz="1800" b="1" dirty="0">
                <a:latin typeface="Times New Roman" panose="02020603050405020304" pitchFamily="18" charset="0"/>
                <a:cs typeface="Times New Roman" panose="02020603050405020304" pitchFamily="18" charset="0"/>
              </a:rPr>
              <a:t>ionarea de calculatoare</a:t>
            </a:r>
            <a:r>
              <a:rPr lang="ro-RO" sz="1800" dirty="0">
                <a:latin typeface="Times New Roman" panose="02020603050405020304" pitchFamily="18" charset="0"/>
                <a:cs typeface="Times New Roman" panose="02020603050405020304" pitchFamily="18" charset="0"/>
              </a:rPr>
              <a:t>, laptop-uri, imprimante, aplica</a:t>
            </a:r>
            <a:r>
              <a:rPr lang="en-US" sz="1800" dirty="0">
                <a:latin typeface="Times New Roman" panose="02020603050405020304" pitchFamily="18" charset="0"/>
                <a:cs typeface="Times New Roman" panose="02020603050405020304" pitchFamily="18" charset="0"/>
              </a:rPr>
              <a:t>ț</a:t>
            </a:r>
            <a:r>
              <a:rPr lang="ro-RO" sz="1800" dirty="0">
                <a:latin typeface="Times New Roman" panose="02020603050405020304" pitchFamily="18" charset="0"/>
                <a:cs typeface="Times New Roman" panose="02020603050405020304" pitchFamily="18" charset="0"/>
              </a:rPr>
              <a:t>ii informatice de specialitate, inclusiv a celor av</a:t>
            </a:r>
            <a:r>
              <a:rPr lang="en-US" sz="1800" dirty="0">
                <a:latin typeface="Times New Roman" panose="02020603050405020304" pitchFamily="18" charset="0"/>
                <a:cs typeface="Times New Roman" panose="02020603050405020304" pitchFamily="18" charset="0"/>
              </a:rPr>
              <a:t>â</a:t>
            </a:r>
            <a:r>
              <a:rPr lang="ro-RO" sz="1800" dirty="0">
                <a:latin typeface="Times New Roman" panose="02020603050405020304" pitchFamily="18" charset="0"/>
                <a:cs typeface="Times New Roman" panose="02020603050405020304" pitchFamily="18" charset="0"/>
              </a:rPr>
              <a:t>nd </a:t>
            </a:r>
            <a:r>
              <a:rPr lang="en-US" dirty="0">
                <a:latin typeface="Times New Roman" panose="02020603050405020304" pitchFamily="18" charset="0"/>
                <a:cs typeface="Times New Roman" panose="02020603050405020304" pitchFamily="18" charset="0"/>
              </a:rPr>
              <a:t>î</a:t>
            </a:r>
            <a:r>
              <a:rPr lang="ro-RO" sz="1800" dirty="0">
                <a:latin typeface="Times New Roman" panose="02020603050405020304" pitchFamily="18" charset="0"/>
                <a:cs typeface="Times New Roman" panose="02020603050405020304" pitchFamily="18" charset="0"/>
              </a:rPr>
              <a:t>ncorporate tehnologii de acces </a:t>
            </a:r>
            <a:r>
              <a:rPr lang="en-US" sz="1800" dirty="0">
                <a:latin typeface="Times New Roman" panose="02020603050405020304" pitchFamily="18" charset="0"/>
                <a:cs typeface="Times New Roman" panose="02020603050405020304" pitchFamily="18" charset="0"/>
              </a:rPr>
              <a:t>ș</a:t>
            </a:r>
            <a:r>
              <a:rPr lang="ro-RO" sz="1800" dirty="0">
                <a:latin typeface="Times New Roman" panose="02020603050405020304" pitchFamily="18" charset="0"/>
                <a:cs typeface="Times New Roman" panose="02020603050405020304" pitchFamily="18" charset="0"/>
              </a:rPr>
              <a:t>i dispozitive asistive pentru persoanele cu dizabilit</a:t>
            </a:r>
            <a:r>
              <a:rPr lang="en-US" sz="1800" dirty="0">
                <a:latin typeface="Times New Roman" panose="02020603050405020304" pitchFamily="18" charset="0"/>
                <a:cs typeface="Times New Roman" panose="02020603050405020304" pitchFamily="18" charset="0"/>
              </a:rPr>
              <a:t>ă</a:t>
            </a:r>
            <a:r>
              <a:rPr lang="en-US" dirty="0">
                <a:latin typeface="Times New Roman" panose="02020603050405020304" pitchFamily="18" charset="0"/>
                <a:cs typeface="Times New Roman" panose="02020603050405020304" pitchFamily="18" charset="0"/>
              </a:rPr>
              <a:t>ț</a:t>
            </a:r>
            <a:r>
              <a:rPr lang="ro-RO" sz="1800" dirty="0">
                <a:latin typeface="Times New Roman" panose="02020603050405020304" pitchFamily="18" charset="0"/>
                <a:cs typeface="Times New Roman" panose="02020603050405020304" pitchFamily="18" charset="0"/>
              </a:rPr>
              <a:t>i;</a:t>
            </a:r>
          </a:p>
          <a:p>
            <a:pPr marL="174625" indent="-174625">
              <a:defRPr/>
            </a:pPr>
            <a:r>
              <a:rPr lang="ro-RO" sz="1800" b="1" dirty="0">
                <a:latin typeface="Times New Roman" panose="02020603050405020304" pitchFamily="18" charset="0"/>
                <a:cs typeface="Times New Roman" panose="02020603050405020304" pitchFamily="18" charset="0"/>
              </a:rPr>
              <a:t>Plata chiriei</a:t>
            </a:r>
            <a:r>
              <a:rPr lang="ro-RO"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î</a:t>
            </a:r>
            <a:r>
              <a:rPr lang="ro-RO" sz="1800" dirty="0">
                <a:latin typeface="Times New Roman" panose="02020603050405020304" pitchFamily="18" charset="0"/>
                <a:cs typeface="Times New Roman" panose="02020603050405020304" pitchFamily="18" charset="0"/>
              </a:rPr>
              <a:t>n limita a maximum 300 euro/luna, la cursul BNR din ziua pl</a:t>
            </a:r>
            <a:r>
              <a:rPr lang="en-US" sz="1800" dirty="0">
                <a:latin typeface="Times New Roman" panose="02020603050405020304" pitchFamily="18" charset="0"/>
                <a:cs typeface="Times New Roman" panose="02020603050405020304" pitchFamily="18" charset="0"/>
              </a:rPr>
              <a:t>ă</a:t>
            </a:r>
            <a:r>
              <a:rPr lang="en-US" dirty="0">
                <a:latin typeface="Times New Roman" panose="02020603050405020304" pitchFamily="18" charset="0"/>
                <a:cs typeface="Times New Roman" panose="02020603050405020304" pitchFamily="18" charset="0"/>
              </a:rPr>
              <a:t>ț</a:t>
            </a:r>
            <a:r>
              <a:rPr lang="ro-RO" sz="1800" dirty="0">
                <a:latin typeface="Times New Roman" panose="02020603050405020304" pitchFamily="18" charset="0"/>
                <a:cs typeface="Times New Roman" panose="02020603050405020304" pitchFamily="18" charset="0"/>
              </a:rPr>
              <a:t>ii; </a:t>
            </a:r>
            <a:endParaRPr lang="en-US" sz="1800" dirty="0">
              <a:latin typeface="Times New Roman" panose="02020603050405020304" pitchFamily="18" charset="0"/>
              <a:cs typeface="Times New Roman" panose="02020603050405020304" pitchFamily="18" charset="0"/>
            </a:endParaRPr>
          </a:p>
          <a:p>
            <a:pPr marL="174625" indent="-174625">
              <a:defRPr/>
            </a:pPr>
            <a:r>
              <a:rPr lang="en-US" sz="1800" b="1" dirty="0">
                <a:latin typeface="Times New Roman" panose="02020603050405020304" pitchFamily="18" charset="0"/>
                <a:cs typeface="Times New Roman" panose="02020603050405020304" pitchFamily="18" charset="0"/>
              </a:rPr>
              <a:t>P</a:t>
            </a:r>
            <a:r>
              <a:rPr lang="ro-RO" sz="1800" b="1" dirty="0">
                <a:latin typeface="Times New Roman" panose="02020603050405020304" pitchFamily="18" charset="0"/>
                <a:cs typeface="Times New Roman" panose="02020603050405020304" pitchFamily="18" charset="0"/>
              </a:rPr>
              <a:t>lata locurilor de cazare </a:t>
            </a:r>
            <a:r>
              <a:rPr lang="en-US" sz="1800" dirty="0">
                <a:latin typeface="Times New Roman" panose="02020603050405020304" pitchFamily="18" charset="0"/>
                <a:cs typeface="Times New Roman" panose="02020603050405020304" pitchFamily="18" charset="0"/>
              </a:rPr>
              <a:t>î</a:t>
            </a:r>
            <a:r>
              <a:rPr lang="ro-RO" sz="1800" dirty="0">
                <a:latin typeface="Times New Roman" panose="02020603050405020304" pitchFamily="18" charset="0"/>
                <a:cs typeface="Times New Roman" panose="02020603050405020304" pitchFamily="18" charset="0"/>
              </a:rPr>
              <a:t>n c</a:t>
            </a:r>
            <a:r>
              <a:rPr lang="en-US" sz="1800" dirty="0">
                <a:latin typeface="Times New Roman" panose="02020603050405020304" pitchFamily="18" charset="0"/>
                <a:cs typeface="Times New Roman" panose="02020603050405020304" pitchFamily="18" charset="0"/>
              </a:rPr>
              <a:t>ă</a:t>
            </a:r>
            <a:r>
              <a:rPr lang="ro-RO" sz="1800" dirty="0">
                <a:latin typeface="Times New Roman" panose="02020603050405020304" pitchFamily="18" charset="0"/>
                <a:cs typeface="Times New Roman" panose="02020603050405020304" pitchFamily="18" charset="0"/>
              </a:rPr>
              <a:t>minele studen</a:t>
            </a:r>
            <a:r>
              <a:rPr lang="en-US" sz="1800" dirty="0">
                <a:latin typeface="Times New Roman" panose="02020603050405020304" pitchFamily="18" charset="0"/>
                <a:cs typeface="Times New Roman" panose="02020603050405020304" pitchFamily="18" charset="0"/>
              </a:rPr>
              <a:t>ț</a:t>
            </a:r>
            <a:r>
              <a:rPr lang="ro-RO" sz="1800" dirty="0">
                <a:latin typeface="Times New Roman" panose="02020603050405020304" pitchFamily="18" charset="0"/>
                <a:cs typeface="Times New Roman" panose="02020603050405020304" pitchFamily="18" charset="0"/>
              </a:rPr>
              <a:t>e</a:t>
            </a:r>
            <a:r>
              <a:rPr lang="en-US" sz="1800" dirty="0">
                <a:latin typeface="Times New Roman" panose="02020603050405020304" pitchFamily="18" charset="0"/>
                <a:cs typeface="Times New Roman" panose="02020603050405020304" pitchFamily="18" charset="0"/>
              </a:rPr>
              <a:t>ș</a:t>
            </a:r>
            <a:r>
              <a:rPr lang="ro-RO" sz="1800" dirty="0">
                <a:latin typeface="Times New Roman" panose="02020603050405020304" pitchFamily="18" charset="0"/>
                <a:cs typeface="Times New Roman" panose="02020603050405020304" pitchFamily="18" charset="0"/>
              </a:rPr>
              <a:t>ti;</a:t>
            </a:r>
          </a:p>
          <a:p>
            <a:pPr marL="174625" indent="-174625">
              <a:defRPr/>
            </a:pPr>
            <a:r>
              <a:rPr lang="ro-RO" sz="1800" b="1" dirty="0">
                <a:latin typeface="Times New Roman" panose="02020603050405020304" pitchFamily="18" charset="0"/>
                <a:cs typeface="Times New Roman" panose="02020603050405020304" pitchFamily="18" charset="0"/>
              </a:rPr>
              <a:t>Parte/avans din achizi</a:t>
            </a:r>
            <a:r>
              <a:rPr lang="en-US" sz="1800" b="1" dirty="0">
                <a:latin typeface="Times New Roman" panose="02020603050405020304" pitchFamily="18" charset="0"/>
                <a:cs typeface="Times New Roman" panose="02020603050405020304" pitchFamily="18" charset="0"/>
              </a:rPr>
              <a:t>ț</a:t>
            </a:r>
            <a:r>
              <a:rPr lang="ro-RO" sz="1800" b="1" dirty="0">
                <a:latin typeface="Times New Roman" panose="02020603050405020304" pitchFamily="18" charset="0"/>
                <a:cs typeface="Times New Roman" panose="02020603050405020304" pitchFamily="18" charset="0"/>
              </a:rPr>
              <a:t>ia unei locuin</a:t>
            </a:r>
            <a:r>
              <a:rPr lang="en-US" sz="1800" b="1" dirty="0">
                <a:latin typeface="Times New Roman" panose="02020603050405020304" pitchFamily="18" charset="0"/>
                <a:cs typeface="Times New Roman" panose="02020603050405020304" pitchFamily="18" charset="0"/>
              </a:rPr>
              <a:t>ț</a:t>
            </a:r>
            <a:r>
              <a:rPr lang="ro-RO" sz="1800" b="1" dirty="0">
                <a:latin typeface="Times New Roman" panose="02020603050405020304" pitchFamily="18" charset="0"/>
                <a:cs typeface="Times New Roman" panose="02020603050405020304" pitchFamily="18" charset="0"/>
              </a:rPr>
              <a:t>e;</a:t>
            </a:r>
          </a:p>
          <a:p>
            <a:endParaRPr lang="en-US" dirty="0"/>
          </a:p>
        </p:txBody>
      </p:sp>
      <p:pic>
        <p:nvPicPr>
          <p:cNvPr id="4" name="Picture 3">
            <a:extLst>
              <a:ext uri="{FF2B5EF4-FFF2-40B4-BE49-F238E27FC236}">
                <a16:creationId xmlns:a16="http://schemas.microsoft.com/office/drawing/2014/main" id="{F18A0857-8EB2-1332-F9AC-4256A3862A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513" y="644049"/>
            <a:ext cx="2670048" cy="542992"/>
          </a:xfrm>
          <a:prstGeom prst="rect">
            <a:avLst/>
          </a:prstGeom>
        </p:spPr>
      </p:pic>
    </p:spTree>
    <p:extLst>
      <p:ext uri="{BB962C8B-B14F-4D97-AF65-F5344CB8AC3E}">
        <p14:creationId xmlns:p14="http://schemas.microsoft.com/office/powerpoint/2010/main" val="2278933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663BD-A1D3-1685-A2E6-9183696D41CA}"/>
              </a:ext>
            </a:extLst>
          </p:cNvPr>
          <p:cNvSpPr>
            <a:spLocks noGrp="1"/>
          </p:cNvSpPr>
          <p:nvPr>
            <p:ph type="title"/>
          </p:nvPr>
        </p:nvSpPr>
        <p:spPr/>
        <p:txBody>
          <a:bodyPr/>
          <a:lstStyle/>
          <a:p>
            <a:r>
              <a:rPr lang="ro-RO" altLang="en-US" sz="2800" b="1" dirty="0">
                <a:latin typeface="Times New Roman" panose="02020603050405020304" pitchFamily="18" charset="0"/>
                <a:cs typeface="Times New Roman" panose="02020603050405020304" pitchFamily="18" charset="0"/>
              </a:rPr>
              <a:t>202</a:t>
            </a:r>
            <a:r>
              <a:rPr lang="en-US" altLang="en-US" sz="2800" b="1" dirty="0">
                <a:latin typeface="Times New Roman" panose="02020603050405020304" pitchFamily="18" charset="0"/>
                <a:cs typeface="Times New Roman" panose="02020603050405020304" pitchFamily="18" charset="0"/>
              </a:rPr>
              <a:t>4</a:t>
            </a:r>
            <a:r>
              <a:rPr lang="ro-RO" altLang="en-US" sz="2800" b="1" dirty="0">
                <a:latin typeface="Times New Roman" panose="02020603050405020304" pitchFamily="18" charset="0"/>
                <a:cs typeface="Times New Roman" panose="02020603050405020304" pitchFamily="18" charset="0"/>
              </a:rPr>
              <a:t> -</a:t>
            </a:r>
            <a:r>
              <a:rPr lang="ro-RO" altLang="en-US" sz="2800" dirty="0">
                <a:latin typeface="Times New Roman" panose="02020603050405020304" pitchFamily="18" charset="0"/>
                <a:cs typeface="Times New Roman" panose="02020603050405020304" pitchFamily="18" charset="0"/>
              </a:rPr>
              <a:t> </a:t>
            </a:r>
            <a:r>
              <a:rPr lang="ro-RO" altLang="en-US" sz="2800" b="1" dirty="0">
                <a:latin typeface="Times New Roman" panose="02020603050405020304" pitchFamily="18" charset="0"/>
                <a:cs typeface="Times New Roman" panose="02020603050405020304" pitchFamily="18" charset="0"/>
              </a:rPr>
              <a:t>STUDENT INVEST – cheltuieli eligibile (2/2)</a:t>
            </a:r>
            <a:endParaRPr lang="en-US" sz="2800" dirty="0"/>
          </a:p>
        </p:txBody>
      </p:sp>
      <p:sp>
        <p:nvSpPr>
          <p:cNvPr id="3" name="Content Placeholder 2">
            <a:extLst>
              <a:ext uri="{FF2B5EF4-FFF2-40B4-BE49-F238E27FC236}">
                <a16:creationId xmlns:a16="http://schemas.microsoft.com/office/drawing/2014/main" id="{0E141EFB-C2B4-833B-FE5B-AFAA4C11C654}"/>
              </a:ext>
            </a:extLst>
          </p:cNvPr>
          <p:cNvSpPr>
            <a:spLocks noGrp="1"/>
          </p:cNvSpPr>
          <p:nvPr>
            <p:ph idx="1"/>
          </p:nvPr>
        </p:nvSpPr>
        <p:spPr>
          <a:xfrm>
            <a:off x="1154954" y="2331720"/>
            <a:ext cx="10375630" cy="4123944"/>
          </a:xfrm>
        </p:spPr>
        <p:txBody>
          <a:bodyPr>
            <a:normAutofit fontScale="92500" lnSpcReduction="10000"/>
          </a:bodyPr>
          <a:lstStyle/>
          <a:p>
            <a:r>
              <a:rPr lang="ro-RO" altLang="en-US" sz="1800" b="1" dirty="0">
                <a:latin typeface="Times New Roman" panose="02020603050405020304" pitchFamily="18" charset="0"/>
                <a:cs typeface="Times New Roman" panose="02020603050405020304" pitchFamily="18" charset="0"/>
              </a:rPr>
              <a:t>Cheltuieli cu transportul </a:t>
            </a:r>
            <a:r>
              <a:rPr lang="ro-RO" altLang="en-US" sz="1800" dirty="0">
                <a:latin typeface="Times New Roman" panose="02020603050405020304" pitchFamily="18" charset="0"/>
                <a:cs typeface="Times New Roman" panose="02020603050405020304" pitchFamily="18" charset="0"/>
              </a:rPr>
              <a:t>pentru bursele Erasmus, </a:t>
            </a:r>
            <a:r>
              <a:rPr lang="en-US" altLang="en-US" sz="1800" dirty="0">
                <a:latin typeface="Times New Roman" panose="02020603050405020304" pitchFamily="18" charset="0"/>
                <a:cs typeface="Times New Roman" panose="02020603050405020304" pitchFamily="18" charset="0"/>
              </a:rPr>
              <a:t>î</a:t>
            </a:r>
            <a:r>
              <a:rPr lang="ro-RO" altLang="en-US" sz="1800" dirty="0">
                <a:latin typeface="Times New Roman" panose="02020603050405020304" pitchFamily="18" charset="0"/>
                <a:cs typeface="Times New Roman" panose="02020603050405020304" pitchFamily="18" charset="0"/>
              </a:rPr>
              <a:t>n baza documentelor justificative: conven</a:t>
            </a:r>
            <a:r>
              <a:rPr lang="en-US" altLang="en-US" sz="1800" dirty="0">
                <a:latin typeface="Times New Roman" panose="02020603050405020304" pitchFamily="18" charset="0"/>
                <a:cs typeface="Times New Roman" panose="02020603050405020304" pitchFamily="18" charset="0"/>
              </a:rPr>
              <a:t>ț</a:t>
            </a:r>
            <a:r>
              <a:rPr lang="ro-RO" altLang="en-US" sz="1800" dirty="0">
                <a:latin typeface="Times New Roman" panose="02020603050405020304" pitchFamily="18" charset="0"/>
                <a:cs typeface="Times New Roman" panose="02020603050405020304" pitchFamily="18" charset="0"/>
              </a:rPr>
              <a:t>ie, adeverin</a:t>
            </a:r>
            <a:r>
              <a:rPr lang="en-US" altLang="en-US" sz="1800" dirty="0">
                <a:latin typeface="Times New Roman" panose="02020603050405020304" pitchFamily="18" charset="0"/>
                <a:cs typeface="Times New Roman" panose="02020603050405020304" pitchFamily="18" charset="0"/>
              </a:rPr>
              <a:t>ț</a:t>
            </a:r>
            <a:r>
              <a:rPr lang="en-US" altLang="en-US"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sau alt document care atest</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î</a:t>
            </a:r>
            <a:r>
              <a:rPr lang="ro-RO" altLang="en-US" sz="1800" dirty="0">
                <a:latin typeface="Times New Roman" panose="02020603050405020304" pitchFamily="18" charset="0"/>
                <a:cs typeface="Times New Roman" panose="02020603050405020304" pitchFamily="18" charset="0"/>
              </a:rPr>
              <a:t>nscrierea </a:t>
            </a:r>
            <a:r>
              <a:rPr lang="en-US" altLang="en-US" dirty="0">
                <a:latin typeface="Times New Roman" panose="02020603050405020304" pitchFamily="18" charset="0"/>
                <a:cs typeface="Times New Roman" panose="02020603050405020304" pitchFamily="18" charset="0"/>
              </a:rPr>
              <a:t>î</a:t>
            </a:r>
            <a:r>
              <a:rPr lang="ro-RO" altLang="en-US" sz="1800" dirty="0">
                <a:latin typeface="Times New Roman" panose="02020603050405020304" pitchFamily="18" charset="0"/>
                <a:cs typeface="Times New Roman" panose="02020603050405020304" pitchFamily="18" charset="0"/>
              </a:rPr>
              <a:t>n program;</a:t>
            </a:r>
          </a:p>
          <a:p>
            <a:r>
              <a:rPr lang="ro-RO" altLang="en-US" sz="1800" b="1" dirty="0">
                <a:latin typeface="Times New Roman" panose="02020603050405020304" pitchFamily="18" charset="0"/>
                <a:cs typeface="Times New Roman" panose="02020603050405020304" pitchFamily="18" charset="0"/>
              </a:rPr>
              <a:t>Plata pentru studen</a:t>
            </a:r>
            <a:r>
              <a:rPr lang="en-US" altLang="en-US" sz="1800" b="1" dirty="0">
                <a:latin typeface="Times New Roman" panose="02020603050405020304" pitchFamily="18" charset="0"/>
                <a:cs typeface="Times New Roman" panose="02020603050405020304" pitchFamily="18" charset="0"/>
              </a:rPr>
              <a:t>ț</a:t>
            </a:r>
            <a:r>
              <a:rPr lang="ro-RO" altLang="en-US" sz="1800" b="1" dirty="0">
                <a:latin typeface="Times New Roman" panose="02020603050405020304" pitchFamily="18" charset="0"/>
                <a:cs typeface="Times New Roman" panose="02020603050405020304" pitchFamily="18" charset="0"/>
              </a:rPr>
              <a:t>ii care sunt p</a:t>
            </a:r>
            <a:r>
              <a:rPr lang="en-US" altLang="en-US" sz="1800" b="1" dirty="0">
                <a:latin typeface="Times New Roman" panose="02020603050405020304" pitchFamily="18" charset="0"/>
                <a:cs typeface="Times New Roman" panose="02020603050405020304" pitchFamily="18" charset="0"/>
              </a:rPr>
              <a:t>ă</a:t>
            </a:r>
            <a:r>
              <a:rPr lang="ro-RO" altLang="en-US" sz="1800" b="1" dirty="0">
                <a:latin typeface="Times New Roman" panose="02020603050405020304" pitchFamily="18" charset="0"/>
                <a:cs typeface="Times New Roman" panose="02020603050405020304" pitchFamily="18" charset="0"/>
              </a:rPr>
              <a:t>rin</a:t>
            </a:r>
            <a:r>
              <a:rPr lang="en-US" altLang="en-US" sz="1800" b="1" dirty="0">
                <a:latin typeface="Times New Roman" panose="02020603050405020304" pitchFamily="18" charset="0"/>
                <a:cs typeface="Times New Roman" panose="02020603050405020304" pitchFamily="18" charset="0"/>
              </a:rPr>
              <a:t>ț</a:t>
            </a:r>
            <a:r>
              <a:rPr lang="ro-RO" altLang="en-US" sz="1800" b="1" dirty="0">
                <a:latin typeface="Times New Roman" panose="02020603050405020304" pitchFamily="18" charset="0"/>
                <a:cs typeface="Times New Roman" panose="02020603050405020304" pitchFamily="18" charset="0"/>
              </a:rPr>
              <a:t>i</a:t>
            </a:r>
            <a:r>
              <a:rPr lang="ro-RO" altLang="en-US" sz="1800" dirty="0">
                <a:latin typeface="Times New Roman" panose="02020603050405020304" pitchFamily="18" charset="0"/>
                <a:cs typeface="Times New Roman" panose="02020603050405020304" pitchFamily="18" charset="0"/>
              </a:rPr>
              <a:t>, a cheltuielilor cu cre</a:t>
            </a:r>
            <a:r>
              <a:rPr lang="en-US" altLang="en-US" sz="1800" dirty="0">
                <a:latin typeface="Times New Roman" panose="02020603050405020304" pitchFamily="18" charset="0"/>
                <a:cs typeface="Times New Roman" panose="02020603050405020304" pitchFamily="18" charset="0"/>
              </a:rPr>
              <a:t>ș</a:t>
            </a:r>
            <a:r>
              <a:rPr lang="ro-RO" altLang="en-US" sz="1800" dirty="0">
                <a:latin typeface="Times New Roman" panose="02020603050405020304" pitchFamily="18" charset="0"/>
                <a:cs typeface="Times New Roman" panose="02020603050405020304" pitchFamily="18" charset="0"/>
              </a:rPr>
              <a:t>a, gr</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dini</a:t>
            </a:r>
            <a:r>
              <a:rPr lang="en-US" altLang="en-US" sz="1800" dirty="0">
                <a:latin typeface="Times New Roman" panose="02020603050405020304" pitchFamily="18" charset="0"/>
                <a:cs typeface="Times New Roman" panose="02020603050405020304" pitchFamily="18" charset="0"/>
              </a:rPr>
              <a:t>ț</a:t>
            </a:r>
            <a:r>
              <a:rPr lang="ro-RO" altLang="en-US" sz="1800" dirty="0">
                <a:latin typeface="Times New Roman" panose="02020603050405020304" pitchFamily="18" charset="0"/>
                <a:cs typeface="Times New Roman" panose="02020603050405020304" pitchFamily="18" charset="0"/>
              </a:rPr>
              <a:t>a, </a:t>
            </a:r>
            <a:r>
              <a:rPr lang="en-US" altLang="en-US" sz="1800" dirty="0">
                <a:latin typeface="Times New Roman" panose="02020603050405020304" pitchFamily="18" charset="0"/>
                <a:cs typeface="Times New Roman" panose="02020603050405020304" pitchFamily="18" charset="0"/>
              </a:rPr>
              <a:t>ș</a:t>
            </a:r>
            <a:r>
              <a:rPr lang="ro-RO" altLang="en-US" sz="1800" dirty="0">
                <a:latin typeface="Times New Roman" panose="02020603050405020304" pitchFamily="18" charset="0"/>
                <a:cs typeface="Times New Roman" panose="02020603050405020304" pitchFamily="18" charset="0"/>
              </a:rPr>
              <a:t>coala, programele ”</a:t>
            </a:r>
            <a:r>
              <a:rPr lang="en-US" altLang="en-US" dirty="0">
                <a:latin typeface="Times New Roman" panose="02020603050405020304" pitchFamily="18" charset="0"/>
                <a:cs typeface="Times New Roman" panose="02020603050405020304" pitchFamily="18" charset="0"/>
              </a:rPr>
              <a:t>Ș</a:t>
            </a:r>
            <a:r>
              <a:rPr lang="ro-RO" altLang="en-US" sz="1800" dirty="0">
                <a:latin typeface="Times New Roman" panose="02020603050405020304" pitchFamily="18" charset="0"/>
                <a:cs typeface="Times New Roman" panose="02020603050405020304" pitchFamily="18" charset="0"/>
              </a:rPr>
              <a:t>coal</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dup</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Ș</a:t>
            </a:r>
            <a:r>
              <a:rPr lang="ro-RO" altLang="en-US" sz="1800" dirty="0">
                <a:latin typeface="Times New Roman" panose="02020603050405020304" pitchFamily="18" charset="0"/>
                <a:cs typeface="Times New Roman" panose="02020603050405020304" pitchFamily="18" charset="0"/>
              </a:rPr>
              <a:t>coal</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ș</a:t>
            </a:r>
            <a:r>
              <a:rPr lang="ro-RO" altLang="en-US" sz="1800" dirty="0">
                <a:latin typeface="Times New Roman" panose="02020603050405020304" pitchFamily="18" charset="0"/>
                <a:cs typeface="Times New Roman" panose="02020603050405020304" pitchFamily="18" charset="0"/>
              </a:rPr>
              <a:t>i/sau afterschool, precum </a:t>
            </a:r>
            <a:r>
              <a:rPr lang="en-US" altLang="en-US" sz="1800" dirty="0">
                <a:latin typeface="Times New Roman" panose="02020603050405020304" pitchFamily="18" charset="0"/>
                <a:cs typeface="Times New Roman" panose="02020603050405020304" pitchFamily="18" charset="0"/>
              </a:rPr>
              <a:t>ș</a:t>
            </a:r>
            <a:r>
              <a:rPr lang="ro-RO" altLang="en-US" sz="1800" dirty="0">
                <a:latin typeface="Times New Roman" panose="02020603050405020304" pitchFamily="18" charset="0"/>
                <a:cs typeface="Times New Roman" panose="02020603050405020304" pitchFamily="18" charset="0"/>
              </a:rPr>
              <a:t>i a taxelor pentru cursuri extra</a:t>
            </a:r>
            <a:r>
              <a:rPr lang="en-US" altLang="en-US" sz="1800" dirty="0">
                <a:latin typeface="Times New Roman" panose="02020603050405020304" pitchFamily="18" charset="0"/>
                <a:cs typeface="Times New Roman" panose="02020603050405020304" pitchFamily="18" charset="0"/>
              </a:rPr>
              <a:t>ș</a:t>
            </a:r>
            <a:r>
              <a:rPr lang="ro-RO" altLang="en-US" sz="1800" dirty="0">
                <a:latin typeface="Times New Roman" panose="02020603050405020304" pitchFamily="18" charset="0"/>
                <a:cs typeface="Times New Roman" panose="02020603050405020304" pitchFamily="18" charset="0"/>
              </a:rPr>
              <a:t>colare</a:t>
            </a:r>
            <a:r>
              <a:rPr lang="en-US" altLang="en-US" sz="1800" dirty="0">
                <a:latin typeface="Times New Roman" panose="02020603050405020304" pitchFamily="18" charset="0"/>
                <a:cs typeface="Times New Roman" panose="02020603050405020304" pitchFamily="18" charset="0"/>
              </a:rPr>
              <a:t> </a:t>
            </a:r>
            <a:r>
              <a:rPr lang="ro-RO" altLang="en-US" sz="1800" dirty="0">
                <a:latin typeface="Times New Roman" panose="02020603050405020304" pitchFamily="18" charset="0"/>
                <a:cs typeface="Times New Roman" panose="02020603050405020304" pitchFamily="18" charset="0"/>
              </a:rPr>
              <a:t>la care particip</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/se </a:t>
            </a:r>
            <a:r>
              <a:rPr lang="en-US" altLang="en-US" dirty="0">
                <a:latin typeface="Times New Roman" panose="02020603050405020304" pitchFamily="18" charset="0"/>
                <a:cs typeface="Times New Roman" panose="02020603050405020304" pitchFamily="18" charset="0"/>
              </a:rPr>
              <a:t>î</a:t>
            </a:r>
            <a:r>
              <a:rPr lang="ro-RO" altLang="en-US" sz="1800" dirty="0">
                <a:latin typeface="Times New Roman" panose="02020603050405020304" pitchFamily="18" charset="0"/>
                <a:cs typeface="Times New Roman" panose="02020603050405020304" pitchFamily="18" charset="0"/>
              </a:rPr>
              <a:t>nscriu copiii</a:t>
            </a:r>
            <a:r>
              <a:rPr lang="en-US" altLang="en-US" sz="1800" dirty="0">
                <a:latin typeface="Times New Roman" panose="02020603050405020304" pitchFamily="18" charset="0"/>
                <a:cs typeface="Times New Roman" panose="02020603050405020304" pitchFamily="18" charset="0"/>
              </a:rPr>
              <a:t> </a:t>
            </a:r>
            <a:r>
              <a:rPr lang="en-US" altLang="en-US" sz="1800" dirty="0" err="1">
                <a:latin typeface="Times New Roman" panose="02020603050405020304" pitchFamily="18" charset="0"/>
                <a:cs typeface="Times New Roman" panose="02020603050405020304" pitchFamily="18" charset="0"/>
              </a:rPr>
              <a:t>acestora</a:t>
            </a:r>
            <a:r>
              <a:rPr lang="ro-RO" altLang="en-US" sz="1800" dirty="0">
                <a:latin typeface="Times New Roman" panose="02020603050405020304" pitchFamily="18" charset="0"/>
                <a:cs typeface="Times New Roman" panose="02020603050405020304" pitchFamily="18" charset="0"/>
              </a:rPr>
              <a:t>;</a:t>
            </a:r>
          </a:p>
          <a:p>
            <a:r>
              <a:rPr lang="ro-RO" altLang="en-US" sz="1800" b="1" dirty="0">
                <a:latin typeface="Times New Roman" panose="02020603050405020304" pitchFamily="18" charset="0"/>
                <a:cs typeface="Times New Roman" panose="02020603050405020304" pitchFamily="18" charset="0"/>
              </a:rPr>
              <a:t>Costul serviciilor dentare </a:t>
            </a:r>
            <a:r>
              <a:rPr lang="en-US" altLang="en-US" b="1" dirty="0">
                <a:latin typeface="Times New Roman" panose="02020603050405020304" pitchFamily="18" charset="0"/>
                <a:cs typeface="Times New Roman" panose="02020603050405020304" pitchFamily="18" charset="0"/>
              </a:rPr>
              <a:t>ș</a:t>
            </a:r>
            <a:r>
              <a:rPr lang="ro-RO" altLang="en-US" sz="1800" dirty="0">
                <a:latin typeface="Times New Roman" panose="02020603050405020304" pitchFamily="18" charset="0"/>
                <a:cs typeface="Times New Roman" panose="02020603050405020304" pitchFamily="18" charset="0"/>
              </a:rPr>
              <a:t>i al interven</a:t>
            </a:r>
            <a:r>
              <a:rPr lang="en-US" altLang="en-US" sz="1800" dirty="0">
                <a:latin typeface="Times New Roman" panose="02020603050405020304" pitchFamily="18" charset="0"/>
                <a:cs typeface="Times New Roman" panose="02020603050405020304" pitchFamily="18" charset="0"/>
              </a:rPr>
              <a:t>ț</a:t>
            </a:r>
            <a:r>
              <a:rPr lang="ro-RO" altLang="en-US" sz="1800" dirty="0">
                <a:latin typeface="Times New Roman" panose="02020603050405020304" pitchFamily="18" charset="0"/>
                <a:cs typeface="Times New Roman" panose="02020603050405020304" pitchFamily="18" charset="0"/>
              </a:rPr>
              <a:t>iilor chirurgicale;</a:t>
            </a:r>
          </a:p>
          <a:p>
            <a:r>
              <a:rPr lang="ro-RO" altLang="en-US" sz="1800" b="1" dirty="0">
                <a:latin typeface="Times New Roman" panose="02020603050405020304" pitchFamily="18" charset="0"/>
                <a:cs typeface="Times New Roman" panose="02020603050405020304" pitchFamily="18" charset="0"/>
              </a:rPr>
              <a:t>Investigații </a:t>
            </a:r>
            <a:r>
              <a:rPr lang="en-US" altLang="en-US" sz="1800" b="1" dirty="0">
                <a:latin typeface="Times New Roman" panose="02020603050405020304" pitchFamily="18" charset="0"/>
                <a:cs typeface="Times New Roman" panose="02020603050405020304" pitchFamily="18" charset="0"/>
              </a:rPr>
              <a:t>ș</a:t>
            </a:r>
            <a:r>
              <a:rPr lang="ro-RO" altLang="en-US" sz="1800" b="1" dirty="0">
                <a:latin typeface="Times New Roman" panose="02020603050405020304" pitchFamily="18" charset="0"/>
                <a:cs typeface="Times New Roman" panose="02020603050405020304" pitchFamily="18" charset="0"/>
              </a:rPr>
              <a:t>i tratamente medicale complexe </a:t>
            </a:r>
            <a:r>
              <a:rPr lang="ro-RO" altLang="en-US" sz="1800" dirty="0">
                <a:latin typeface="Times New Roman" panose="02020603050405020304" pitchFamily="18" charset="0"/>
                <a:cs typeface="Times New Roman" panose="02020603050405020304" pitchFamily="18" charset="0"/>
              </a:rPr>
              <a:t>recomandate de medici în cazul studenților cu probleme de sănătate;</a:t>
            </a:r>
          </a:p>
          <a:p>
            <a:r>
              <a:rPr lang="ro-RO" altLang="en-US" sz="1800" b="1" dirty="0">
                <a:latin typeface="Times New Roman" panose="02020603050405020304" pitchFamily="18" charset="0"/>
                <a:cs typeface="Times New Roman" panose="02020603050405020304" pitchFamily="18" charset="0"/>
              </a:rPr>
              <a:t>Achizi</a:t>
            </a:r>
            <a:r>
              <a:rPr lang="en-US" altLang="en-US" sz="1800" b="1" dirty="0">
                <a:latin typeface="Times New Roman" panose="02020603050405020304" pitchFamily="18" charset="0"/>
                <a:cs typeface="Times New Roman" panose="02020603050405020304" pitchFamily="18" charset="0"/>
              </a:rPr>
              <a:t>ț</a:t>
            </a:r>
            <a:r>
              <a:rPr lang="ro-RO" altLang="en-US" sz="1800" b="1" dirty="0">
                <a:latin typeface="Times New Roman" panose="02020603050405020304" pitchFamily="18" charset="0"/>
                <a:cs typeface="Times New Roman" panose="02020603050405020304" pitchFamily="18" charset="0"/>
              </a:rPr>
              <a:t>ia de autoturisme noi/autoturisme secondhand </a:t>
            </a:r>
            <a:r>
              <a:rPr lang="ro-RO" altLang="en-US" sz="1800" dirty="0">
                <a:latin typeface="Times New Roman" panose="02020603050405020304" pitchFamily="18" charset="0"/>
                <a:cs typeface="Times New Roman" panose="02020603050405020304" pitchFamily="18" charset="0"/>
              </a:rPr>
              <a:t>cu vechime de maximum 5 ani la data efectu</a:t>
            </a:r>
            <a:r>
              <a:rPr lang="en-US" altLang="en-US" sz="1800" dirty="0">
                <a:latin typeface="Times New Roman" panose="02020603050405020304" pitchFamily="18" charset="0"/>
                <a:cs typeface="Times New Roman" panose="02020603050405020304" pitchFamily="18" charset="0"/>
              </a:rPr>
              <a:t>ă</a:t>
            </a:r>
            <a:r>
              <a:rPr lang="ro-RO" altLang="en-US" sz="1800" dirty="0">
                <a:latin typeface="Times New Roman" panose="02020603050405020304" pitchFamily="18" charset="0"/>
                <a:cs typeface="Times New Roman" panose="02020603050405020304" pitchFamily="18" charset="0"/>
              </a:rPr>
              <a:t>rii tragerii, precum </a:t>
            </a:r>
            <a:r>
              <a:rPr lang="en-US" altLang="en-US" sz="1800" dirty="0">
                <a:latin typeface="Times New Roman" panose="02020603050405020304" pitchFamily="18" charset="0"/>
                <a:cs typeface="Times New Roman" panose="02020603050405020304" pitchFamily="18" charset="0"/>
              </a:rPr>
              <a:t>ș</a:t>
            </a:r>
            <a:r>
              <a:rPr lang="ro-RO" altLang="en-US" sz="1800" dirty="0">
                <a:latin typeface="Times New Roman" panose="02020603050405020304" pitchFamily="18" charset="0"/>
                <a:cs typeface="Times New Roman" panose="02020603050405020304" pitchFamily="18" charset="0"/>
              </a:rPr>
              <a:t>i achizi</a:t>
            </a:r>
            <a:r>
              <a:rPr lang="en-US" altLang="en-US" sz="1800" dirty="0">
                <a:latin typeface="Times New Roman" panose="02020603050405020304" pitchFamily="18" charset="0"/>
                <a:cs typeface="Times New Roman" panose="02020603050405020304" pitchFamily="18" charset="0"/>
              </a:rPr>
              <a:t>ț</a:t>
            </a:r>
            <a:r>
              <a:rPr lang="ro-RO" altLang="en-US" sz="1800" dirty="0">
                <a:latin typeface="Times New Roman" panose="02020603050405020304" pitchFamily="18" charset="0"/>
                <a:cs typeface="Times New Roman" panose="02020603050405020304" pitchFamily="18" charset="0"/>
              </a:rPr>
              <a:t>ia de autoturisme adaptate pentru persoanele cu dizabilit</a:t>
            </a:r>
            <a:r>
              <a:rPr lang="en-US" altLang="en-US" sz="1800" dirty="0">
                <a:latin typeface="Times New Roman" panose="02020603050405020304" pitchFamily="18" charset="0"/>
                <a:cs typeface="Times New Roman" panose="02020603050405020304" pitchFamily="18" charset="0"/>
              </a:rPr>
              <a:t>ă</a:t>
            </a:r>
            <a:r>
              <a:rPr lang="en-US" altLang="en-US" dirty="0">
                <a:latin typeface="Times New Roman" panose="02020603050405020304" pitchFamily="18" charset="0"/>
                <a:cs typeface="Times New Roman" panose="02020603050405020304" pitchFamily="18" charset="0"/>
              </a:rPr>
              <a:t>ț</a:t>
            </a:r>
            <a:r>
              <a:rPr lang="ro-RO" altLang="en-US" sz="1800" dirty="0">
                <a:latin typeface="Times New Roman" panose="02020603050405020304" pitchFamily="18" charset="0"/>
                <a:cs typeface="Times New Roman" panose="02020603050405020304" pitchFamily="18" charset="0"/>
              </a:rPr>
              <a:t>i;</a:t>
            </a:r>
          </a:p>
          <a:p>
            <a:r>
              <a:rPr lang="ro-RO" altLang="en-US" sz="1800" dirty="0">
                <a:latin typeface="Times New Roman" panose="02020603050405020304" pitchFamily="18" charset="0"/>
                <a:cs typeface="Times New Roman" panose="02020603050405020304" pitchFamily="18" charset="0"/>
              </a:rPr>
              <a:t>Achizi</a:t>
            </a:r>
            <a:r>
              <a:rPr lang="en-US" altLang="en-US" sz="1800" dirty="0">
                <a:latin typeface="Times New Roman" panose="02020603050405020304" pitchFamily="18" charset="0"/>
                <a:cs typeface="Times New Roman" panose="02020603050405020304" pitchFamily="18" charset="0"/>
              </a:rPr>
              <a:t>ț</a:t>
            </a:r>
            <a:r>
              <a:rPr lang="ro-RO" altLang="en-US" sz="1800" dirty="0">
                <a:latin typeface="Times New Roman" panose="02020603050405020304" pitchFamily="18" charset="0"/>
                <a:cs typeface="Times New Roman" panose="02020603050405020304" pitchFamily="18" charset="0"/>
              </a:rPr>
              <a:t>ia instrumentelor muzicale, a aparaturii audio-video </a:t>
            </a:r>
            <a:r>
              <a:rPr lang="en-US" altLang="en-US" sz="1800" dirty="0">
                <a:latin typeface="Times New Roman" panose="02020603050405020304" pitchFamily="18" charset="0"/>
                <a:cs typeface="Times New Roman" panose="02020603050405020304" pitchFamily="18" charset="0"/>
              </a:rPr>
              <a:t>ș</a:t>
            </a:r>
            <a:r>
              <a:rPr lang="ro-RO" altLang="en-US" sz="1800" dirty="0">
                <a:latin typeface="Times New Roman" panose="02020603050405020304" pitchFamily="18" charset="0"/>
                <a:cs typeface="Times New Roman" panose="02020603050405020304" pitchFamily="18" charset="0"/>
              </a:rPr>
              <a:t>i a altor </a:t>
            </a:r>
            <a:r>
              <a:rPr lang="ro-RO" altLang="en-US" sz="1800" b="1" dirty="0">
                <a:latin typeface="Times New Roman" panose="02020603050405020304" pitchFamily="18" charset="0"/>
                <a:cs typeface="Times New Roman" panose="02020603050405020304" pitchFamily="18" charset="0"/>
              </a:rPr>
              <a:t>obiecte necesare pentru dezvoltarea abilit</a:t>
            </a:r>
            <a:r>
              <a:rPr lang="en-US" altLang="en-US" sz="1800" b="1" dirty="0">
                <a:latin typeface="Times New Roman" panose="02020603050405020304" pitchFamily="18" charset="0"/>
                <a:cs typeface="Times New Roman" panose="02020603050405020304" pitchFamily="18" charset="0"/>
              </a:rPr>
              <a:t>ă</a:t>
            </a:r>
            <a:r>
              <a:rPr lang="en-US" altLang="en-US" b="1" dirty="0">
                <a:latin typeface="Times New Roman" panose="02020603050405020304" pitchFamily="18" charset="0"/>
                <a:cs typeface="Times New Roman" panose="02020603050405020304" pitchFamily="18" charset="0"/>
              </a:rPr>
              <a:t>ț</a:t>
            </a:r>
            <a:r>
              <a:rPr lang="ro-RO" altLang="en-US" sz="1800" b="1" dirty="0">
                <a:latin typeface="Times New Roman" panose="02020603050405020304" pitchFamily="18" charset="0"/>
                <a:cs typeface="Times New Roman" panose="02020603050405020304" pitchFamily="18" charset="0"/>
              </a:rPr>
              <a:t>ilor vocationale.</a:t>
            </a:r>
          </a:p>
          <a:p>
            <a:pPr>
              <a:buFont typeface="Arial" panose="020B0604020202020204" pitchFamily="34" charset="0"/>
              <a:buNone/>
            </a:pPr>
            <a:r>
              <a:rPr lang="en-US" altLang="en-US" sz="1300" dirty="0">
                <a:solidFill>
                  <a:srgbClr val="0070C0"/>
                </a:solidFill>
                <a:latin typeface="Arial" panose="020B0604020202020204" pitchFamily="34" charset="0"/>
              </a:rPr>
              <a:t>** </a:t>
            </a:r>
            <a:r>
              <a:rPr lang="ro-RO" altLang="en-US" sz="1300" dirty="0">
                <a:solidFill>
                  <a:srgbClr val="0070C0"/>
                </a:solidFill>
                <a:latin typeface="Arial" panose="020B0604020202020204" pitchFamily="34" charset="0"/>
              </a:rPr>
              <a:t>Aria de teritorialitate a cheltuielilor o reprezint</a:t>
            </a:r>
            <a:r>
              <a:rPr lang="en-US" altLang="en-US" sz="1300" dirty="0">
                <a:solidFill>
                  <a:srgbClr val="0070C0"/>
                </a:solidFill>
                <a:latin typeface="Arial" panose="020B0604020202020204" pitchFamily="34" charset="0"/>
              </a:rPr>
              <a:t>ă</a:t>
            </a:r>
            <a:r>
              <a:rPr lang="ro-RO" altLang="en-US" sz="1300" dirty="0">
                <a:solidFill>
                  <a:srgbClr val="0070C0"/>
                </a:solidFill>
                <a:latin typeface="Arial" panose="020B0604020202020204" pitchFamily="34" charset="0"/>
              </a:rPr>
              <a:t> teritoriul Rom</a:t>
            </a:r>
            <a:r>
              <a:rPr lang="en-US" altLang="en-US" sz="1300" dirty="0">
                <a:solidFill>
                  <a:srgbClr val="0070C0"/>
                </a:solidFill>
                <a:latin typeface="Arial" panose="020B0604020202020204" pitchFamily="34" charset="0"/>
              </a:rPr>
              <a:t>â</a:t>
            </a:r>
            <a:r>
              <a:rPr lang="ro-RO" altLang="en-US" sz="1300" dirty="0">
                <a:solidFill>
                  <a:srgbClr val="0070C0"/>
                </a:solidFill>
                <a:latin typeface="Arial" panose="020B0604020202020204" pitchFamily="34" charset="0"/>
              </a:rPr>
              <a:t>niei, cu excep</a:t>
            </a:r>
            <a:r>
              <a:rPr lang="en-US" altLang="en-US" sz="1300" dirty="0" err="1">
                <a:solidFill>
                  <a:srgbClr val="0070C0"/>
                </a:solidFill>
                <a:latin typeface="Arial" panose="020B0604020202020204" pitchFamily="34" charset="0"/>
              </a:rPr>
              <a:t>ția</a:t>
            </a:r>
            <a:r>
              <a:rPr lang="en-US" altLang="en-US" sz="1300" dirty="0">
                <a:solidFill>
                  <a:srgbClr val="0070C0"/>
                </a:solidFill>
                <a:latin typeface="Arial" panose="020B0604020202020204" pitchFamily="34" charset="0"/>
              </a:rPr>
              <a:t> </a:t>
            </a:r>
            <a:r>
              <a:rPr lang="en-US" altLang="en-US" sz="1300" dirty="0" err="1">
                <a:solidFill>
                  <a:srgbClr val="0070C0"/>
                </a:solidFill>
                <a:latin typeface="Arial" panose="020B0604020202020204" pitchFamily="34" charset="0"/>
              </a:rPr>
              <a:t>cheltuielilor</a:t>
            </a:r>
            <a:r>
              <a:rPr lang="en-US" altLang="en-US" sz="1300" dirty="0">
                <a:solidFill>
                  <a:srgbClr val="0070C0"/>
                </a:solidFill>
                <a:latin typeface="Arial" panose="020B0604020202020204" pitchFamily="34" charset="0"/>
              </a:rPr>
              <a:t> cu transportul pentru bursele Erasmus, </a:t>
            </a:r>
            <a:r>
              <a:rPr lang="en-US" altLang="en-US" sz="1300" dirty="0" err="1">
                <a:solidFill>
                  <a:srgbClr val="0070C0"/>
                </a:solidFill>
                <a:latin typeface="Arial" panose="020B0604020202020204" pitchFamily="34" charset="0"/>
              </a:rPr>
              <a:t>respectiv</a:t>
            </a:r>
            <a:r>
              <a:rPr lang="en-US" altLang="en-US" sz="1300" dirty="0">
                <a:solidFill>
                  <a:srgbClr val="0070C0"/>
                </a:solidFill>
                <a:latin typeface="Arial" panose="020B0604020202020204" pitchFamily="34" charset="0"/>
              </a:rPr>
              <a:t> a  </a:t>
            </a:r>
            <a:r>
              <a:rPr lang="en-US" altLang="en-US" sz="1300" dirty="0" err="1">
                <a:solidFill>
                  <a:srgbClr val="0070C0"/>
                </a:solidFill>
                <a:latin typeface="Arial" panose="020B0604020202020204" pitchFamily="34" charset="0"/>
              </a:rPr>
              <a:t>investigaţiilor</a:t>
            </a:r>
            <a:r>
              <a:rPr lang="en-US" altLang="en-US" sz="1300" dirty="0">
                <a:solidFill>
                  <a:srgbClr val="0070C0"/>
                </a:solidFill>
                <a:latin typeface="Arial" panose="020B0604020202020204" pitchFamily="34" charset="0"/>
              </a:rPr>
              <a:t>  şi tratamente medicale complexe recomandate de medici specialişti în cazul studenţilor cu probleme de sănătate</a:t>
            </a:r>
            <a:endParaRPr lang="ro-RO" altLang="en-US" sz="1300" dirty="0">
              <a:solidFill>
                <a:srgbClr val="0070C0"/>
              </a:solidFill>
              <a:latin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13CD19BE-8434-C7BE-8A23-CFBEE65969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513" y="644049"/>
            <a:ext cx="2670048" cy="542992"/>
          </a:xfrm>
          <a:prstGeom prst="rect">
            <a:avLst/>
          </a:prstGeom>
        </p:spPr>
      </p:pic>
    </p:spTree>
    <p:extLst>
      <p:ext uri="{BB962C8B-B14F-4D97-AF65-F5344CB8AC3E}">
        <p14:creationId xmlns:p14="http://schemas.microsoft.com/office/powerpoint/2010/main" val="3177279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A6604-25A4-E16E-C6EA-6F0D7637DFDD}"/>
              </a:ext>
            </a:extLst>
          </p:cNvPr>
          <p:cNvSpPr>
            <a:spLocks noGrp="1"/>
          </p:cNvSpPr>
          <p:nvPr>
            <p:ph type="title"/>
          </p:nvPr>
        </p:nvSpPr>
        <p:spPr/>
        <p:txBody>
          <a:bodyPr/>
          <a:lstStyle/>
          <a:p>
            <a:r>
              <a:rPr kumimoji="0" lang="ro-RO" altLang="en-US" sz="36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202</a:t>
            </a:r>
            <a:r>
              <a:rPr kumimoji="0" lang="en-US" altLang="en-US" sz="36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4</a:t>
            </a:r>
            <a:r>
              <a:rPr kumimoji="0" lang="ro-RO" altLang="en-US" sz="36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 -</a:t>
            </a:r>
            <a:r>
              <a:rPr kumimoji="0" lang="ro-RO" altLang="en-US" sz="3600" b="0"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 </a:t>
            </a:r>
            <a:r>
              <a:rPr kumimoji="0" lang="ro-RO" altLang="en-US" sz="36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Programul </a:t>
            </a:r>
            <a:r>
              <a:rPr kumimoji="0" lang="en-US" altLang="en-US" sz="36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FAMILY START</a:t>
            </a:r>
            <a:endParaRPr lang="en-US" dirty="0"/>
          </a:p>
        </p:txBody>
      </p:sp>
      <p:sp>
        <p:nvSpPr>
          <p:cNvPr id="3" name="Content Placeholder 2">
            <a:extLst>
              <a:ext uri="{FF2B5EF4-FFF2-40B4-BE49-F238E27FC236}">
                <a16:creationId xmlns:a16="http://schemas.microsoft.com/office/drawing/2014/main" id="{30E5C1F7-6DCA-D811-E3C4-83E02881100E}"/>
              </a:ext>
            </a:extLst>
          </p:cNvPr>
          <p:cNvSpPr>
            <a:spLocks noGrp="1"/>
          </p:cNvSpPr>
          <p:nvPr>
            <p:ph idx="1"/>
          </p:nvPr>
        </p:nvSpPr>
        <p:spPr>
          <a:xfrm>
            <a:off x="1154954" y="2386584"/>
            <a:ext cx="10741390" cy="3633216"/>
          </a:xfrm>
        </p:spPr>
        <p:txBody>
          <a:bodyPr>
            <a:normAutofit fontScale="92500" lnSpcReduction="20000"/>
          </a:bodyPr>
          <a:lstStyle/>
          <a:p>
            <a:r>
              <a:rPr lang="ro-RO" altLang="en-US" sz="1900" dirty="0">
                <a:latin typeface="Times New Roman" panose="02020603050405020304" pitchFamily="18" charset="0"/>
                <a:cs typeface="Times New Roman" panose="02020603050405020304" pitchFamily="18" charset="0"/>
              </a:rPr>
              <a:t>Finanțare de tip credit</a:t>
            </a:r>
          </a:p>
          <a:p>
            <a:r>
              <a:rPr lang="ro-RO" altLang="en-US" sz="1900" dirty="0">
                <a:latin typeface="Times New Roman" panose="02020603050405020304" pitchFamily="18" charset="0"/>
                <a:cs typeface="Times New Roman" panose="02020603050405020304" pitchFamily="18" charset="0"/>
              </a:rPr>
              <a:t>Suma împrumutată: până la </a:t>
            </a:r>
            <a:r>
              <a:rPr lang="en-US" altLang="en-US" sz="1900" dirty="0">
                <a:latin typeface="Times New Roman" panose="02020603050405020304" pitchFamily="18" charset="0"/>
                <a:cs typeface="Times New Roman" panose="02020603050405020304" pitchFamily="18" charset="0"/>
              </a:rPr>
              <a:t>150.000</a:t>
            </a:r>
            <a:r>
              <a:rPr lang="ro-RO" altLang="en-US" sz="1900" dirty="0">
                <a:latin typeface="Times New Roman" panose="02020603050405020304" pitchFamily="18" charset="0"/>
                <a:cs typeface="Times New Roman" panose="02020603050405020304" pitchFamily="18" charset="0"/>
              </a:rPr>
              <a:t> lei</a:t>
            </a:r>
          </a:p>
          <a:p>
            <a:r>
              <a:rPr lang="ro-RO" altLang="en-US" sz="1900" dirty="0">
                <a:latin typeface="Times New Roman" panose="02020603050405020304" pitchFamily="18" charset="0"/>
                <a:cs typeface="Times New Roman" panose="02020603050405020304" pitchFamily="18" charset="0"/>
              </a:rPr>
              <a:t>Durata: maxim 10 ani, inclusiv perioada de grație</a:t>
            </a:r>
          </a:p>
          <a:p>
            <a:r>
              <a:rPr lang="ro-RO" altLang="en-US" sz="1900" dirty="0">
                <a:latin typeface="Times New Roman" panose="02020603050405020304" pitchFamily="18" charset="0"/>
                <a:cs typeface="Times New Roman" panose="02020603050405020304" pitchFamily="18" charset="0"/>
              </a:rPr>
              <a:t>Dobânda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suportată</a:t>
            </a:r>
            <a:r>
              <a:rPr lang="en-US" altLang="en-US" sz="1900" dirty="0">
                <a:latin typeface="Times New Roman" panose="02020603050405020304" pitchFamily="18" charset="0"/>
                <a:cs typeface="Times New Roman" panose="02020603050405020304" pitchFamily="18" charset="0"/>
              </a:rPr>
              <a:t> de stat </a:t>
            </a:r>
            <a:r>
              <a:rPr lang="en-US" altLang="en-US" sz="1900" dirty="0" err="1">
                <a:latin typeface="Times New Roman" panose="02020603050405020304" pitchFamily="18" charset="0"/>
                <a:cs typeface="Times New Roman" panose="02020603050405020304" pitchFamily="18" charset="0"/>
              </a:rPr>
              <a:t>prin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bugetul</a:t>
            </a:r>
            <a:r>
              <a:rPr lang="en-US" altLang="en-US" sz="1900" dirty="0">
                <a:latin typeface="Times New Roman" panose="02020603050405020304" pitchFamily="18" charset="0"/>
                <a:cs typeface="Times New Roman" panose="02020603050405020304" pitchFamily="18" charset="0"/>
              </a:rPr>
              <a:t> MFTES</a:t>
            </a:r>
            <a:r>
              <a:rPr lang="ro-RO" altLang="en-US" sz="1900" dirty="0">
                <a:latin typeface="Times New Roman" panose="02020603050405020304" pitchFamily="18" charset="0"/>
                <a:cs typeface="Times New Roman" panose="02020603050405020304" pitchFamily="18" charset="0"/>
              </a:rPr>
              <a:t>: </a:t>
            </a:r>
            <a:r>
              <a:rPr lang="en-US" sz="1900" b="0" i="0" dirty="0">
                <a:solidFill>
                  <a:srgbClr val="000000"/>
                </a:solidFill>
                <a:effectLst/>
                <a:latin typeface="Times New Roman" panose="02020603050405020304" pitchFamily="18" charset="0"/>
                <a:cs typeface="Times New Roman" panose="02020603050405020304" pitchFamily="18" charset="0"/>
              </a:rPr>
              <a:t>75% din dobânda totală (IRCC plus marja);</a:t>
            </a:r>
            <a:endParaRPr lang="ro-RO" altLang="en-US" sz="1900" dirty="0">
              <a:latin typeface="Times New Roman" panose="02020603050405020304" pitchFamily="18" charset="0"/>
              <a:cs typeface="Times New Roman" panose="02020603050405020304" pitchFamily="18" charset="0"/>
            </a:endParaRPr>
          </a:p>
          <a:p>
            <a:r>
              <a:rPr lang="ro-RO" altLang="en-US" sz="1900" dirty="0">
                <a:latin typeface="Times New Roman" panose="02020603050405020304" pitchFamily="18" charset="0"/>
                <a:cs typeface="Times New Roman" panose="02020603050405020304" pitchFamily="18" charset="0"/>
              </a:rPr>
              <a:t>Comisioane aferente creditului bancar: 0</a:t>
            </a:r>
          </a:p>
          <a:p>
            <a:r>
              <a:rPr lang="ro-RO" altLang="en-US" sz="1900" dirty="0">
                <a:latin typeface="Times New Roman" panose="02020603050405020304" pitchFamily="18" charset="0"/>
                <a:cs typeface="Times New Roman" panose="02020603050405020304" pitchFamily="18" charset="0"/>
              </a:rPr>
              <a:t>Garanții de stat: până la 80% din valoarea împrumutului</a:t>
            </a:r>
          </a:p>
          <a:p>
            <a:pPr lvl="1"/>
            <a:r>
              <a:rPr lang="ro-RO" altLang="en-US" sz="1900" dirty="0">
                <a:latin typeface="Times New Roman" panose="02020603050405020304" pitchFamily="18" charset="0"/>
                <a:cs typeface="Times New Roman" panose="02020603050405020304" pitchFamily="18" charset="0"/>
              </a:rPr>
              <a:t>Plafon total de garanții până la 31.12.2024 : 250 milioane lei administrate de FRC în numele statului român</a:t>
            </a:r>
          </a:p>
          <a:p>
            <a:r>
              <a:rPr lang="ro-RO" altLang="en-US" sz="1900" u="sng" dirty="0">
                <a:solidFill>
                  <a:schemeClr val="tx1"/>
                </a:solidFill>
                <a:latin typeface="Times New Roman" panose="02020603050405020304" pitchFamily="18" charset="0"/>
                <a:cs typeface="Times New Roman" panose="02020603050405020304" pitchFamily="18" charset="0"/>
              </a:rPr>
              <a:t>Bănci înscrise în program până în prezent</a:t>
            </a:r>
            <a:r>
              <a:rPr lang="ro-RO" altLang="en-US" sz="1900" dirty="0">
                <a:solidFill>
                  <a:schemeClr val="tx1"/>
                </a:solidFill>
                <a:latin typeface="Times New Roman" panose="02020603050405020304" pitchFamily="18" charset="0"/>
                <a:cs typeface="Times New Roman" panose="02020603050405020304" pitchFamily="18" charset="0"/>
              </a:rPr>
              <a:t>: 36 instituții de credit partenere- CEC Bank, Libra Internet Bank, Techventures Bank, Exim Banca Românească, Banca Centrală Cooperatista CREDITCOOP și 31 de bănci cooperatiste din rețeaua sa </a:t>
            </a:r>
          </a:p>
          <a:p>
            <a:endParaRPr lang="en-US" dirty="0"/>
          </a:p>
        </p:txBody>
      </p:sp>
      <p:pic>
        <p:nvPicPr>
          <p:cNvPr id="4" name="Picture 3">
            <a:extLst>
              <a:ext uri="{FF2B5EF4-FFF2-40B4-BE49-F238E27FC236}">
                <a16:creationId xmlns:a16="http://schemas.microsoft.com/office/drawing/2014/main" id="{289904A9-01CE-BE86-576A-8C1E111AB4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513" y="644049"/>
            <a:ext cx="2670048" cy="542992"/>
          </a:xfrm>
          <a:prstGeom prst="rect">
            <a:avLst/>
          </a:prstGeom>
        </p:spPr>
      </p:pic>
    </p:spTree>
    <p:extLst>
      <p:ext uri="{BB962C8B-B14F-4D97-AF65-F5344CB8AC3E}">
        <p14:creationId xmlns:p14="http://schemas.microsoft.com/office/powerpoint/2010/main" val="1433349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33ED4-F6A2-54B8-7F2E-C63E61A86EE2}"/>
              </a:ext>
            </a:extLst>
          </p:cNvPr>
          <p:cNvSpPr>
            <a:spLocks noGrp="1"/>
          </p:cNvSpPr>
          <p:nvPr>
            <p:ph type="title"/>
          </p:nvPr>
        </p:nvSpPr>
        <p:spPr/>
        <p:txBody>
          <a:bodyPr/>
          <a:lstStyle/>
          <a:p>
            <a:r>
              <a:rPr kumimoji="0" lang="ro-RO" altLang="en-US" sz="28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202</a:t>
            </a:r>
            <a:r>
              <a:rPr kumimoji="0" lang="en-US" altLang="en-US" sz="28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4</a:t>
            </a:r>
            <a:r>
              <a:rPr kumimoji="0" lang="ro-RO" altLang="en-US" sz="28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 -</a:t>
            </a:r>
            <a:r>
              <a:rPr kumimoji="0" lang="ro-RO" altLang="en-US" sz="2800" b="0"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 </a:t>
            </a:r>
            <a:r>
              <a:rPr kumimoji="0" lang="ro-RO" altLang="en-US" sz="28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Programul </a:t>
            </a:r>
            <a:r>
              <a:rPr kumimoji="0" lang="en-US" altLang="en-US" sz="28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FAMILY START - beneficiari</a:t>
            </a:r>
            <a:endParaRPr lang="en-US" sz="2800" dirty="0"/>
          </a:p>
        </p:txBody>
      </p:sp>
      <p:sp>
        <p:nvSpPr>
          <p:cNvPr id="3" name="Content Placeholder 2">
            <a:extLst>
              <a:ext uri="{FF2B5EF4-FFF2-40B4-BE49-F238E27FC236}">
                <a16:creationId xmlns:a16="http://schemas.microsoft.com/office/drawing/2014/main" id="{FB212194-F2C1-4974-537C-FC79F601C4F7}"/>
              </a:ext>
            </a:extLst>
          </p:cNvPr>
          <p:cNvSpPr>
            <a:spLocks noGrp="1"/>
          </p:cNvSpPr>
          <p:nvPr>
            <p:ph idx="1"/>
          </p:nvPr>
        </p:nvSpPr>
        <p:spPr>
          <a:xfrm>
            <a:off x="960120" y="2331720"/>
            <a:ext cx="9930384" cy="4096512"/>
          </a:xfrm>
        </p:spPr>
        <p:txBody>
          <a:bodyPr>
            <a:normAutofit/>
          </a:bodyPr>
          <a:lstStyle/>
          <a:p>
            <a:r>
              <a:rPr lang="ro-RO" altLang="en-US" sz="1700" b="1" dirty="0">
                <a:latin typeface="Times New Roman" panose="02020603050405020304" pitchFamily="18" charset="0"/>
                <a:cs typeface="Times New Roman" panose="02020603050405020304" pitchFamily="18" charset="0"/>
              </a:rPr>
              <a:t>Eligibilitate</a:t>
            </a:r>
            <a:r>
              <a:rPr lang="ro-RO" altLang="en-US" sz="1700" dirty="0">
                <a:latin typeface="Times New Roman" panose="02020603050405020304" pitchFamily="18" charset="0"/>
                <a:cs typeface="Times New Roman" panose="02020603050405020304" pitchFamily="18" charset="0"/>
              </a:rPr>
              <a:t>:</a:t>
            </a:r>
            <a:r>
              <a:rPr lang="en-US" altLang="en-US" sz="1700" dirty="0">
                <a:latin typeface="Times New Roman" panose="02020603050405020304" pitchFamily="18" charset="0"/>
                <a:cs typeface="Times New Roman" panose="02020603050405020304" pitchFamily="18" charset="0"/>
              </a:rPr>
              <a:t> persoane </a:t>
            </a:r>
            <a:r>
              <a:rPr lang="fr-FR" sz="17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care îşi întemeiază o familie şi/sau persoanele care formează împreună o familie, dintre care cel puţin unul dintre beneficiari se încadrează în criteriul de vârstă.</a:t>
            </a:r>
            <a:endParaRPr lang="ro-RO" altLang="en-US" sz="1700" dirty="0">
              <a:latin typeface="Times New Roman" panose="02020603050405020304" pitchFamily="18" charset="0"/>
              <a:cs typeface="Times New Roman" panose="02020603050405020304" pitchFamily="18" charset="0"/>
            </a:endParaRPr>
          </a:p>
          <a:p>
            <a:r>
              <a:rPr lang="ro-RO" altLang="en-US" sz="1700" b="1" dirty="0">
                <a:latin typeface="Times New Roman" panose="02020603050405020304" pitchFamily="18" charset="0"/>
                <a:cs typeface="Times New Roman" panose="02020603050405020304" pitchFamily="18" charset="0"/>
              </a:rPr>
              <a:t>Varsta: între 18 ani împliniți și 4</a:t>
            </a:r>
            <a:r>
              <a:rPr lang="en-US" altLang="en-US" sz="1700" b="1" dirty="0">
                <a:latin typeface="Times New Roman" panose="02020603050405020304" pitchFamily="18" charset="0"/>
                <a:cs typeface="Times New Roman" panose="02020603050405020304" pitchFamily="18" charset="0"/>
              </a:rPr>
              <a:t>5</a:t>
            </a:r>
            <a:r>
              <a:rPr lang="ro-RO" altLang="en-US" sz="1700" b="1" dirty="0">
                <a:latin typeface="Times New Roman" panose="02020603050405020304" pitchFamily="18" charset="0"/>
                <a:cs typeface="Times New Roman" panose="02020603050405020304" pitchFamily="18" charset="0"/>
              </a:rPr>
              <a:t> de ani neîmpliniți</a:t>
            </a:r>
            <a:r>
              <a:rPr lang="ro-RO" altLang="en-US" sz="1700" dirty="0">
                <a:latin typeface="Times New Roman" panose="02020603050405020304" pitchFamily="18" charset="0"/>
                <a:cs typeface="Times New Roman" panose="02020603050405020304" pitchFamily="18" charset="0"/>
              </a:rPr>
              <a:t> </a:t>
            </a:r>
            <a:endParaRPr lang="ro-RO" altLang="en-US" sz="1700" b="1" dirty="0">
              <a:latin typeface="Times New Roman" panose="02020603050405020304" pitchFamily="18" charset="0"/>
              <a:cs typeface="Times New Roman" panose="02020603050405020304" pitchFamily="18" charset="0"/>
            </a:endParaRPr>
          </a:p>
          <a:p>
            <a:pPr>
              <a:buFont typeface="Arial" panose="020B0604020202020204" pitchFamily="34" charset="0"/>
              <a:buNone/>
            </a:pPr>
            <a:r>
              <a:rPr lang="ro-RO" altLang="en-US" sz="1700" b="1" dirty="0">
                <a:latin typeface="Times New Roman" panose="02020603050405020304" pitchFamily="18" charset="0"/>
                <a:cs typeface="Times New Roman" panose="02020603050405020304" pitchFamily="18" charset="0"/>
              </a:rPr>
              <a:t>Alte caracteristici </a:t>
            </a:r>
            <a:r>
              <a:rPr lang="ro-RO" altLang="en-US" sz="1700" b="1" i="1" dirty="0">
                <a:latin typeface="Times New Roman" panose="02020603050405020304" pitchFamily="18" charset="0"/>
                <a:cs typeface="Times New Roman" panose="02020603050405020304" pitchFamily="18" charset="0"/>
              </a:rPr>
              <a:t>StudentInvest/ FamilyStart</a:t>
            </a:r>
          </a:p>
          <a:p>
            <a:r>
              <a:rPr lang="en-US" altLang="en-US" sz="1700" dirty="0">
                <a:latin typeface="Times New Roman" panose="02020603050405020304" pitchFamily="18" charset="0"/>
                <a:cs typeface="Times New Roman" panose="02020603050405020304" pitchFamily="18" charset="0"/>
              </a:rPr>
              <a:t>C</a:t>
            </a:r>
            <a:r>
              <a:rPr lang="ro-RO" altLang="en-US" sz="1700" dirty="0">
                <a:latin typeface="Times New Roman" panose="02020603050405020304" pitchFamily="18" charset="0"/>
                <a:cs typeface="Times New Roman" panose="02020603050405020304" pitchFamily="18" charset="0"/>
              </a:rPr>
              <a:t>reditul poate fi acordat o singur</a:t>
            </a:r>
            <a:r>
              <a:rPr lang="en-US" altLang="en-US" sz="1700" dirty="0">
                <a:latin typeface="Times New Roman" panose="02020603050405020304" pitchFamily="18" charset="0"/>
                <a:cs typeface="Times New Roman" panose="02020603050405020304" pitchFamily="18" charset="0"/>
              </a:rPr>
              <a:t>ă</a:t>
            </a:r>
            <a:r>
              <a:rPr lang="ro-RO" altLang="en-US" sz="1700" dirty="0">
                <a:latin typeface="Times New Roman" panose="02020603050405020304" pitchFamily="18" charset="0"/>
                <a:cs typeface="Times New Roman" panose="02020603050405020304" pitchFamily="18" charset="0"/>
              </a:rPr>
              <a:t> dat</a:t>
            </a:r>
            <a:r>
              <a:rPr lang="en-US" altLang="en-US" sz="1700" dirty="0">
                <a:latin typeface="Times New Roman" panose="02020603050405020304" pitchFamily="18" charset="0"/>
                <a:cs typeface="Times New Roman" panose="02020603050405020304" pitchFamily="18" charset="0"/>
              </a:rPr>
              <a:t>ă</a:t>
            </a:r>
            <a:r>
              <a:rPr lang="ro-RO" altLang="en-US" sz="1700" dirty="0">
                <a:latin typeface="Times New Roman" panose="02020603050405020304" pitchFamily="18" charset="0"/>
                <a:cs typeface="Times New Roman" panose="02020603050405020304" pitchFamily="18" charset="0"/>
              </a:rPr>
              <a:t>, pentru o durat</a:t>
            </a:r>
            <a:r>
              <a:rPr lang="en-US" altLang="en-US" sz="1700" dirty="0">
                <a:latin typeface="Times New Roman" panose="02020603050405020304" pitchFamily="18" charset="0"/>
                <a:cs typeface="Times New Roman" panose="02020603050405020304" pitchFamily="18" charset="0"/>
              </a:rPr>
              <a:t>ă</a:t>
            </a:r>
            <a:r>
              <a:rPr lang="ro-RO" altLang="en-US" sz="1700" dirty="0">
                <a:latin typeface="Times New Roman" panose="02020603050405020304" pitchFamily="18" charset="0"/>
                <a:cs typeface="Times New Roman" panose="02020603050405020304" pitchFamily="18" charset="0"/>
              </a:rPr>
              <a:t> de maximum 10 ani, cu o perioad</a:t>
            </a:r>
            <a:r>
              <a:rPr lang="en-US" altLang="en-US" sz="1700" dirty="0">
                <a:latin typeface="Times New Roman" panose="02020603050405020304" pitchFamily="18" charset="0"/>
                <a:cs typeface="Times New Roman" panose="02020603050405020304" pitchFamily="18" charset="0"/>
              </a:rPr>
              <a:t>ă</a:t>
            </a:r>
            <a:r>
              <a:rPr lang="ro-RO" altLang="en-US" sz="1700" dirty="0">
                <a:latin typeface="Times New Roman" panose="02020603050405020304" pitchFamily="18" charset="0"/>
                <a:cs typeface="Times New Roman" panose="02020603050405020304" pitchFamily="18" charset="0"/>
              </a:rPr>
              <a:t> de gra</a:t>
            </a:r>
            <a:r>
              <a:rPr lang="en-US" altLang="en-US" sz="1700" dirty="0">
                <a:latin typeface="Times New Roman" panose="02020603050405020304" pitchFamily="18" charset="0"/>
                <a:cs typeface="Times New Roman" panose="02020603050405020304" pitchFamily="18" charset="0"/>
              </a:rPr>
              <a:t>ț</a:t>
            </a:r>
            <a:r>
              <a:rPr lang="ro-RO" altLang="en-US" sz="1700" dirty="0">
                <a:latin typeface="Times New Roman" panose="02020603050405020304" pitchFamily="18" charset="0"/>
                <a:cs typeface="Times New Roman" panose="02020603050405020304" pitchFamily="18" charset="0"/>
              </a:rPr>
              <a:t>ie stabilit</a:t>
            </a:r>
            <a:r>
              <a:rPr lang="en-US" altLang="en-US" sz="1700" dirty="0">
                <a:latin typeface="Times New Roman" panose="02020603050405020304" pitchFamily="18" charset="0"/>
                <a:cs typeface="Times New Roman" panose="02020603050405020304" pitchFamily="18" charset="0"/>
              </a:rPr>
              <a:t>ă</a:t>
            </a:r>
            <a:r>
              <a:rPr lang="ro-RO" altLang="en-US" sz="1700" dirty="0">
                <a:latin typeface="Times New Roman" panose="02020603050405020304" pitchFamily="18" charset="0"/>
                <a:cs typeface="Times New Roman" panose="02020603050405020304" pitchFamily="18" charset="0"/>
              </a:rPr>
              <a:t> de comun acord </a:t>
            </a:r>
            <a:r>
              <a:rPr lang="en-US" altLang="en-US" sz="1700" dirty="0">
                <a:latin typeface="Times New Roman" panose="02020603050405020304" pitchFamily="18" charset="0"/>
                <a:cs typeface="Times New Roman" panose="02020603050405020304" pitchFamily="18" charset="0"/>
              </a:rPr>
              <a:t>î</a:t>
            </a:r>
            <a:r>
              <a:rPr lang="ro-RO" altLang="en-US" sz="1700" dirty="0">
                <a:latin typeface="Times New Roman" panose="02020603050405020304" pitchFamily="18" charset="0"/>
                <a:cs typeface="Times New Roman" panose="02020603050405020304" pitchFamily="18" charset="0"/>
              </a:rPr>
              <a:t>ntre banc</a:t>
            </a:r>
            <a:r>
              <a:rPr lang="en-US" altLang="en-US" sz="1700" dirty="0">
                <a:latin typeface="Times New Roman" panose="02020603050405020304" pitchFamily="18" charset="0"/>
                <a:cs typeface="Times New Roman" panose="02020603050405020304" pitchFamily="18" charset="0"/>
              </a:rPr>
              <a:t>ă</a:t>
            </a:r>
            <a:r>
              <a:rPr lang="ro-RO" altLang="en-US" sz="1700" dirty="0">
                <a:latin typeface="Times New Roman" panose="02020603050405020304" pitchFamily="18" charset="0"/>
                <a:cs typeface="Times New Roman" panose="02020603050405020304" pitchFamily="18" charset="0"/>
              </a:rPr>
              <a:t> </a:t>
            </a:r>
            <a:r>
              <a:rPr lang="en-US" altLang="en-US" sz="1700" dirty="0">
                <a:latin typeface="Times New Roman" panose="02020603050405020304" pitchFamily="18" charset="0"/>
                <a:cs typeface="Times New Roman" panose="02020603050405020304" pitchFamily="18" charset="0"/>
              </a:rPr>
              <a:t>ș</a:t>
            </a:r>
            <a:r>
              <a:rPr lang="ro-RO" altLang="en-US" sz="1700" dirty="0">
                <a:latin typeface="Times New Roman" panose="02020603050405020304" pitchFamily="18" charset="0"/>
                <a:cs typeface="Times New Roman" panose="02020603050405020304" pitchFamily="18" charset="0"/>
              </a:rPr>
              <a:t>i beneficiar de maxim 5 ani de la data acord</a:t>
            </a:r>
            <a:r>
              <a:rPr lang="en-US" altLang="en-US" sz="1700" dirty="0">
                <a:latin typeface="Times New Roman" panose="02020603050405020304" pitchFamily="18" charset="0"/>
                <a:cs typeface="Times New Roman" panose="02020603050405020304" pitchFamily="18" charset="0"/>
              </a:rPr>
              <a:t>ă</a:t>
            </a:r>
            <a:r>
              <a:rPr lang="ro-RO" altLang="en-US" sz="1700" dirty="0">
                <a:latin typeface="Times New Roman" panose="02020603050405020304" pitchFamily="18" charset="0"/>
                <a:cs typeface="Times New Roman" panose="02020603050405020304" pitchFamily="18" charset="0"/>
              </a:rPr>
              <a:t>rii </a:t>
            </a:r>
            <a:r>
              <a:rPr lang="en-US" altLang="en-US" sz="1700" dirty="0">
                <a:latin typeface="Times New Roman" panose="02020603050405020304" pitchFamily="18" charset="0"/>
                <a:cs typeface="Times New Roman" panose="02020603050405020304" pitchFamily="18" charset="0"/>
              </a:rPr>
              <a:t>î</a:t>
            </a:r>
            <a:r>
              <a:rPr lang="ro-RO" altLang="en-US" sz="1700" dirty="0">
                <a:latin typeface="Times New Roman" panose="02020603050405020304" pitchFamily="18" charset="0"/>
                <a:cs typeface="Times New Roman" panose="02020603050405020304" pitchFamily="18" charset="0"/>
              </a:rPr>
              <a:t>mprumutului;</a:t>
            </a:r>
          </a:p>
          <a:p>
            <a:r>
              <a:rPr lang="en-US" altLang="en-US" sz="1700" dirty="0">
                <a:latin typeface="Times New Roman" panose="02020603050405020304" pitchFamily="18" charset="0"/>
                <a:cs typeface="Times New Roman" panose="02020603050405020304" pitchFamily="18" charset="0"/>
              </a:rPr>
              <a:t>F</a:t>
            </a:r>
            <a:r>
              <a:rPr lang="ro-RO" altLang="en-US" sz="1700" dirty="0">
                <a:latin typeface="Times New Roman" panose="02020603050405020304" pitchFamily="18" charset="0"/>
                <a:cs typeface="Times New Roman" panose="02020603050405020304" pitchFamily="18" charset="0"/>
              </a:rPr>
              <a:t>inan</a:t>
            </a:r>
            <a:r>
              <a:rPr lang="en-US" altLang="en-US" sz="1700" dirty="0">
                <a:latin typeface="Times New Roman" panose="02020603050405020304" pitchFamily="18" charset="0"/>
                <a:cs typeface="Times New Roman" panose="02020603050405020304" pitchFamily="18" charset="0"/>
              </a:rPr>
              <a:t>ț</a:t>
            </a:r>
            <a:r>
              <a:rPr lang="ro-RO" altLang="en-US" sz="1700" dirty="0">
                <a:latin typeface="Times New Roman" panose="02020603050405020304" pitchFamily="18" charset="0"/>
                <a:cs typeface="Times New Roman" panose="02020603050405020304" pitchFamily="18" charset="0"/>
              </a:rPr>
              <a:t>area se acord</a:t>
            </a:r>
            <a:r>
              <a:rPr lang="en-US" altLang="en-US" sz="1700" dirty="0">
                <a:latin typeface="Times New Roman" panose="02020603050405020304" pitchFamily="18" charset="0"/>
                <a:cs typeface="Times New Roman" panose="02020603050405020304" pitchFamily="18" charset="0"/>
              </a:rPr>
              <a:t>ă</a:t>
            </a:r>
            <a:r>
              <a:rPr lang="ro-RO" altLang="en-US" sz="1700" dirty="0">
                <a:latin typeface="Times New Roman" panose="02020603050405020304" pitchFamily="18" charset="0"/>
                <a:cs typeface="Times New Roman" panose="02020603050405020304" pitchFamily="18" charset="0"/>
              </a:rPr>
              <a:t> sub forma unui credit cu una sau mai multe trageri, </a:t>
            </a:r>
            <a:r>
              <a:rPr lang="en-US" altLang="en-US" sz="1700" dirty="0">
                <a:latin typeface="Times New Roman" panose="02020603050405020304" pitchFamily="18" charset="0"/>
                <a:cs typeface="Times New Roman" panose="02020603050405020304" pitchFamily="18" charset="0"/>
              </a:rPr>
              <a:t>î</a:t>
            </a:r>
            <a:r>
              <a:rPr lang="ro-RO" altLang="en-US" sz="1700" dirty="0">
                <a:latin typeface="Times New Roman" panose="02020603050405020304" pitchFamily="18" charset="0"/>
                <a:cs typeface="Times New Roman" panose="02020603050405020304" pitchFamily="18" charset="0"/>
              </a:rPr>
              <a:t>n func</a:t>
            </a:r>
            <a:r>
              <a:rPr lang="en-US" altLang="en-US" sz="1700" dirty="0">
                <a:latin typeface="Times New Roman" panose="02020603050405020304" pitchFamily="18" charset="0"/>
                <a:cs typeface="Times New Roman" panose="02020603050405020304" pitchFamily="18" charset="0"/>
              </a:rPr>
              <a:t>ț</a:t>
            </a:r>
            <a:r>
              <a:rPr lang="ro-RO" altLang="en-US" sz="1700" dirty="0">
                <a:latin typeface="Times New Roman" panose="02020603050405020304" pitchFamily="18" charset="0"/>
                <a:cs typeface="Times New Roman" panose="02020603050405020304" pitchFamily="18" charset="0"/>
              </a:rPr>
              <a:t>ie de normele specifice bancare și/sau documentele justificative prezentate la plată, </a:t>
            </a:r>
            <a:r>
              <a:rPr lang="nl-NL" altLang="en-US" sz="1700" dirty="0" err="1">
                <a:latin typeface="Times New Roman" panose="02020603050405020304" pitchFamily="18" charset="0"/>
                <a:cs typeface="Times New Roman" panose="02020603050405020304" pitchFamily="18" charset="0"/>
              </a:rPr>
              <a:t>fiecare</a:t>
            </a:r>
            <a:r>
              <a:rPr lang="nl-NL" altLang="en-US" sz="1700" dirty="0">
                <a:latin typeface="Times New Roman" panose="02020603050405020304" pitchFamily="18" charset="0"/>
                <a:cs typeface="Times New Roman" panose="02020603050405020304" pitchFamily="18" charset="0"/>
              </a:rPr>
              <a:t> tragere </a:t>
            </a:r>
            <a:r>
              <a:rPr lang="nl-NL" altLang="en-US" sz="1700" dirty="0" err="1">
                <a:latin typeface="Times New Roman" panose="02020603050405020304" pitchFamily="18" charset="0"/>
                <a:cs typeface="Times New Roman" panose="02020603050405020304" pitchFamily="18" charset="0"/>
              </a:rPr>
              <a:t>fiind</a:t>
            </a:r>
            <a:r>
              <a:rPr lang="nl-NL" altLang="en-US" sz="1700" dirty="0">
                <a:latin typeface="Times New Roman" panose="02020603050405020304" pitchFamily="18" charset="0"/>
                <a:cs typeface="Times New Roman" panose="02020603050405020304" pitchFamily="18" charset="0"/>
              </a:rPr>
              <a:t> de </a:t>
            </a:r>
            <a:r>
              <a:rPr lang="nl-NL" altLang="en-US" sz="1700" dirty="0" err="1">
                <a:latin typeface="Times New Roman" panose="02020603050405020304" pitchFamily="18" charset="0"/>
                <a:cs typeface="Times New Roman" panose="02020603050405020304" pitchFamily="18" charset="0"/>
              </a:rPr>
              <a:t>minim</a:t>
            </a:r>
            <a:r>
              <a:rPr lang="nl-NL" altLang="en-US" sz="1700" dirty="0">
                <a:latin typeface="Times New Roman" panose="02020603050405020304" pitchFamily="18" charset="0"/>
                <a:cs typeface="Times New Roman" panose="02020603050405020304" pitchFamily="18" charset="0"/>
              </a:rPr>
              <a:t> 500 de lei;</a:t>
            </a:r>
          </a:p>
          <a:p>
            <a:pPr>
              <a:spcBef>
                <a:spcPct val="0"/>
              </a:spcBef>
            </a:pPr>
            <a:r>
              <a:rPr lang="fr-FR" sz="17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V</a:t>
            </a:r>
            <a:r>
              <a:rPr lang="fr-FR" sz="17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enitul</a:t>
            </a:r>
            <a:r>
              <a:rPr lang="fr-FR" sz="17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net lunar pe membru de familie de până la 6.000 de lei, respectiv pentru familiile monoparentale care au venitul net lunar pe membru de familie de până la 7.500 de lei.</a:t>
            </a:r>
          </a:p>
          <a:p>
            <a:pPr marL="0" indent="0">
              <a:spcBef>
                <a:spcPct val="0"/>
              </a:spcBef>
              <a:buNone/>
            </a:pPr>
            <a:endParaRPr lang="fr-FR" sz="17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spcBef>
                <a:spcPct val="0"/>
              </a:spcBef>
              <a:buNone/>
            </a:pPr>
            <a:r>
              <a:rPr lang="fr-FR" sz="11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a:t>
            </a:r>
            <a:r>
              <a:rPr lang="fr-FR" sz="11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rin familie se înţelege: familia formată din soţ, soţie cu/fără copii cu vârsta de până la 18 ani aflaţi în întreţinerea acestora, care locuiesc împreună / familia monoparentală formată din persoana singură şi copiii cu vârsta de până la 18 ani aflaţi în întreţinere şi care locuiesc împreună cu aceasta / bărbatul şi femeia necăsătoriţi care convieţuiesc şi gospodăresc împreună.</a:t>
            </a:r>
          </a:p>
          <a:p>
            <a:pPr marL="0" indent="0">
              <a:spcBef>
                <a:spcPct val="0"/>
              </a:spcBef>
              <a:buNone/>
            </a:pPr>
            <a:endParaRPr lang="fr-FR" sz="17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spcBef>
                <a:spcPct val="0"/>
              </a:spcBef>
              <a:buNone/>
            </a:pPr>
            <a:endParaRPr lang="fr-FR" sz="17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a:spcBef>
                <a:spcPct val="0"/>
              </a:spcBef>
            </a:pPr>
            <a:endParaRPr lang="en-US" sz="17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7940AE00-379E-43CB-7C0D-ED62E184E8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513" y="644049"/>
            <a:ext cx="2670048" cy="542992"/>
          </a:xfrm>
          <a:prstGeom prst="rect">
            <a:avLst/>
          </a:prstGeom>
        </p:spPr>
      </p:pic>
    </p:spTree>
    <p:extLst>
      <p:ext uri="{BB962C8B-B14F-4D97-AF65-F5344CB8AC3E}">
        <p14:creationId xmlns:p14="http://schemas.microsoft.com/office/powerpoint/2010/main" val="506142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ABB9D-88C2-85CB-ED43-5FE20A1F1A7C}"/>
              </a:ext>
            </a:extLst>
          </p:cNvPr>
          <p:cNvSpPr>
            <a:spLocks noGrp="1"/>
          </p:cNvSpPr>
          <p:nvPr>
            <p:ph type="title"/>
          </p:nvPr>
        </p:nvSpPr>
        <p:spPr/>
        <p:txBody>
          <a:bodyPr/>
          <a:lstStyle/>
          <a:p>
            <a:r>
              <a:rPr lang="ro-RO" altLang="en-US" sz="2800" b="1" dirty="0">
                <a:latin typeface="Times New Roman" panose="02020603050405020304" pitchFamily="18" charset="0"/>
                <a:cs typeface="Times New Roman" panose="02020603050405020304" pitchFamily="18" charset="0"/>
              </a:rPr>
              <a:t>202</a:t>
            </a:r>
            <a:r>
              <a:rPr lang="en-US" altLang="en-US" sz="2800" b="1" dirty="0">
                <a:latin typeface="Times New Roman" panose="02020603050405020304" pitchFamily="18" charset="0"/>
                <a:cs typeface="Times New Roman" panose="02020603050405020304" pitchFamily="18" charset="0"/>
              </a:rPr>
              <a:t>4</a:t>
            </a:r>
            <a:r>
              <a:rPr lang="ro-RO" altLang="en-US" sz="2800" b="1" dirty="0">
                <a:latin typeface="Times New Roman" panose="02020603050405020304" pitchFamily="18" charset="0"/>
                <a:cs typeface="Times New Roman" panose="02020603050405020304" pitchFamily="18" charset="0"/>
              </a:rPr>
              <a:t> –</a:t>
            </a:r>
            <a:r>
              <a:rPr lang="ro-RO"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FAMILY START</a:t>
            </a:r>
            <a:r>
              <a:rPr lang="ro-RO" altLang="en-US" sz="2800" b="1" dirty="0">
                <a:latin typeface="Times New Roman" panose="02020603050405020304" pitchFamily="18" charset="0"/>
                <a:cs typeface="Times New Roman" panose="02020603050405020304" pitchFamily="18" charset="0"/>
              </a:rPr>
              <a:t>– cheltuieli eligibile (1/</a:t>
            </a:r>
            <a:r>
              <a:rPr lang="en-US" altLang="en-US" sz="2800" b="1" dirty="0">
                <a:latin typeface="Times New Roman" panose="02020603050405020304" pitchFamily="18" charset="0"/>
                <a:cs typeface="Times New Roman" panose="02020603050405020304" pitchFamily="18" charset="0"/>
              </a:rPr>
              <a:t>3)</a:t>
            </a:r>
            <a:endParaRPr lang="en-US" sz="2800" dirty="0"/>
          </a:p>
        </p:txBody>
      </p:sp>
      <p:sp>
        <p:nvSpPr>
          <p:cNvPr id="3" name="Content Placeholder 2">
            <a:extLst>
              <a:ext uri="{FF2B5EF4-FFF2-40B4-BE49-F238E27FC236}">
                <a16:creationId xmlns:a16="http://schemas.microsoft.com/office/drawing/2014/main" id="{27CD4732-DC57-7A39-1C61-B6680B2CA455}"/>
              </a:ext>
            </a:extLst>
          </p:cNvPr>
          <p:cNvSpPr>
            <a:spLocks noGrp="1"/>
          </p:cNvSpPr>
          <p:nvPr>
            <p:ph idx="1"/>
          </p:nvPr>
        </p:nvSpPr>
        <p:spPr>
          <a:xfrm>
            <a:off x="1154954" y="2258568"/>
            <a:ext cx="10165318" cy="3761232"/>
          </a:xfrm>
        </p:spPr>
        <p:txBody>
          <a:bodyPr>
            <a:normAutofit lnSpcReduction="10000"/>
          </a:bodyPr>
          <a:lstStyle/>
          <a:p>
            <a:pPr marL="0" marR="0" algn="just">
              <a:lnSpc>
                <a:spcPts val="1725"/>
              </a:lnSpc>
              <a:spcBef>
                <a:spcPts val="0"/>
              </a:spcBef>
              <a:spcAft>
                <a:spcPts val="0"/>
              </a:spcAft>
            </a:pPr>
            <a:r>
              <a:rPr lang="fr-FR" sz="17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C</a:t>
            </a:r>
            <a:r>
              <a:rPr lang="fr-FR" sz="17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osturile ce decurg din evenimente </a:t>
            </a:r>
            <a:r>
              <a:rPr lang="fr-FR" sz="17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care conduc la obţinerea statutului de soţ şi soţie, precum cununia religioasă, cununia civilă sau ceremonia cu prilejul căsătoriei, dar nu mai mult de 20.000 lei; solicitarea plăţii se face în termen de maximum 90 de zile de la data la care a avut loc evenimentul;</a:t>
            </a:r>
          </a:p>
          <a:p>
            <a:pPr marL="0" marR="0" indent="0" algn="just">
              <a:lnSpc>
                <a:spcPts val="1725"/>
              </a:lnSpc>
              <a:spcBef>
                <a:spcPts val="0"/>
              </a:spcBef>
              <a:spcAft>
                <a:spcPts val="0"/>
              </a:spcAft>
              <a:buNone/>
            </a:pPr>
            <a:endParaRPr lang="en-US" sz="17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ts val="1725"/>
              </a:lnSpc>
              <a:spcBef>
                <a:spcPts val="0"/>
              </a:spcBef>
              <a:spcAft>
                <a:spcPts val="0"/>
              </a:spcAft>
            </a:pPr>
            <a:r>
              <a:rPr lang="en-US" sz="17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P</a:t>
            </a:r>
            <a:r>
              <a:rPr lang="en-US" sz="17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lata cheltuielilor</a:t>
            </a:r>
            <a:r>
              <a:rPr lang="en-US" sz="17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cu spitalizarea în cazul naşterilor;</a:t>
            </a:r>
          </a:p>
          <a:p>
            <a:pPr marL="0" marR="0" indent="0" algn="just">
              <a:lnSpc>
                <a:spcPts val="1725"/>
              </a:lnSpc>
              <a:spcBef>
                <a:spcPts val="0"/>
              </a:spcBef>
              <a:spcAft>
                <a:spcPts val="0"/>
              </a:spcAft>
              <a:buNone/>
            </a:pPr>
            <a:endParaRPr lang="en-US" sz="17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ts val="1725"/>
              </a:lnSpc>
              <a:spcBef>
                <a:spcPts val="0"/>
              </a:spcBef>
              <a:spcAft>
                <a:spcPts val="0"/>
              </a:spcAft>
            </a:pPr>
            <a:r>
              <a:rPr lang="en-US" sz="17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C</a:t>
            </a:r>
            <a:r>
              <a:rPr lang="en-US" sz="17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heltuielile cu creşa</a:t>
            </a:r>
            <a:r>
              <a:rPr lang="en-US" sz="17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grădiniţa, şcoala, programele «Şcoala după Școală» şi/sau afterschool, precum şi cu participarea şi/sau achiziţionarea de materiale/echipamente/instrumente necesare în cadrul activităţilor extraşcolare la care participă sau se înscriu copiii beneficiarului;</a:t>
            </a:r>
            <a:endParaRPr lang="en-US" sz="17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fr-FR" sz="17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a:t>
            </a:r>
            <a:r>
              <a:rPr lang="fr-FR" sz="17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chiziţia de autoturisme noi/autoturisme secondhand </a:t>
            </a:r>
            <a:r>
              <a:rPr lang="fr-FR" sz="17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cu vechime de maximum 5 ani la data efectuării tragerii, precum şi achiziţia de autoturisme adaptate pentru persoanele cu dizabilităţi;</a:t>
            </a:r>
            <a:endParaRPr lang="en-US" sz="17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fr-FR" sz="17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C</a:t>
            </a:r>
            <a:r>
              <a:rPr lang="fr-FR" sz="17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heltuieli aferente taxelor de studi</a:t>
            </a:r>
            <a:r>
              <a:rPr lang="fr-FR" sz="17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i: licenţă, master, inclusiv Master of Business Administration, doctorat, inclusiv cursuri de calificare sau perfecţionare profesională, conversie sau reconversie profesională, precum şi cheltuieli aferente cărţilor de specialitate şi rechizitelor, inclusiv celor editate în formate accesibile persoanelor cu dizabilităţi; toate formele de studiu trebuie să fie autorizate să funcţioneze provizoriu sau să fie acreditate;</a:t>
            </a:r>
            <a:endParaRPr lang="en-US" sz="17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DA2D75C0-7477-90BD-C5F6-D8DEA9D9A5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513" y="644049"/>
            <a:ext cx="2670048" cy="542992"/>
          </a:xfrm>
          <a:prstGeom prst="rect">
            <a:avLst/>
          </a:prstGeom>
        </p:spPr>
      </p:pic>
    </p:spTree>
    <p:extLst>
      <p:ext uri="{BB962C8B-B14F-4D97-AF65-F5344CB8AC3E}">
        <p14:creationId xmlns:p14="http://schemas.microsoft.com/office/powerpoint/2010/main" val="3948180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3D60D-A74C-140C-2407-B2BB7862D7A4}"/>
              </a:ext>
            </a:extLst>
          </p:cNvPr>
          <p:cNvSpPr>
            <a:spLocks noGrp="1"/>
          </p:cNvSpPr>
          <p:nvPr>
            <p:ph type="title"/>
          </p:nvPr>
        </p:nvSpPr>
        <p:spPr>
          <a:xfrm>
            <a:off x="1054370" y="1021080"/>
            <a:ext cx="8761413" cy="706964"/>
          </a:xfrm>
        </p:spPr>
        <p:txBody>
          <a:bodyPr/>
          <a:lstStyle/>
          <a:p>
            <a:r>
              <a:rPr lang="ro-RO" altLang="en-US" sz="2800" b="1" dirty="0">
                <a:latin typeface="Times New Roman" panose="02020603050405020304" pitchFamily="18" charset="0"/>
                <a:cs typeface="Times New Roman" panose="02020603050405020304" pitchFamily="18" charset="0"/>
              </a:rPr>
              <a:t>202</a:t>
            </a:r>
            <a:r>
              <a:rPr lang="en-US" altLang="en-US" sz="2800" b="1" dirty="0">
                <a:latin typeface="Times New Roman" panose="02020603050405020304" pitchFamily="18" charset="0"/>
                <a:cs typeface="Times New Roman" panose="02020603050405020304" pitchFamily="18" charset="0"/>
              </a:rPr>
              <a:t>4</a:t>
            </a:r>
            <a:r>
              <a:rPr lang="ro-RO" altLang="en-US" sz="2800" b="1" dirty="0">
                <a:latin typeface="Times New Roman" panose="02020603050405020304" pitchFamily="18" charset="0"/>
                <a:cs typeface="Times New Roman" panose="02020603050405020304" pitchFamily="18" charset="0"/>
              </a:rPr>
              <a:t> –</a:t>
            </a:r>
            <a:r>
              <a:rPr lang="ro-RO"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FAMILY START</a:t>
            </a:r>
            <a:r>
              <a:rPr lang="ro-RO" altLang="en-US" sz="2800" b="1" dirty="0">
                <a:latin typeface="Times New Roman" panose="02020603050405020304" pitchFamily="18" charset="0"/>
                <a:cs typeface="Times New Roman" panose="02020603050405020304" pitchFamily="18" charset="0"/>
              </a:rPr>
              <a:t> – cheltuieli eligibile (2/</a:t>
            </a:r>
            <a:r>
              <a:rPr lang="en-US" altLang="en-US" sz="2800" b="1" dirty="0">
                <a:latin typeface="Times New Roman" panose="02020603050405020304" pitchFamily="18" charset="0"/>
                <a:cs typeface="Times New Roman" panose="02020603050405020304" pitchFamily="18" charset="0"/>
              </a:rPr>
              <a:t>3</a:t>
            </a:r>
            <a:r>
              <a:rPr lang="ro-RO" altLang="en-US" sz="2800" b="1" dirty="0">
                <a:latin typeface="Times New Roman" panose="02020603050405020304" pitchFamily="18" charset="0"/>
                <a:cs typeface="Times New Roman" panose="02020603050405020304" pitchFamily="18" charset="0"/>
              </a:rPr>
              <a:t>)</a:t>
            </a:r>
            <a:endParaRPr lang="en-US" sz="2800" dirty="0"/>
          </a:p>
        </p:txBody>
      </p:sp>
      <p:sp>
        <p:nvSpPr>
          <p:cNvPr id="3" name="Content Placeholder 2">
            <a:extLst>
              <a:ext uri="{FF2B5EF4-FFF2-40B4-BE49-F238E27FC236}">
                <a16:creationId xmlns:a16="http://schemas.microsoft.com/office/drawing/2014/main" id="{26F04353-0A0C-6A28-A5C5-5954C193E4F2}"/>
              </a:ext>
            </a:extLst>
          </p:cNvPr>
          <p:cNvSpPr>
            <a:spLocks noGrp="1"/>
          </p:cNvSpPr>
          <p:nvPr>
            <p:ph idx="1"/>
          </p:nvPr>
        </p:nvSpPr>
        <p:spPr>
          <a:xfrm>
            <a:off x="1154954" y="2331720"/>
            <a:ext cx="10421350" cy="4242816"/>
          </a:xfrm>
        </p:spPr>
        <p:txBody>
          <a:bodyPr>
            <a:normAutofit fontScale="77500" lnSpcReduction="20000"/>
          </a:bodyPr>
          <a:lstStyle/>
          <a:p>
            <a:r>
              <a:rPr lang="en-US" sz="21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P</a:t>
            </a:r>
            <a:r>
              <a:rPr lang="en-US" sz="21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lata cheltuielilor </a:t>
            </a:r>
            <a:r>
              <a:rPr lang="en-US" sz="21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aferente publicării cărţilor sau a studiilor de specialitate, inclusiv a celor editate în formate accesibile persoanelor cu dizabilităţi;</a:t>
            </a:r>
          </a:p>
          <a:p>
            <a:pPr marL="0" indent="0">
              <a:buNone/>
            </a:pPr>
            <a:endParaRPr lang="en-US" sz="21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ts val="1725"/>
              </a:lnSpc>
              <a:spcBef>
                <a:spcPts val="0"/>
              </a:spcBef>
              <a:spcAft>
                <a:spcPts val="0"/>
              </a:spcAft>
            </a:pPr>
            <a:r>
              <a:rPr lang="fr-FR" sz="21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P</a:t>
            </a:r>
            <a:r>
              <a:rPr lang="fr-FR" sz="21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lata taxelor </a:t>
            </a:r>
            <a:r>
              <a:rPr lang="fr-FR" sz="21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de participare la manifestări ştiinţifice şi concursuri, precum şi a cheltuielilor de transport pentru deplasări;</a:t>
            </a:r>
          </a:p>
          <a:p>
            <a:pPr marL="0" marR="0" indent="0" algn="just">
              <a:lnSpc>
                <a:spcPts val="1725"/>
              </a:lnSpc>
              <a:spcBef>
                <a:spcPts val="0"/>
              </a:spcBef>
              <a:spcAft>
                <a:spcPts val="0"/>
              </a:spcAft>
              <a:buNone/>
            </a:pPr>
            <a:endParaRPr lang="en-US"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ts val="1725"/>
              </a:lnSpc>
              <a:spcBef>
                <a:spcPts val="0"/>
              </a:spcBef>
              <a:spcAft>
                <a:spcPts val="0"/>
              </a:spcAft>
            </a:pPr>
            <a:r>
              <a:rPr lang="fr-FR" sz="21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a:t>
            </a:r>
            <a:r>
              <a:rPr lang="fr-FR" sz="21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chiziţia de calculatoare </a:t>
            </a:r>
            <a:r>
              <a:rPr lang="fr-FR" sz="21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şi/sau componente ale acestora, laptopuri, imprimante, aplicaţii informatice de specialitate, inclusiv a celor având încorporate tehnologii de acces pentru persoanele cu dizabilităţi;</a:t>
            </a:r>
          </a:p>
          <a:p>
            <a:pPr marL="0" marR="0" indent="0" algn="just">
              <a:lnSpc>
                <a:spcPts val="1725"/>
              </a:lnSpc>
              <a:spcBef>
                <a:spcPts val="0"/>
              </a:spcBef>
              <a:spcAft>
                <a:spcPts val="0"/>
              </a:spcAft>
              <a:buNone/>
            </a:pPr>
            <a:endParaRPr lang="en-US"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ts val="1725"/>
              </a:lnSpc>
              <a:spcBef>
                <a:spcPts val="0"/>
              </a:spcBef>
              <a:spcAft>
                <a:spcPts val="0"/>
              </a:spcAft>
            </a:pPr>
            <a:r>
              <a:rPr lang="fr-FR" sz="21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Plata chiriei</a:t>
            </a:r>
            <a:r>
              <a:rPr lang="fr-FR" sz="21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în limita a maximum 300 euro/lună, la cursul Băncii Naţionale a României din ziua plăţii;</a:t>
            </a:r>
          </a:p>
          <a:p>
            <a:pPr marL="0" marR="0" indent="0" algn="just">
              <a:lnSpc>
                <a:spcPts val="1725"/>
              </a:lnSpc>
              <a:spcBef>
                <a:spcPts val="0"/>
              </a:spcBef>
              <a:spcAft>
                <a:spcPts val="0"/>
              </a:spcAft>
              <a:buNone/>
            </a:pPr>
            <a:endParaRPr lang="en-US"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ts val="1725"/>
              </a:lnSpc>
              <a:spcBef>
                <a:spcPts val="0"/>
              </a:spcBef>
              <a:spcAft>
                <a:spcPts val="0"/>
              </a:spcAft>
            </a:pPr>
            <a:r>
              <a:rPr lang="fr-FR" sz="21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P</a:t>
            </a:r>
            <a:r>
              <a:rPr lang="fr-FR" sz="21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arte/avans din preţul de achiziţie/costul de construcţie a unei locuinţe </a:t>
            </a:r>
            <a:r>
              <a:rPr lang="fr-FR" sz="21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inclusiv costul proiectării şi al execuţiei, cheltuieli legate de construcţia/modernizarea/renovarea/extinderea locuinţei, de lucrări pentru creşterea eficienţei energetice sau pentru instalarea de echipamente/instalaţii de producere a energiei electrice/cogenerare din surse regenerabile - prin proiect individual sau prin programe guvernamentale specifice, </a:t>
            </a:r>
            <a:r>
              <a:rPr lang="fr-FR" sz="21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precum şi cheltuieli legate de achiziţia de mobilier</a:t>
            </a:r>
            <a:r>
              <a:rPr lang="fr-FR" sz="21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indent="0" algn="just">
              <a:lnSpc>
                <a:spcPts val="1725"/>
              </a:lnSpc>
              <a:spcBef>
                <a:spcPts val="0"/>
              </a:spcBef>
              <a:spcAft>
                <a:spcPts val="0"/>
              </a:spcAft>
              <a:buNone/>
            </a:pPr>
            <a:endParaRPr lang="fr-FR" sz="21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ts val="1725"/>
              </a:lnSpc>
              <a:spcBef>
                <a:spcPts val="0"/>
              </a:spcBef>
              <a:spcAft>
                <a:spcPts val="0"/>
              </a:spcAft>
            </a:pPr>
            <a:r>
              <a:rPr lang="fr-FR" sz="21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R</a:t>
            </a:r>
            <a:r>
              <a:rPr lang="fr-FR" sz="21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ambursarea anticipată parţială/integrală </a:t>
            </a:r>
            <a:r>
              <a:rPr lang="fr-FR" sz="21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 unui credit ipotecar contractat anterior, inclusiv prin programe guvernamentale;</a:t>
            </a:r>
            <a:endParaRPr lang="en-US"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A3E016AA-307E-8316-3B2E-B009D5D57C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513" y="644049"/>
            <a:ext cx="2670048" cy="542992"/>
          </a:xfrm>
          <a:prstGeom prst="rect">
            <a:avLst/>
          </a:prstGeom>
        </p:spPr>
      </p:pic>
    </p:spTree>
    <p:extLst>
      <p:ext uri="{BB962C8B-B14F-4D97-AF65-F5344CB8AC3E}">
        <p14:creationId xmlns:p14="http://schemas.microsoft.com/office/powerpoint/2010/main" val="27902022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159</TotalTime>
  <Words>1797</Words>
  <Application>Microsoft Office PowerPoint</Application>
  <PresentationFormat>Widescreen</PresentationFormat>
  <Paragraphs>124</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Century Gothic</vt:lpstr>
      <vt:lpstr>Times New Roman</vt:lpstr>
      <vt:lpstr>Wingdings 3</vt:lpstr>
      <vt:lpstr>Ion Boardroom</vt:lpstr>
      <vt:lpstr> PROGRAME GUVERNAMENTALE StudentInvest FamilyStart </vt:lpstr>
      <vt:lpstr>2024 - Programul STUDENT INVEST</vt:lpstr>
      <vt:lpstr>2024 - STUDENT INVEST – beneficiari:</vt:lpstr>
      <vt:lpstr>2024 - STUDENT INVEST – cheltuieli eligibile (1/2)</vt:lpstr>
      <vt:lpstr>2024 - STUDENT INVEST – cheltuieli eligibile (2/2)</vt:lpstr>
      <vt:lpstr>2024 - Programul FAMILY START</vt:lpstr>
      <vt:lpstr>2024 - Programul FAMILY START - beneficiari</vt:lpstr>
      <vt:lpstr>2024 – FAMILY START– cheltuieli eligibile (1/3)</vt:lpstr>
      <vt:lpstr>2024 – FAMILY START – cheltuieli eligibile (2/3)</vt:lpstr>
      <vt:lpstr>2024 – FAMILY START – cheltuieli eligibile (3/3)</vt:lpstr>
      <vt:lpstr>Bănci partenere – înscrise în program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Facilitarea accesului la finanțare  pentru tineri PROGRAME GUVERNAMENTALE 2023 StudentInvest FamilyStart</dc:title>
  <dc:creator>Daniela Mitutoiu - Ministerul Familiei</dc:creator>
  <cp:lastModifiedBy>Oti Andrei</cp:lastModifiedBy>
  <cp:revision>24</cp:revision>
  <dcterms:created xsi:type="dcterms:W3CDTF">2023-11-29T11:26:36Z</dcterms:created>
  <dcterms:modified xsi:type="dcterms:W3CDTF">2024-02-14T12:46:11Z</dcterms:modified>
</cp:coreProperties>
</file>