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0" r:id="rId3"/>
    <p:sldId id="291" r:id="rId4"/>
    <p:sldId id="287" r:id="rId5"/>
    <p:sldId id="292" r:id="rId6"/>
    <p:sldId id="288" r:id="rId7"/>
    <p:sldId id="289" r:id="rId8"/>
    <p:sldId id="290" r:id="rId9"/>
    <p:sldId id="299" r:id="rId10"/>
    <p:sldId id="309" r:id="rId11"/>
    <p:sldId id="310" r:id="rId12"/>
    <p:sldId id="300" r:id="rId13"/>
    <p:sldId id="311" r:id="rId14"/>
    <p:sldId id="302" r:id="rId15"/>
    <p:sldId id="295" r:id="rId16"/>
    <p:sldId id="296" r:id="rId17"/>
    <p:sldId id="297" r:id="rId18"/>
    <p:sldId id="276" r:id="rId19"/>
    <p:sldId id="277" r:id="rId20"/>
    <p:sldId id="306" r:id="rId21"/>
    <p:sldId id="298" r:id="rId22"/>
    <p:sldId id="280" r:id="rId23"/>
    <p:sldId id="281" r:id="rId24"/>
    <p:sldId id="282" r:id="rId25"/>
    <p:sldId id="307" r:id="rId26"/>
    <p:sldId id="283" r:id="rId27"/>
    <p:sldId id="284" r:id="rId28"/>
    <p:sldId id="285" r:id="rId29"/>
    <p:sldId id="308" r:id="rId30"/>
    <p:sldId id="274" r:id="rId31"/>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F94"/>
    <a:srgbClr val="5B9BD5"/>
    <a:srgbClr val="EAEFF7"/>
    <a:srgbClr val="179AA8"/>
    <a:srgbClr val="169AA8"/>
    <a:srgbClr val="F3B1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030196-A1FF-4FCD-8B9C-D649A83C2595}" type="doc">
      <dgm:prSet loTypeId="urn:diagrams.loki3.com/BracketList" loCatId="list" qsTypeId="urn:microsoft.com/office/officeart/2005/8/quickstyle/simple1" qsCatId="simple" csTypeId="urn:microsoft.com/office/officeart/2005/8/colors/accent1_5" csCatId="accent1" phldr="1"/>
      <dgm:spPr/>
      <dgm:t>
        <a:bodyPr/>
        <a:lstStyle/>
        <a:p>
          <a:endParaRPr lang="en-US"/>
        </a:p>
      </dgm:t>
    </dgm:pt>
    <dgm:pt modelId="{EB24E074-D99F-4F67-B38C-277DEB72877C}">
      <dgm:prSet phldrT="[Text]" custT="1"/>
      <dgm:spPr/>
      <dgm:t>
        <a:bodyPr/>
        <a:lstStyle/>
        <a:p>
          <a:pPr algn="l"/>
          <a:r>
            <a:rPr lang="ro-RO" sz="1600" b="1" dirty="0">
              <a:solidFill>
                <a:srgbClr val="084F94"/>
              </a:solidFill>
            </a:rPr>
            <a:t>Indicatori de realizare (output):</a:t>
          </a:r>
          <a:endParaRPr lang="en-US" sz="1600" dirty="0">
            <a:solidFill>
              <a:srgbClr val="084F94"/>
            </a:solidFill>
          </a:endParaRPr>
        </a:p>
      </dgm:t>
    </dgm:pt>
    <dgm:pt modelId="{716C0C7C-3352-468D-A5F1-260DBD9734F3}" type="parTrans" cxnId="{76F3BB0E-5B18-43BA-9EE1-01593A0CB8F1}">
      <dgm:prSet/>
      <dgm:spPr/>
      <dgm:t>
        <a:bodyPr/>
        <a:lstStyle/>
        <a:p>
          <a:endParaRPr lang="en-US"/>
        </a:p>
      </dgm:t>
    </dgm:pt>
    <dgm:pt modelId="{E9A2C423-DB1B-4067-A676-5D6279DD6ABB}" type="sibTrans" cxnId="{76F3BB0E-5B18-43BA-9EE1-01593A0CB8F1}">
      <dgm:prSet/>
      <dgm:spPr/>
      <dgm:t>
        <a:bodyPr/>
        <a:lstStyle/>
        <a:p>
          <a:endParaRPr lang="en-US"/>
        </a:p>
      </dgm:t>
    </dgm:pt>
    <dgm:pt modelId="{C1312C82-F994-40F0-A514-9B853045932D}">
      <dgm:prSet phldrT="[Text]" custT="1"/>
      <dgm:spPr>
        <a:solidFill>
          <a:srgbClr val="084F94">
            <a:alpha val="90000"/>
          </a:srgbClr>
        </a:solidFill>
        <a:ln>
          <a:solidFill>
            <a:schemeClr val="accent1">
              <a:lumMod val="20000"/>
              <a:lumOff val="80000"/>
            </a:schemeClr>
          </a:solidFill>
        </a:ln>
      </dgm:spPr>
      <dgm:t>
        <a:bodyPr/>
        <a:lstStyle/>
        <a:p>
          <a:r>
            <a:rPr lang="ro-RO" sz="1600" b="1" dirty="0">
              <a:solidFill>
                <a:schemeClr val="bg1"/>
              </a:solidFill>
            </a:rPr>
            <a:t>RCO 01 </a:t>
          </a:r>
          <a:r>
            <a:rPr lang="ro-RO" sz="1600" dirty="0">
              <a:solidFill>
                <a:schemeClr val="bg1"/>
              </a:solidFill>
            </a:rPr>
            <a:t>- Întreprinderi care beneficiază de sprijin</a:t>
          </a:r>
          <a:endParaRPr lang="en-US" sz="1600" dirty="0">
            <a:solidFill>
              <a:schemeClr val="bg1"/>
            </a:solidFill>
          </a:endParaRPr>
        </a:p>
      </dgm:t>
    </dgm:pt>
    <dgm:pt modelId="{DFDE0831-E7FC-40D5-8ADE-A51D608BBD3F}" type="parTrans" cxnId="{862C442C-900B-465A-9FA2-3E8B1436122B}">
      <dgm:prSet/>
      <dgm:spPr/>
      <dgm:t>
        <a:bodyPr/>
        <a:lstStyle/>
        <a:p>
          <a:endParaRPr lang="en-US"/>
        </a:p>
      </dgm:t>
    </dgm:pt>
    <dgm:pt modelId="{816E8CFB-8E4C-4B02-A414-25E622A55EEE}" type="sibTrans" cxnId="{862C442C-900B-465A-9FA2-3E8B1436122B}">
      <dgm:prSet/>
      <dgm:spPr/>
      <dgm:t>
        <a:bodyPr/>
        <a:lstStyle/>
        <a:p>
          <a:endParaRPr lang="en-US"/>
        </a:p>
      </dgm:t>
    </dgm:pt>
    <dgm:pt modelId="{CC4CE9E2-47BA-4169-A218-1746D6267479}">
      <dgm:prSet phldrT="[Text]" custT="1"/>
      <dgm:spPr/>
      <dgm:t>
        <a:bodyPr/>
        <a:lstStyle/>
        <a:p>
          <a:pPr algn="l"/>
          <a:r>
            <a:rPr lang="ro-RO" sz="1600" b="1" dirty="0">
              <a:solidFill>
                <a:srgbClr val="084F94"/>
              </a:solidFill>
            </a:rPr>
            <a:t>Indicatori de rezultat:</a:t>
          </a:r>
          <a:endParaRPr lang="en-US" sz="1600" dirty="0">
            <a:solidFill>
              <a:srgbClr val="084F94"/>
            </a:solidFill>
          </a:endParaRPr>
        </a:p>
      </dgm:t>
    </dgm:pt>
    <dgm:pt modelId="{026653CA-2347-42E5-BE1B-298E26259B53}" type="parTrans" cxnId="{90274067-FF64-4EAC-9080-B7847CA67DBB}">
      <dgm:prSet/>
      <dgm:spPr/>
      <dgm:t>
        <a:bodyPr/>
        <a:lstStyle/>
        <a:p>
          <a:endParaRPr lang="en-US"/>
        </a:p>
      </dgm:t>
    </dgm:pt>
    <dgm:pt modelId="{9EB55CD8-4ACA-4E8F-BCCC-0A325123F4A9}" type="sibTrans" cxnId="{90274067-FF64-4EAC-9080-B7847CA67DBB}">
      <dgm:prSet/>
      <dgm:spPr/>
      <dgm:t>
        <a:bodyPr/>
        <a:lstStyle/>
        <a:p>
          <a:endParaRPr lang="en-US"/>
        </a:p>
      </dgm:t>
    </dgm:pt>
    <dgm:pt modelId="{79D27137-1FC2-4C2C-8E80-81B28BE0C112}">
      <dgm:prSet phldrT="[Text]" custT="1"/>
      <dgm:spPr>
        <a:solidFill>
          <a:schemeClr val="accent1">
            <a:lumMod val="20000"/>
            <a:lumOff val="80000"/>
            <a:alpha val="50000"/>
          </a:schemeClr>
        </a:solidFill>
      </dgm:spPr>
      <dgm:t>
        <a:bodyPr/>
        <a:lstStyle/>
        <a:p>
          <a:r>
            <a:rPr lang="ro-RO" sz="1600" b="1" dirty="0">
              <a:solidFill>
                <a:schemeClr val="tx1"/>
              </a:solidFill>
            </a:rPr>
            <a:t>RCR 19* </a:t>
          </a:r>
          <a:r>
            <a:rPr lang="ro-RO" sz="1600" dirty="0">
              <a:solidFill>
                <a:schemeClr val="tx1"/>
              </a:solidFill>
            </a:rPr>
            <a:t>- Întreprinderi cu cifra de afaceri crescută </a:t>
          </a:r>
          <a:endParaRPr lang="en-US" sz="1600" dirty="0">
            <a:solidFill>
              <a:schemeClr val="tx1"/>
            </a:solidFill>
          </a:endParaRPr>
        </a:p>
      </dgm:t>
    </dgm:pt>
    <dgm:pt modelId="{3CBDF817-E102-4DE0-B642-4FC088D5111E}" type="parTrans" cxnId="{7CE0AE59-C800-43FE-B0FE-031857379F4E}">
      <dgm:prSet/>
      <dgm:spPr/>
      <dgm:t>
        <a:bodyPr/>
        <a:lstStyle/>
        <a:p>
          <a:endParaRPr lang="en-US"/>
        </a:p>
      </dgm:t>
    </dgm:pt>
    <dgm:pt modelId="{BD85A508-8C84-435C-9A5D-E31C0F4ED170}" type="sibTrans" cxnId="{7CE0AE59-C800-43FE-B0FE-031857379F4E}">
      <dgm:prSet/>
      <dgm:spPr/>
      <dgm:t>
        <a:bodyPr/>
        <a:lstStyle/>
        <a:p>
          <a:endParaRPr lang="en-US"/>
        </a:p>
      </dgm:t>
    </dgm:pt>
    <dgm:pt modelId="{E885C3DA-A996-4031-B310-CC9F5A88C008}">
      <dgm:prSet phldrT="[Text]" custT="1"/>
      <dgm:spPr>
        <a:solidFill>
          <a:srgbClr val="084F94">
            <a:alpha val="90000"/>
          </a:srgbClr>
        </a:solidFill>
        <a:ln>
          <a:solidFill>
            <a:schemeClr val="accent1">
              <a:lumMod val="20000"/>
              <a:lumOff val="80000"/>
            </a:schemeClr>
          </a:solidFill>
        </a:ln>
      </dgm:spPr>
      <dgm:t>
        <a:bodyPr/>
        <a:lstStyle/>
        <a:p>
          <a:r>
            <a:rPr lang="ro-RO" sz="1600" b="1" dirty="0">
              <a:solidFill>
                <a:schemeClr val="bg1"/>
              </a:solidFill>
            </a:rPr>
            <a:t>RCO 02 </a:t>
          </a:r>
          <a:r>
            <a:rPr lang="ro-RO" sz="1600" dirty="0">
              <a:solidFill>
                <a:schemeClr val="bg1"/>
              </a:solidFill>
            </a:rPr>
            <a:t>- Întreprinderi care beneficiază de sprijin prin granturi</a:t>
          </a:r>
          <a:endParaRPr lang="en-US" sz="1600" dirty="0">
            <a:solidFill>
              <a:schemeClr val="bg1"/>
            </a:solidFill>
          </a:endParaRPr>
        </a:p>
      </dgm:t>
    </dgm:pt>
    <dgm:pt modelId="{27F8B70C-FF74-4BD7-A769-99B5055DB6ED}" type="parTrans" cxnId="{174A9CB2-2CCA-4598-A8F0-23B30D144B77}">
      <dgm:prSet/>
      <dgm:spPr/>
      <dgm:t>
        <a:bodyPr/>
        <a:lstStyle/>
        <a:p>
          <a:endParaRPr lang="en-US"/>
        </a:p>
      </dgm:t>
    </dgm:pt>
    <dgm:pt modelId="{E72890B5-6A77-4969-911A-A761A83F749E}" type="sibTrans" cxnId="{174A9CB2-2CCA-4598-A8F0-23B30D144B77}">
      <dgm:prSet/>
      <dgm:spPr/>
      <dgm:t>
        <a:bodyPr/>
        <a:lstStyle/>
        <a:p>
          <a:endParaRPr lang="en-US"/>
        </a:p>
      </dgm:t>
    </dgm:pt>
    <dgm:pt modelId="{7B1B2956-D99A-4615-9367-FC078F9F2583}" type="pres">
      <dgm:prSet presAssocID="{3B030196-A1FF-4FCD-8B9C-D649A83C2595}" presName="Name0" presStyleCnt="0">
        <dgm:presLayoutVars>
          <dgm:dir/>
          <dgm:animLvl val="lvl"/>
          <dgm:resizeHandles val="exact"/>
        </dgm:presLayoutVars>
      </dgm:prSet>
      <dgm:spPr/>
    </dgm:pt>
    <dgm:pt modelId="{EB1B85BB-0D8E-4E10-B32F-CCEADA21EE42}" type="pres">
      <dgm:prSet presAssocID="{EB24E074-D99F-4F67-B38C-277DEB72877C}" presName="linNode" presStyleCnt="0"/>
      <dgm:spPr/>
    </dgm:pt>
    <dgm:pt modelId="{20AB4B87-BC3F-4305-B60D-C7579ADE044F}" type="pres">
      <dgm:prSet presAssocID="{EB24E074-D99F-4F67-B38C-277DEB72877C}" presName="parTx" presStyleLbl="revTx" presStyleIdx="0" presStyleCnt="2">
        <dgm:presLayoutVars>
          <dgm:chMax val="1"/>
          <dgm:bulletEnabled val="1"/>
        </dgm:presLayoutVars>
      </dgm:prSet>
      <dgm:spPr/>
    </dgm:pt>
    <dgm:pt modelId="{D1ECD1F2-8CCE-420E-8348-5C23B8238D90}" type="pres">
      <dgm:prSet presAssocID="{EB24E074-D99F-4F67-B38C-277DEB72877C}" presName="bracket" presStyleLbl="parChTrans1D1" presStyleIdx="0" presStyleCnt="2"/>
      <dgm:spPr/>
    </dgm:pt>
    <dgm:pt modelId="{FEE77A6B-2AAC-4D59-AF4C-AC7D7B7352E3}" type="pres">
      <dgm:prSet presAssocID="{EB24E074-D99F-4F67-B38C-277DEB72877C}" presName="spH" presStyleCnt="0"/>
      <dgm:spPr/>
    </dgm:pt>
    <dgm:pt modelId="{5DE1E63C-146E-4A7D-894F-4376BBAE069D}" type="pres">
      <dgm:prSet presAssocID="{EB24E074-D99F-4F67-B38C-277DEB72877C}" presName="desTx" presStyleLbl="node1" presStyleIdx="0" presStyleCnt="2" custScaleY="102953" custLinFactNeighborX="1" custLinFactNeighborY="-360">
        <dgm:presLayoutVars>
          <dgm:bulletEnabled val="1"/>
        </dgm:presLayoutVars>
      </dgm:prSet>
      <dgm:spPr/>
    </dgm:pt>
    <dgm:pt modelId="{2836ECBC-84A8-4E50-ACA4-EA5284A8262B}" type="pres">
      <dgm:prSet presAssocID="{E9A2C423-DB1B-4067-A676-5D6279DD6ABB}" presName="spV" presStyleCnt="0"/>
      <dgm:spPr/>
    </dgm:pt>
    <dgm:pt modelId="{6ED9BCC3-5189-4ED1-9002-9C63DECD480F}" type="pres">
      <dgm:prSet presAssocID="{CC4CE9E2-47BA-4169-A218-1746D6267479}" presName="linNode" presStyleCnt="0"/>
      <dgm:spPr/>
    </dgm:pt>
    <dgm:pt modelId="{E6A71391-172B-43B6-BA0F-1983D9D4B49E}" type="pres">
      <dgm:prSet presAssocID="{CC4CE9E2-47BA-4169-A218-1746D6267479}" presName="parTx" presStyleLbl="revTx" presStyleIdx="1" presStyleCnt="2">
        <dgm:presLayoutVars>
          <dgm:chMax val="1"/>
          <dgm:bulletEnabled val="1"/>
        </dgm:presLayoutVars>
      </dgm:prSet>
      <dgm:spPr/>
    </dgm:pt>
    <dgm:pt modelId="{AF043F87-1A45-411C-9537-17D1F44D331B}" type="pres">
      <dgm:prSet presAssocID="{CC4CE9E2-47BA-4169-A218-1746D6267479}" presName="bracket" presStyleLbl="parChTrans1D1" presStyleIdx="1" presStyleCnt="2"/>
      <dgm:spPr/>
    </dgm:pt>
    <dgm:pt modelId="{8821A38C-147E-4817-B045-89DB5C100732}" type="pres">
      <dgm:prSet presAssocID="{CC4CE9E2-47BA-4169-A218-1746D6267479}" presName="spH" presStyleCnt="0"/>
      <dgm:spPr/>
    </dgm:pt>
    <dgm:pt modelId="{2C4A6FB2-553D-46A1-8107-47D6DD144ACF}" type="pres">
      <dgm:prSet presAssocID="{CC4CE9E2-47BA-4169-A218-1746D6267479}" presName="desTx" presStyleLbl="node1" presStyleIdx="1" presStyleCnt="2">
        <dgm:presLayoutVars>
          <dgm:bulletEnabled val="1"/>
        </dgm:presLayoutVars>
      </dgm:prSet>
      <dgm:spPr/>
    </dgm:pt>
  </dgm:ptLst>
  <dgm:cxnLst>
    <dgm:cxn modelId="{76F3BB0E-5B18-43BA-9EE1-01593A0CB8F1}" srcId="{3B030196-A1FF-4FCD-8B9C-D649A83C2595}" destId="{EB24E074-D99F-4F67-B38C-277DEB72877C}" srcOrd="0" destOrd="0" parTransId="{716C0C7C-3352-468D-A5F1-260DBD9734F3}" sibTransId="{E9A2C423-DB1B-4067-A676-5D6279DD6ABB}"/>
    <dgm:cxn modelId="{F93DF518-A503-44D9-B848-69B2982819ED}" type="presOf" srcId="{3B030196-A1FF-4FCD-8B9C-D649A83C2595}" destId="{7B1B2956-D99A-4615-9367-FC078F9F2583}" srcOrd="0" destOrd="0" presId="urn:diagrams.loki3.com/BracketList"/>
    <dgm:cxn modelId="{862C442C-900B-465A-9FA2-3E8B1436122B}" srcId="{EB24E074-D99F-4F67-B38C-277DEB72877C}" destId="{C1312C82-F994-40F0-A514-9B853045932D}" srcOrd="0" destOrd="0" parTransId="{DFDE0831-E7FC-40D5-8ADE-A51D608BBD3F}" sibTransId="{816E8CFB-8E4C-4B02-A414-25E622A55EEE}"/>
    <dgm:cxn modelId="{90274067-FF64-4EAC-9080-B7847CA67DBB}" srcId="{3B030196-A1FF-4FCD-8B9C-D649A83C2595}" destId="{CC4CE9E2-47BA-4169-A218-1746D6267479}" srcOrd="1" destOrd="0" parTransId="{026653CA-2347-42E5-BE1B-298E26259B53}" sibTransId="{9EB55CD8-4ACA-4E8F-BCCC-0A325123F4A9}"/>
    <dgm:cxn modelId="{7CE0AE59-C800-43FE-B0FE-031857379F4E}" srcId="{CC4CE9E2-47BA-4169-A218-1746D6267479}" destId="{79D27137-1FC2-4C2C-8E80-81B28BE0C112}" srcOrd="0" destOrd="0" parTransId="{3CBDF817-E102-4DE0-B642-4FC088D5111E}" sibTransId="{BD85A508-8C84-435C-9A5D-E31C0F4ED170}"/>
    <dgm:cxn modelId="{78AA219D-EC40-4152-A804-9E86DF2EDB05}" type="presOf" srcId="{C1312C82-F994-40F0-A514-9B853045932D}" destId="{5DE1E63C-146E-4A7D-894F-4376BBAE069D}" srcOrd="0" destOrd="0" presId="urn:diagrams.loki3.com/BracketList"/>
    <dgm:cxn modelId="{53F0C1AE-7293-4F29-903B-BF88EC51C3C3}" type="presOf" srcId="{EB24E074-D99F-4F67-B38C-277DEB72877C}" destId="{20AB4B87-BC3F-4305-B60D-C7579ADE044F}" srcOrd="0" destOrd="0" presId="urn:diagrams.loki3.com/BracketList"/>
    <dgm:cxn modelId="{36A4C8AE-EE24-43FC-90E5-0B24E677766C}" type="presOf" srcId="{CC4CE9E2-47BA-4169-A218-1746D6267479}" destId="{E6A71391-172B-43B6-BA0F-1983D9D4B49E}" srcOrd="0" destOrd="0" presId="urn:diagrams.loki3.com/BracketList"/>
    <dgm:cxn modelId="{E8761DB2-C8EB-4D44-95F6-DE7F2CE5D303}" type="presOf" srcId="{79D27137-1FC2-4C2C-8E80-81B28BE0C112}" destId="{2C4A6FB2-553D-46A1-8107-47D6DD144ACF}" srcOrd="0" destOrd="0" presId="urn:diagrams.loki3.com/BracketList"/>
    <dgm:cxn modelId="{174A9CB2-2CCA-4598-A8F0-23B30D144B77}" srcId="{EB24E074-D99F-4F67-B38C-277DEB72877C}" destId="{E885C3DA-A996-4031-B310-CC9F5A88C008}" srcOrd="1" destOrd="0" parTransId="{27F8B70C-FF74-4BD7-A769-99B5055DB6ED}" sibTransId="{E72890B5-6A77-4969-911A-A761A83F749E}"/>
    <dgm:cxn modelId="{89EFB3D3-5F10-40E2-A55A-5377ECE398EA}" type="presOf" srcId="{E885C3DA-A996-4031-B310-CC9F5A88C008}" destId="{5DE1E63C-146E-4A7D-894F-4376BBAE069D}" srcOrd="0" destOrd="1" presId="urn:diagrams.loki3.com/BracketList"/>
    <dgm:cxn modelId="{8E762F19-FAC7-4394-A24B-369979085A1D}" type="presParOf" srcId="{7B1B2956-D99A-4615-9367-FC078F9F2583}" destId="{EB1B85BB-0D8E-4E10-B32F-CCEADA21EE42}" srcOrd="0" destOrd="0" presId="urn:diagrams.loki3.com/BracketList"/>
    <dgm:cxn modelId="{81BFC4F9-AF33-47B1-BE73-A736BFFD46E4}" type="presParOf" srcId="{EB1B85BB-0D8E-4E10-B32F-CCEADA21EE42}" destId="{20AB4B87-BC3F-4305-B60D-C7579ADE044F}" srcOrd="0" destOrd="0" presId="urn:diagrams.loki3.com/BracketList"/>
    <dgm:cxn modelId="{7F045F5B-EEB7-4B87-9DAE-E046BEF647C7}" type="presParOf" srcId="{EB1B85BB-0D8E-4E10-B32F-CCEADA21EE42}" destId="{D1ECD1F2-8CCE-420E-8348-5C23B8238D90}" srcOrd="1" destOrd="0" presId="urn:diagrams.loki3.com/BracketList"/>
    <dgm:cxn modelId="{07C46E50-D76A-4245-A7F9-1ABFA3E5EB3C}" type="presParOf" srcId="{EB1B85BB-0D8E-4E10-B32F-CCEADA21EE42}" destId="{FEE77A6B-2AAC-4D59-AF4C-AC7D7B7352E3}" srcOrd="2" destOrd="0" presId="urn:diagrams.loki3.com/BracketList"/>
    <dgm:cxn modelId="{587E7422-5F93-4EC4-9101-6E246A93C468}" type="presParOf" srcId="{EB1B85BB-0D8E-4E10-B32F-CCEADA21EE42}" destId="{5DE1E63C-146E-4A7D-894F-4376BBAE069D}" srcOrd="3" destOrd="0" presId="urn:diagrams.loki3.com/BracketList"/>
    <dgm:cxn modelId="{181870DD-7E89-4262-BFF7-788FFD7E77EB}" type="presParOf" srcId="{7B1B2956-D99A-4615-9367-FC078F9F2583}" destId="{2836ECBC-84A8-4E50-ACA4-EA5284A8262B}" srcOrd="1" destOrd="0" presId="urn:diagrams.loki3.com/BracketList"/>
    <dgm:cxn modelId="{AAE11031-7E86-4EAE-81F4-D7F8E8917BC1}" type="presParOf" srcId="{7B1B2956-D99A-4615-9367-FC078F9F2583}" destId="{6ED9BCC3-5189-4ED1-9002-9C63DECD480F}" srcOrd="2" destOrd="0" presId="urn:diagrams.loki3.com/BracketList"/>
    <dgm:cxn modelId="{A3FBDA0E-8119-4B0A-9DBD-E3AEB7D8BC3B}" type="presParOf" srcId="{6ED9BCC3-5189-4ED1-9002-9C63DECD480F}" destId="{E6A71391-172B-43B6-BA0F-1983D9D4B49E}" srcOrd="0" destOrd="0" presId="urn:diagrams.loki3.com/BracketList"/>
    <dgm:cxn modelId="{F7A79DB0-9C75-489C-9BF5-4B9902D8CA6D}" type="presParOf" srcId="{6ED9BCC3-5189-4ED1-9002-9C63DECD480F}" destId="{AF043F87-1A45-411C-9537-17D1F44D331B}" srcOrd="1" destOrd="0" presId="urn:diagrams.loki3.com/BracketList"/>
    <dgm:cxn modelId="{FFBF71C6-5F41-4458-992C-05CAD4862DF1}" type="presParOf" srcId="{6ED9BCC3-5189-4ED1-9002-9C63DECD480F}" destId="{8821A38C-147E-4817-B045-89DB5C100732}" srcOrd="2" destOrd="0" presId="urn:diagrams.loki3.com/BracketList"/>
    <dgm:cxn modelId="{4F881397-2818-49FB-8C52-F2A1A72C0223}" type="presParOf" srcId="{6ED9BCC3-5189-4ED1-9002-9C63DECD480F}" destId="{2C4A6FB2-553D-46A1-8107-47D6DD144ACF}" srcOrd="3" destOrd="0" presId="urn:diagrams.loki3.com/Bracket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AB4B87-BC3F-4305-B60D-C7579ADE044F}">
      <dsp:nvSpPr>
        <dsp:cNvPr id="0" name=""/>
        <dsp:cNvSpPr/>
      </dsp:nvSpPr>
      <dsp:spPr>
        <a:xfrm>
          <a:off x="0" y="22413"/>
          <a:ext cx="2374751"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l" defTabSz="711200">
            <a:lnSpc>
              <a:spcPct val="90000"/>
            </a:lnSpc>
            <a:spcBef>
              <a:spcPct val="0"/>
            </a:spcBef>
            <a:spcAft>
              <a:spcPct val="35000"/>
            </a:spcAft>
            <a:buNone/>
          </a:pPr>
          <a:r>
            <a:rPr lang="ro-RO" sz="1600" b="1" kern="1200" dirty="0">
              <a:solidFill>
                <a:srgbClr val="084F94"/>
              </a:solidFill>
            </a:rPr>
            <a:t>Indicatori de realizare (output):</a:t>
          </a:r>
          <a:endParaRPr lang="en-US" sz="1600" kern="1200" dirty="0">
            <a:solidFill>
              <a:srgbClr val="084F94"/>
            </a:solidFill>
          </a:endParaRPr>
        </a:p>
      </dsp:txBody>
      <dsp:txXfrm>
        <a:off x="0" y="22413"/>
        <a:ext cx="2374751" cy="831600"/>
      </dsp:txXfrm>
    </dsp:sp>
    <dsp:sp modelId="{D1ECD1F2-8CCE-420E-8348-5C23B8238D90}">
      <dsp:nvSpPr>
        <dsp:cNvPr id="0" name=""/>
        <dsp:cNvSpPr/>
      </dsp:nvSpPr>
      <dsp:spPr>
        <a:xfrm>
          <a:off x="2374751" y="22413"/>
          <a:ext cx="474950" cy="831600"/>
        </a:xfrm>
        <a:prstGeom prst="leftBrace">
          <a:avLst>
            <a:gd name="adj1" fmla="val 35000"/>
            <a:gd name="adj2" fmla="val 50000"/>
          </a:avLst>
        </a:pr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E1E63C-146E-4A7D-894F-4376BBAE069D}">
      <dsp:nvSpPr>
        <dsp:cNvPr id="0" name=""/>
        <dsp:cNvSpPr/>
      </dsp:nvSpPr>
      <dsp:spPr>
        <a:xfrm>
          <a:off x="3039681" y="7141"/>
          <a:ext cx="6459324" cy="856157"/>
        </a:xfrm>
        <a:prstGeom prst="rect">
          <a:avLst/>
        </a:prstGeom>
        <a:solidFill>
          <a:srgbClr val="084F94">
            <a:alpha val="90000"/>
          </a:srgbClr>
        </a:solidFill>
        <a:ln w="12700" cap="flat" cmpd="sng" algn="ctr">
          <a:solidFill>
            <a:schemeClr val="accent1">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ro-RO" sz="1600" b="1" kern="1200" dirty="0">
              <a:solidFill>
                <a:schemeClr val="bg1"/>
              </a:solidFill>
            </a:rPr>
            <a:t>RCO 01 </a:t>
          </a:r>
          <a:r>
            <a:rPr lang="ro-RO" sz="1600" kern="1200" dirty="0">
              <a:solidFill>
                <a:schemeClr val="bg1"/>
              </a:solidFill>
            </a:rPr>
            <a:t>- Întreprinderi care beneficiază de sprijin</a:t>
          </a:r>
          <a:endParaRPr lang="en-US" sz="1600" kern="1200" dirty="0">
            <a:solidFill>
              <a:schemeClr val="bg1"/>
            </a:solidFill>
          </a:endParaRPr>
        </a:p>
        <a:p>
          <a:pPr marL="171450" lvl="1" indent="-171450" algn="l" defTabSz="711200">
            <a:lnSpc>
              <a:spcPct val="90000"/>
            </a:lnSpc>
            <a:spcBef>
              <a:spcPct val="0"/>
            </a:spcBef>
            <a:spcAft>
              <a:spcPct val="15000"/>
            </a:spcAft>
            <a:buChar char="•"/>
          </a:pPr>
          <a:r>
            <a:rPr lang="ro-RO" sz="1600" b="1" kern="1200" dirty="0">
              <a:solidFill>
                <a:schemeClr val="bg1"/>
              </a:solidFill>
            </a:rPr>
            <a:t>RCO 02 </a:t>
          </a:r>
          <a:r>
            <a:rPr lang="ro-RO" sz="1600" kern="1200" dirty="0">
              <a:solidFill>
                <a:schemeClr val="bg1"/>
              </a:solidFill>
            </a:rPr>
            <a:t>- Întreprinderi care beneficiază de sprijin prin granturi</a:t>
          </a:r>
          <a:endParaRPr lang="en-US" sz="1600" kern="1200" dirty="0">
            <a:solidFill>
              <a:schemeClr val="bg1"/>
            </a:solidFill>
          </a:endParaRPr>
        </a:p>
      </dsp:txBody>
      <dsp:txXfrm>
        <a:off x="3039681" y="7141"/>
        <a:ext cx="6459324" cy="856157"/>
      </dsp:txXfrm>
    </dsp:sp>
    <dsp:sp modelId="{E6A71391-172B-43B6-BA0F-1983D9D4B49E}">
      <dsp:nvSpPr>
        <dsp:cNvPr id="0" name=""/>
        <dsp:cNvSpPr/>
      </dsp:nvSpPr>
      <dsp:spPr>
        <a:xfrm>
          <a:off x="0" y="1017492"/>
          <a:ext cx="2374751"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l" defTabSz="711200">
            <a:lnSpc>
              <a:spcPct val="90000"/>
            </a:lnSpc>
            <a:spcBef>
              <a:spcPct val="0"/>
            </a:spcBef>
            <a:spcAft>
              <a:spcPct val="35000"/>
            </a:spcAft>
            <a:buNone/>
          </a:pPr>
          <a:r>
            <a:rPr lang="ro-RO" sz="1600" b="1" kern="1200" dirty="0">
              <a:solidFill>
                <a:srgbClr val="084F94"/>
              </a:solidFill>
            </a:rPr>
            <a:t>Indicatori de rezultat:</a:t>
          </a:r>
          <a:endParaRPr lang="en-US" sz="1600" kern="1200" dirty="0">
            <a:solidFill>
              <a:srgbClr val="084F94"/>
            </a:solidFill>
          </a:endParaRPr>
        </a:p>
      </dsp:txBody>
      <dsp:txXfrm>
        <a:off x="0" y="1017492"/>
        <a:ext cx="2374751" cy="831600"/>
      </dsp:txXfrm>
    </dsp:sp>
    <dsp:sp modelId="{AF043F87-1A45-411C-9537-17D1F44D331B}">
      <dsp:nvSpPr>
        <dsp:cNvPr id="0" name=""/>
        <dsp:cNvSpPr/>
      </dsp:nvSpPr>
      <dsp:spPr>
        <a:xfrm>
          <a:off x="2374751" y="1017492"/>
          <a:ext cx="474950" cy="831600"/>
        </a:xfrm>
        <a:prstGeom prst="leftBrace">
          <a:avLst>
            <a:gd name="adj1" fmla="val 35000"/>
            <a:gd name="adj2" fmla="val 50000"/>
          </a:avLst>
        </a:pr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4A6FB2-553D-46A1-8107-47D6DD144ACF}">
      <dsp:nvSpPr>
        <dsp:cNvPr id="0" name=""/>
        <dsp:cNvSpPr/>
      </dsp:nvSpPr>
      <dsp:spPr>
        <a:xfrm>
          <a:off x="3039681" y="1017492"/>
          <a:ext cx="6459324" cy="831600"/>
        </a:xfrm>
        <a:prstGeom prst="rect">
          <a:avLst/>
        </a:prstGeom>
        <a:solidFill>
          <a:schemeClr val="accent1">
            <a:lumMod val="20000"/>
            <a:lumOff val="8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ro-RO" sz="1600" b="1" kern="1200" dirty="0">
              <a:solidFill>
                <a:schemeClr val="tx1"/>
              </a:solidFill>
            </a:rPr>
            <a:t>RCR 19* </a:t>
          </a:r>
          <a:r>
            <a:rPr lang="ro-RO" sz="1600" kern="1200" dirty="0">
              <a:solidFill>
                <a:schemeClr val="tx1"/>
              </a:solidFill>
            </a:rPr>
            <a:t>- Întreprinderi cu cifra de afaceri crescută </a:t>
          </a:r>
          <a:endParaRPr lang="en-US" sz="1600" kern="1200" dirty="0">
            <a:solidFill>
              <a:schemeClr val="tx1"/>
            </a:solidFill>
          </a:endParaRPr>
        </a:p>
      </dsp:txBody>
      <dsp:txXfrm>
        <a:off x="3039681" y="1017492"/>
        <a:ext cx="6459324" cy="83160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111752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251502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2039536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2686495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2045552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586904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14114024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851506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3727455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4147290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28033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22830757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27243729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985377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42916818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CECC73B6-D6D9-4804-87B5-B2A8111DF1E1}" type="datetimeFigureOut">
              <a:rPr lang="ro-RO" smtClean="0"/>
              <a:t>25.04.2024</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BE254DCE-16E2-42A5-9CBD-6E5671252D3B}" type="slidenum">
              <a:rPr lang="ro-RO" smtClean="0"/>
              <a:t>‹#›</a:t>
            </a:fld>
            <a:endParaRPr lang="ro-RO" dirty="0"/>
          </a:p>
        </p:txBody>
      </p:sp>
    </p:spTree>
    <p:extLst>
      <p:ext uri="{BB962C8B-B14F-4D97-AF65-F5344CB8AC3E}">
        <p14:creationId xmlns:p14="http://schemas.microsoft.com/office/powerpoint/2010/main" val="3568336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66675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30687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1446911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17262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125611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997780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41240-C5AE-40DA-94F3-CF899C1DB842}" type="datetimeFigureOut">
              <a:rPr lang="ro-RO" smtClean="0"/>
              <a:t>25.04.2024</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CCA20C8E-A3F7-484F-808B-5843A18BDE1D}" type="slidenum">
              <a:rPr lang="ro-RO" smtClean="0"/>
              <a:t>‹#›</a:t>
            </a:fld>
            <a:endParaRPr lang="ro-RO" dirty="0"/>
          </a:p>
        </p:txBody>
      </p:sp>
    </p:spTree>
    <p:extLst>
      <p:ext uri="{BB962C8B-B14F-4D97-AF65-F5344CB8AC3E}">
        <p14:creationId xmlns:p14="http://schemas.microsoft.com/office/powerpoint/2010/main" val="1716634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41240-C5AE-40DA-94F3-CF899C1DB842}" type="datetimeFigureOut">
              <a:rPr lang="ro-RO" smtClean="0"/>
              <a:t>25.04.2024</a:t>
            </a:fld>
            <a:endParaRPr lang="ro-RO"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20C8E-A3F7-484F-808B-5843A18BDE1D}" type="slidenum">
              <a:rPr lang="ro-RO" smtClean="0"/>
              <a:t>‹#›</a:t>
            </a:fld>
            <a:endParaRPr lang="ro-RO" dirty="0"/>
          </a:p>
        </p:txBody>
      </p:sp>
    </p:spTree>
    <p:extLst>
      <p:ext uri="{BB962C8B-B14F-4D97-AF65-F5344CB8AC3E}">
        <p14:creationId xmlns:p14="http://schemas.microsoft.com/office/powerpoint/2010/main" val="832794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a:blip r:embed="rId14"/>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C73B6-D6D9-4804-87B5-B2A8111DF1E1}" type="datetimeFigureOut">
              <a:rPr lang="ro-RO" smtClean="0"/>
              <a:t>25.04.2024</a:t>
            </a:fld>
            <a:endParaRPr lang="ro-RO"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254DCE-16E2-42A5-9CBD-6E5671252D3B}" type="slidenum">
              <a:rPr lang="ro-RO" smtClean="0"/>
              <a:t>‹#›</a:t>
            </a:fld>
            <a:endParaRPr lang="ro-RO" dirty="0"/>
          </a:p>
        </p:txBody>
      </p:sp>
    </p:spTree>
    <p:extLst>
      <p:ext uri="{BB962C8B-B14F-4D97-AF65-F5344CB8AC3E}">
        <p14:creationId xmlns:p14="http://schemas.microsoft.com/office/powerpoint/2010/main" val="6623882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21594" y="1920507"/>
            <a:ext cx="9429750" cy="3508653"/>
          </a:xfrm>
          <a:prstGeom prst="rect">
            <a:avLst/>
          </a:prstGeom>
          <a:noFill/>
        </p:spPr>
        <p:txBody>
          <a:bodyPr wrap="square" rtlCol="0">
            <a:spAutoFit/>
          </a:bodyPr>
          <a:lstStyle/>
          <a:p>
            <a:pPr algn="ctr"/>
            <a:r>
              <a:rPr lang="ro-RO" sz="2400" b="1" dirty="0">
                <a:solidFill>
                  <a:srgbClr val="084F94"/>
                </a:solidFill>
                <a:effectLst>
                  <a:outerShdw blurRad="38100" dist="38100" dir="2700000" algn="tl">
                    <a:srgbClr val="000000">
                      <a:alpha val="43137"/>
                    </a:srgbClr>
                  </a:outerShdw>
                </a:effectLst>
              </a:rPr>
              <a:t>PROGRAMUL REGIONAL BUCUREȘTI-ILFOV 2021-2027</a:t>
            </a:r>
          </a:p>
          <a:p>
            <a:pPr algn="ctr"/>
            <a:endParaRPr lang="ro-RO" sz="2400" b="1" dirty="0">
              <a:solidFill>
                <a:srgbClr val="084F94"/>
              </a:solidFill>
              <a:effectLst>
                <a:outerShdw blurRad="38100" dist="38100" dir="2700000" algn="tl">
                  <a:srgbClr val="000000">
                    <a:alpha val="43137"/>
                  </a:srgbClr>
                </a:outerShdw>
              </a:effectLst>
            </a:endParaRPr>
          </a:p>
          <a:p>
            <a:r>
              <a:rPr lang="it-IT" sz="2200" b="1" dirty="0">
                <a:solidFill>
                  <a:srgbClr val="084F94"/>
                </a:solidFill>
                <a:effectLst>
                  <a:outerShdw blurRad="38100" dist="38100" dir="2700000" algn="tl">
                    <a:srgbClr val="000000">
                      <a:alpha val="43137"/>
                    </a:srgbClr>
                  </a:outerShdw>
                </a:effectLst>
              </a:rPr>
              <a:t>PRIORITATEA 1: O regiune competitivă prin inovare,digitalizare și întreprinderi dinamice </a:t>
            </a:r>
            <a:endParaRPr lang="ro-RO" sz="2200" b="1" dirty="0">
              <a:solidFill>
                <a:srgbClr val="084F94"/>
              </a:solidFill>
              <a:effectLst>
                <a:outerShdw blurRad="38100" dist="38100" dir="2700000" algn="tl">
                  <a:srgbClr val="000000">
                    <a:alpha val="43137"/>
                  </a:srgbClr>
                </a:outerShdw>
              </a:effectLst>
            </a:endParaRPr>
          </a:p>
          <a:p>
            <a:endParaRPr lang="it-IT" sz="2200" b="1" dirty="0">
              <a:solidFill>
                <a:srgbClr val="084F94"/>
              </a:solidFill>
              <a:effectLst>
                <a:outerShdw blurRad="38100" dist="38100" dir="2700000" algn="tl">
                  <a:srgbClr val="000000">
                    <a:alpha val="43137"/>
                  </a:srgbClr>
                </a:outerShdw>
              </a:effectLst>
            </a:endParaRPr>
          </a:p>
          <a:p>
            <a:r>
              <a:rPr lang="ro-RO" sz="2000" i="1" dirty="0">
                <a:solidFill>
                  <a:srgbClr val="084F94"/>
                </a:solidFill>
                <a:effectLst>
                  <a:outerShdw blurRad="38100" dist="38100" dir="2700000" algn="tl">
                    <a:srgbClr val="000000">
                      <a:alpha val="43137"/>
                    </a:srgbClr>
                  </a:outerShdw>
                </a:effectLst>
              </a:rPr>
              <a:t>1.8. – Sprijin pentru creșterea durabilă și modernizarea tehnologică a microîntreprinderilor</a:t>
            </a:r>
          </a:p>
          <a:p>
            <a:endParaRPr lang="ro-RO" sz="2400" b="1" dirty="0">
              <a:solidFill>
                <a:srgbClr val="084F94"/>
              </a:solidFill>
            </a:endParaRPr>
          </a:p>
          <a:p>
            <a:r>
              <a:rPr lang="ro-RO" b="1" dirty="0">
                <a:solidFill>
                  <a:srgbClr val="084F94"/>
                </a:solidFill>
                <a:effectLst>
                  <a:outerShdw blurRad="38100" dist="38100" dir="2700000" algn="tl">
                    <a:srgbClr val="000000">
                      <a:alpha val="43137"/>
                    </a:srgbClr>
                  </a:outerShdw>
                </a:effectLst>
              </a:rPr>
              <a:t>BUCUREȘTI</a:t>
            </a:r>
          </a:p>
          <a:p>
            <a:r>
              <a:rPr lang="ro-RO" b="1" dirty="0">
                <a:solidFill>
                  <a:srgbClr val="084F94"/>
                </a:solidFill>
                <a:effectLst>
                  <a:outerShdw blurRad="38100" dist="38100" dir="2700000" algn="tl">
                    <a:srgbClr val="000000">
                      <a:alpha val="43137"/>
                    </a:srgbClr>
                  </a:outerShdw>
                </a:effectLst>
              </a:rPr>
              <a:t>25.04.2024</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92525"/>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72320" y="3351223"/>
            <a:ext cx="2471929" cy="2406303"/>
          </a:xfrm>
          <a:prstGeom prst="rect">
            <a:avLst/>
          </a:prstGeom>
        </p:spPr>
      </p:pic>
    </p:spTree>
    <p:extLst>
      <p:ext uri="{BB962C8B-B14F-4D97-AF65-F5344CB8AC3E}">
        <p14:creationId xmlns:p14="http://schemas.microsoft.com/office/powerpoint/2010/main" val="2515396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5" name="Content Placeholder 2"/>
          <p:cNvSpPr>
            <a:spLocks noGrp="1"/>
          </p:cNvSpPr>
          <p:nvPr>
            <p:ph idx="1"/>
          </p:nvPr>
        </p:nvSpPr>
        <p:spPr>
          <a:xfrm>
            <a:off x="1209475" y="1414464"/>
            <a:ext cx="9597454" cy="4486151"/>
          </a:xfrm>
        </p:spPr>
        <p:txBody>
          <a:bodyPr>
            <a:noAutofit/>
          </a:bodyPr>
          <a:lstStyle/>
          <a:p>
            <a:pPr algn="just">
              <a:lnSpc>
                <a:spcPct val="100000"/>
              </a:lnSpc>
            </a:pPr>
            <a:r>
              <a:rPr lang="ro-RO" sz="1600" dirty="0"/>
              <a:t>achiziționarea de echipamente electrice și electronice având un procent minim de componente reutilizate (exemplu: un procent de 30% din totalul echipamentelor să aibă componente reutilizate); </a:t>
            </a:r>
          </a:p>
          <a:p>
            <a:pPr algn="just">
              <a:lnSpc>
                <a:spcPct val="100000"/>
              </a:lnSpc>
            </a:pPr>
            <a:r>
              <a:rPr lang="ro-RO" sz="1600" dirty="0"/>
              <a:t>achiziționarea de materiale de construcții având în compoziție un procent minim de materii prime reutilizate;</a:t>
            </a:r>
          </a:p>
          <a:p>
            <a:pPr algn="just">
              <a:lnSpc>
                <a:spcPct val="100000"/>
              </a:lnSpc>
            </a:pPr>
            <a:r>
              <a:rPr lang="ro-RO" sz="1600" dirty="0"/>
              <a:t>alte investiții specifice economiei circulare pentru reducerea, prevenirea, pregătirea în vederea reutilizării, valorificarea materială și reciclarea deșeurilor generate de beneficiar (ex: achiziționarea de containere pentru colectarea DEEE-urilor sau colectare selectivă, sau tocătoare biodegradabile pentru resturi vegetale </a:t>
            </a:r>
            <a:r>
              <a:rPr lang="ro-RO" sz="1600" dirty="0" err="1"/>
              <a:t>şi</a:t>
            </a:r>
            <a:r>
              <a:rPr lang="ro-RO" sz="1600" dirty="0"/>
              <a:t> alimentare; predarea deșeurilor de echipamente electrice </a:t>
            </a:r>
            <a:r>
              <a:rPr lang="ro-RO" sz="1600" dirty="0" err="1"/>
              <a:t>şi</a:t>
            </a:r>
            <a:r>
              <a:rPr lang="ro-RO" sz="1600" dirty="0"/>
              <a:t> electronice la centrele de colectare organizate de operatori economici autorizați pentru colectarea și reciclarea deșeurilor în baza unui contract etc.);</a:t>
            </a:r>
          </a:p>
          <a:p>
            <a:pPr marL="0" indent="0" algn="just">
              <a:lnSpc>
                <a:spcPct val="100000"/>
              </a:lnSpc>
              <a:buNone/>
            </a:pPr>
            <a:r>
              <a:rPr lang="ro-RO" sz="1600" b="1" u="sng" dirty="0"/>
              <a:t>NOTĂ</a:t>
            </a:r>
          </a:p>
          <a:p>
            <a:pPr marL="0" indent="0" algn="just">
              <a:lnSpc>
                <a:spcPct val="100000"/>
              </a:lnSpc>
              <a:buNone/>
            </a:pPr>
            <a:r>
              <a:rPr lang="ro-RO" sz="1600" dirty="0"/>
              <a:t>Enumerarea de mai sus </a:t>
            </a:r>
            <a:r>
              <a:rPr lang="ro-RO" sz="1600" u="sng" dirty="0"/>
              <a:t>nu este exhaustivă</a:t>
            </a:r>
            <a:r>
              <a:rPr lang="ro-RO" sz="1600" dirty="0"/>
              <a:t>, fiind acceptate și alte tipuri de investiții, cu condiția ca acestea să fie justificate în mod corespunzător și să-și poată dovedi necesitatea și eficacitatea printr-un </a:t>
            </a:r>
            <a:r>
              <a:rPr lang="ro-RO" sz="1600" i="1" dirty="0"/>
              <a:t>audit de mediu</a:t>
            </a:r>
            <a:r>
              <a:rPr lang="ro-RO" sz="1600" dirty="0"/>
              <a:t>.</a:t>
            </a:r>
          </a:p>
          <a:p>
            <a:pPr marL="0" indent="0" algn="just">
              <a:lnSpc>
                <a:spcPct val="100000"/>
              </a:lnSpc>
              <a:buNone/>
            </a:pPr>
            <a:endParaRPr lang="ro-RO" sz="2000" b="1" dirty="0">
              <a:solidFill>
                <a:schemeClr val="accent5">
                  <a:lumMod val="75000"/>
                </a:schemeClr>
              </a:solidFill>
            </a:endParaRPr>
          </a:p>
        </p:txBody>
      </p:sp>
    </p:spTree>
    <p:extLst>
      <p:ext uri="{BB962C8B-B14F-4D97-AF65-F5344CB8AC3E}">
        <p14:creationId xmlns:p14="http://schemas.microsoft.com/office/powerpoint/2010/main" val="1149319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9474" y="6101906"/>
            <a:ext cx="9681633" cy="512065"/>
          </a:xfrm>
          <a:prstGeom prst="rect">
            <a:avLst/>
          </a:prstGeom>
        </p:spPr>
      </p:pic>
      <p:sp>
        <p:nvSpPr>
          <p:cNvPr id="10" name="Content Placeholder 2"/>
          <p:cNvSpPr>
            <a:spLocks noGrp="1"/>
          </p:cNvSpPr>
          <p:nvPr>
            <p:ph idx="1"/>
          </p:nvPr>
        </p:nvSpPr>
        <p:spPr>
          <a:xfrm>
            <a:off x="1209474" y="1507330"/>
            <a:ext cx="9681633" cy="4594576"/>
          </a:xfrm>
        </p:spPr>
        <p:txBody>
          <a:bodyPr>
            <a:noAutofit/>
          </a:bodyPr>
          <a:lstStyle/>
          <a:p>
            <a:pPr marL="0" lvl="3" indent="0" algn="just">
              <a:buNone/>
            </a:pPr>
            <a:r>
              <a:rPr lang="ro-RO" sz="1600" b="1" dirty="0">
                <a:effectLst/>
                <a:latin typeface="Calibri" panose="020F0502020204030204" pitchFamily="34" charset="0"/>
                <a:ea typeface="Calibri" panose="020F0502020204030204" pitchFamily="34" charset="0"/>
                <a:cs typeface="Calibri" panose="020F0502020204030204" pitchFamily="34" charset="0"/>
              </a:rPr>
              <a:t>B. Activități conexe activității de bază:</a:t>
            </a:r>
            <a:endParaRPr lang="ro-RO" sz="16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ro-RO" sz="1600" b="1" u="none" strike="noStrike" dirty="0">
                <a:effectLst/>
                <a:latin typeface="Calibri" panose="020F0502020204030204" pitchFamily="34" charset="0"/>
                <a:ea typeface="Calibri" panose="020F0502020204030204" pitchFamily="34" charset="0"/>
                <a:cs typeface="Calibri" panose="020F0502020204030204" pitchFamily="34" charset="0"/>
              </a:rPr>
              <a:t>Activități specifice internaționalizării</a:t>
            </a:r>
            <a:r>
              <a:rPr lang="ro-RO" sz="1600" u="none" strike="noStrike" dirty="0">
                <a:effectLst/>
                <a:latin typeface="Calibri" panose="020F0502020204030204" pitchFamily="34" charset="0"/>
                <a:ea typeface="Calibri" panose="020F0502020204030204" pitchFamily="34" charset="0"/>
                <a:cs typeface="Calibri" panose="020F0502020204030204" pitchFamily="34" charset="0"/>
              </a:rPr>
              <a:t>, extinderii piețelor de vânzare, a gamei de produse și servicii oferite de tipul (enumerarea nu este exhaustivă), </a:t>
            </a:r>
            <a:r>
              <a:rPr lang="ro-RO" sz="1600" b="1" u="none" strike="noStrike" dirty="0">
                <a:effectLst/>
                <a:latin typeface="Calibri" panose="020F0502020204030204" pitchFamily="34" charset="0"/>
                <a:ea typeface="Calibri" panose="020F0502020204030204" pitchFamily="34" charset="0"/>
                <a:cs typeface="Calibri" panose="020F0502020204030204" pitchFamily="34" charset="0"/>
              </a:rPr>
              <a:t>inclusiv activități de marketing </a:t>
            </a:r>
            <a:r>
              <a:rPr lang="ro-RO" sz="1600" u="none" strike="noStrike" dirty="0">
                <a:effectLst/>
                <a:latin typeface="Calibri" panose="020F0502020204030204" pitchFamily="34" charset="0"/>
                <a:ea typeface="Calibri" panose="020F0502020204030204" pitchFamily="34" charset="0"/>
                <a:cs typeface="Calibri" panose="020F0502020204030204" pitchFamily="34" charset="0"/>
              </a:rPr>
              <a:t>generate de</a:t>
            </a:r>
            <a:r>
              <a:rPr lang="ro-RO" sz="1600" b="1" u="none" strike="noStrike" dirty="0">
                <a:effectLst/>
                <a:latin typeface="Calibri" panose="020F0502020204030204" pitchFamily="34" charset="0"/>
                <a:ea typeface="Calibri" panose="020F0502020204030204" pitchFamily="34" charset="0"/>
                <a:cs typeface="Calibri" panose="020F0502020204030204" pitchFamily="34" charset="0"/>
              </a:rPr>
              <a:t> </a:t>
            </a:r>
            <a:r>
              <a:rPr lang="ro-RO" sz="1600" u="none" strike="noStrike" dirty="0">
                <a:effectLst/>
                <a:latin typeface="Calibri" panose="020F0502020204030204" pitchFamily="34" charset="0"/>
                <a:ea typeface="Calibri" panose="020F0502020204030204" pitchFamily="34" charset="0"/>
                <a:cs typeface="Calibri" panose="020F0502020204030204" pitchFamily="34" charset="0"/>
              </a:rPr>
              <a:t>participarea solicitantului de finanțare, în calitate de expozant, la nivel național și/sau extern, în afara României, la târguri, expoziții:</a:t>
            </a:r>
            <a:endParaRPr lang="ro-RO" sz="16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pentru realizarea analizei piețelor internaționale cu potențial și selectarea piețelor țintă;</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pentru realizarea strategiei de export pentru piețe externe;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de inovare pentru crearea unor produse inovatoare pentru intrarea pe piețe internaționale (justificarea necesității achiziției trebuie să reiasă dintr-o analiza a piețelor țintă sau din strategia de export);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pentru realizare design pentru ambalare și etichetare, în vederea intrării pe piețe internaționale (justificarea necesității achiziției trebuie să reiasă dintr-o analiza a piețelor țintă sau din strategia de export);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pentru realizarea brandului și promovare (justificarea necesității achiziției trebuie să reiasă dintr-o analiză a piețelor țintă sau din strategia de export);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pentru certificare și standarde de calitate (justificarea necesității achiziției trebuie să reiasă dintr-o analiza a piețelor țintă sau din strategia de export);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de promovare pe piețe externe;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600"/>
              </a:spcAft>
            </a:pPr>
            <a:r>
              <a:rPr lang="ro-RO" sz="1400" i="1" dirty="0">
                <a:effectLst/>
                <a:latin typeface="Calibri" panose="020F0502020204030204" pitchFamily="34" charset="0"/>
                <a:ea typeface="Calibri" panose="020F0502020204030204" pitchFamily="34" charset="0"/>
                <a:cs typeface="Calibri" panose="020F0502020204030204" pitchFamily="34" charset="0"/>
              </a:rPr>
              <a:t>achiziție servicii de participare la misiuni economice internaționale, târguri, expoziții, etc.;</a:t>
            </a:r>
            <a:r>
              <a:rPr lang="ro-RO" sz="1400" dirty="0">
                <a:effectLst/>
                <a:latin typeface="Calibri" panose="020F0502020204030204" pitchFamily="34" charset="0"/>
                <a:ea typeface="Calibri" panose="020F0502020204030204" pitchFamily="34" charset="0"/>
                <a:cs typeface="Calibri" panose="020F0502020204030204" pitchFamily="34" charset="0"/>
              </a:rPr>
              <a:t> </a:t>
            </a:r>
          </a:p>
          <a:p>
            <a:pPr marL="0" indent="0" algn="just">
              <a:lnSpc>
                <a:spcPct val="100000"/>
              </a:lnSpc>
              <a:spcBef>
                <a:spcPts val="0"/>
              </a:spcBef>
              <a:buNone/>
            </a:pPr>
            <a:r>
              <a:rPr lang="ro-RO" sz="1600" b="1" u="none" strike="noStrike" dirty="0">
                <a:effectLst/>
                <a:latin typeface="Calibri" panose="020F0502020204030204" pitchFamily="34" charset="0"/>
                <a:ea typeface="Calibri" panose="020F0502020204030204" pitchFamily="34" charset="0"/>
                <a:cs typeface="Calibri" panose="020F0502020204030204" pitchFamily="34" charset="0"/>
              </a:rPr>
              <a:t>2. Activități de formare profesională</a:t>
            </a:r>
            <a:r>
              <a:rPr lang="ro-RO" sz="1600" u="none" strike="noStrike" dirty="0">
                <a:effectLst/>
                <a:latin typeface="Calibri" panose="020F0502020204030204" pitchFamily="34" charset="0"/>
                <a:ea typeface="Calibri" panose="020F0502020204030204" pitchFamily="34" charset="0"/>
                <a:cs typeface="Calibri" panose="020F0502020204030204" pitchFamily="34" charset="0"/>
              </a:rPr>
              <a:t> specifică pentru angajații din cadrul microîntreprinderii, care vor fi implicați în operarea noilor tehnologii/ echipamente achiziționate prin proiect;</a:t>
            </a:r>
            <a:endParaRPr lang="ro-R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4333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9474" y="6101906"/>
            <a:ext cx="9681633" cy="512065"/>
          </a:xfrm>
          <a:prstGeom prst="rect">
            <a:avLst/>
          </a:prstGeom>
        </p:spPr>
      </p:pic>
      <p:sp>
        <p:nvSpPr>
          <p:cNvPr id="10" name="Content Placeholder 2"/>
          <p:cNvSpPr>
            <a:spLocks noGrp="1"/>
          </p:cNvSpPr>
          <p:nvPr>
            <p:ph idx="1"/>
          </p:nvPr>
        </p:nvSpPr>
        <p:spPr>
          <a:xfrm>
            <a:off x="1209474" y="1507330"/>
            <a:ext cx="9681633" cy="4500180"/>
          </a:xfrm>
        </p:spPr>
        <p:txBody>
          <a:bodyPr>
            <a:noAutofit/>
          </a:bodyPr>
          <a:lstStyle/>
          <a:p>
            <a:pPr marL="0" lvl="0" indent="0" algn="just">
              <a:lnSpc>
                <a:spcPct val="107000"/>
              </a:lnSpc>
              <a:spcAft>
                <a:spcPts val="800"/>
              </a:spcAft>
              <a:buNone/>
            </a:pPr>
            <a:r>
              <a:rPr lang="ro-RO" sz="1600" b="1" u="none" strike="noStrike" dirty="0">
                <a:effectLst/>
                <a:latin typeface="Calibri" panose="020F0502020204030204" pitchFamily="34" charset="0"/>
                <a:ea typeface="Calibri" panose="020F0502020204030204" pitchFamily="34" charset="0"/>
                <a:cs typeface="Times New Roman" panose="02020603050405020304" pitchFamily="18" charset="0"/>
              </a:rPr>
              <a:t>3. </a:t>
            </a:r>
            <a:r>
              <a:rPr lang="ro-RO" sz="1600" b="1" dirty="0">
                <a:latin typeface="Calibri" panose="020F0502020204030204" pitchFamily="34" charset="0"/>
                <a:ea typeface="Calibri" panose="020F0502020204030204" pitchFamily="34" charset="0"/>
                <a:cs typeface="Times New Roman" panose="02020603050405020304" pitchFamily="18" charset="0"/>
              </a:rPr>
              <a:t>A</a:t>
            </a:r>
            <a:r>
              <a:rPr lang="ro-RO" sz="1600" b="1" u="none" strike="noStrike" dirty="0">
                <a:effectLst/>
                <a:latin typeface="Calibri" panose="020F0502020204030204" pitchFamily="34" charset="0"/>
                <a:ea typeface="Calibri" panose="020F0502020204030204" pitchFamily="34" charset="0"/>
                <a:cs typeface="Calibri" panose="020F0502020204030204" pitchFamily="34" charset="0"/>
              </a:rPr>
              <a:t>ctivități de cooperare interregională, transfrontalieră și transnațională</a:t>
            </a:r>
            <a:r>
              <a:rPr lang="ro-RO" sz="1600" u="none" strike="noStrike" dirty="0">
                <a:effectLst/>
                <a:latin typeface="Calibri" panose="020F0502020204030204" pitchFamily="34" charset="0"/>
                <a:ea typeface="Calibri" panose="020F0502020204030204" pitchFamily="34" charset="0"/>
                <a:cs typeface="Calibri" panose="020F0502020204030204" pitchFamily="34" charset="0"/>
              </a:rPr>
              <a:t>, de tipul:</a:t>
            </a:r>
            <a:endParaRPr lang="ro-RO" sz="16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activități de întărire a cooperării între microîntreprinderi și asociații de afaceri, universități, organizații de cercetare;</a:t>
            </a:r>
            <a:endParaRPr lang="ro-RO" sz="1400" i="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activități de sprijinire a microîntreprinderilor pentru participare în rețele (clustere, centre de afaceri inovative, etc.);</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ro-RO" sz="1400" i="1" dirty="0">
                <a:effectLst/>
                <a:latin typeface="Calibri" panose="020F0502020204030204" pitchFamily="34" charset="0"/>
                <a:ea typeface="Calibri" panose="020F0502020204030204" pitchFamily="34" charset="0"/>
                <a:cs typeface="Calibri" panose="020F0502020204030204" pitchFamily="34" charset="0"/>
              </a:rPr>
              <a:t>participarea microîntreprinderilor la platforme S3 etc.</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o-RO" sz="1600" b="1" dirty="0">
                <a:latin typeface="Calibri" panose="020F0502020204030204" pitchFamily="34" charset="0"/>
                <a:ea typeface="Calibri" panose="020F0502020204030204" pitchFamily="34" charset="0"/>
                <a:cs typeface="Times New Roman" panose="02020603050405020304" pitchFamily="18" charset="0"/>
              </a:rPr>
              <a:t>4. </a:t>
            </a:r>
            <a:r>
              <a:rPr lang="ro-RO" sz="1600" b="1" dirty="0">
                <a:effectLst/>
                <a:latin typeface="Calibri" panose="020F0502020204030204" pitchFamily="34" charset="0"/>
                <a:ea typeface="Calibri" panose="020F0502020204030204" pitchFamily="34" charset="0"/>
                <a:cs typeface="Times New Roman" panose="02020603050405020304" pitchFamily="18" charset="0"/>
              </a:rPr>
              <a:t>Activități de proiectare și consultanță pentru elaborarea cererii de finanțare, a planului de afaceri și anexelor acestora;</a:t>
            </a:r>
          </a:p>
          <a:p>
            <a:pPr marL="0" indent="0" algn="just">
              <a:lnSpc>
                <a:spcPct val="107000"/>
              </a:lnSpc>
              <a:spcAft>
                <a:spcPts val="800"/>
              </a:spcAft>
              <a:buNone/>
            </a:pPr>
            <a:r>
              <a:rPr lang="ro-RO" sz="1600" b="1" dirty="0">
                <a:effectLst/>
                <a:latin typeface="Calibri" panose="020F0502020204030204" pitchFamily="34" charset="0"/>
                <a:ea typeface="Calibri" panose="020F0502020204030204" pitchFamily="34" charset="0"/>
                <a:cs typeface="Times New Roman" panose="02020603050405020304" pitchFamily="18" charset="0"/>
              </a:rPr>
              <a:t>5. Activități privind managementul implementării proiectului;</a:t>
            </a:r>
          </a:p>
          <a:p>
            <a:pPr marL="0" indent="0" algn="just">
              <a:lnSpc>
                <a:spcPct val="107000"/>
              </a:lnSpc>
              <a:spcAft>
                <a:spcPts val="800"/>
              </a:spcAft>
              <a:buNone/>
            </a:pPr>
            <a:r>
              <a:rPr lang="ro-RO" sz="1600" b="1" dirty="0">
                <a:effectLst/>
                <a:latin typeface="Calibri" panose="020F0502020204030204" pitchFamily="34" charset="0"/>
                <a:ea typeface="Calibri" panose="020F0502020204030204" pitchFamily="34" charset="0"/>
                <a:cs typeface="Times New Roman" panose="02020603050405020304" pitchFamily="18" charset="0"/>
              </a:rPr>
              <a:t>6. Activități privind auditul financiar al proiectului și expertiză contabilă;</a:t>
            </a:r>
          </a:p>
          <a:p>
            <a:pPr marL="0" indent="0" algn="just">
              <a:lnSpc>
                <a:spcPct val="50000"/>
              </a:lnSpc>
              <a:spcAft>
                <a:spcPts val="800"/>
              </a:spcAft>
              <a:buNone/>
            </a:pPr>
            <a:r>
              <a:rPr lang="ro-RO" sz="1600" b="1" dirty="0">
                <a:effectLst/>
                <a:latin typeface="Calibri" panose="020F0502020204030204" pitchFamily="34" charset="0"/>
                <a:ea typeface="Calibri" panose="020F0502020204030204" pitchFamily="34" charset="0"/>
                <a:cs typeface="Times New Roman" panose="02020603050405020304" pitchFamily="18" charset="0"/>
              </a:rPr>
              <a:t>7. Activități obligatorii de comunicare și vizibilitate aferente proiectului.</a:t>
            </a:r>
          </a:p>
          <a:p>
            <a:pPr marL="457200" lvl="1" indent="0" algn="just">
              <a:lnSpc>
                <a:spcPct val="50000"/>
              </a:lnSpc>
              <a:spcAft>
                <a:spcPts val="800"/>
              </a:spcAft>
              <a:buNone/>
            </a:pPr>
            <a:r>
              <a:rPr lang="ro-RO" sz="1600" b="1" u="sng" dirty="0">
                <a:effectLst/>
                <a:latin typeface="Calibri" panose="020F0502020204030204" pitchFamily="34" charset="0"/>
                <a:ea typeface="Calibri" panose="020F0502020204030204" pitchFamily="34" charset="0"/>
                <a:cs typeface="Times New Roman" panose="02020603050405020304" pitchFamily="18" charset="0"/>
              </a:rPr>
              <a:t>ATENȚIE!</a:t>
            </a:r>
          </a:p>
          <a:p>
            <a:pPr marL="0" indent="0" algn="just">
              <a:lnSpc>
                <a:spcPct val="107000"/>
              </a:lnSpc>
              <a:spcAft>
                <a:spcPts val="800"/>
              </a:spcAft>
              <a:buNone/>
            </a:pPr>
            <a:r>
              <a:rPr lang="ro-RO" sz="1600" dirty="0">
                <a:effectLst/>
                <a:latin typeface="Calibri" panose="020F0502020204030204" pitchFamily="34" charset="0"/>
                <a:ea typeface="Calibri" panose="020F0502020204030204" pitchFamily="34" charset="0"/>
                <a:cs typeface="Times New Roman" panose="02020603050405020304" pitchFamily="18" charset="0"/>
              </a:rPr>
              <a:t>Nu sunt eligibile proiectele care includ </a:t>
            </a:r>
            <a:r>
              <a:rPr lang="ro-RO" sz="1600" b="1" u="sng" dirty="0">
                <a:effectLst/>
                <a:latin typeface="Calibri" panose="020F0502020204030204" pitchFamily="34" charset="0"/>
                <a:ea typeface="Calibri" panose="020F0502020204030204" pitchFamily="34" charset="0"/>
                <a:cs typeface="Times New Roman" panose="02020603050405020304" pitchFamily="18" charset="0"/>
              </a:rPr>
              <a:t>doar</a:t>
            </a:r>
            <a:r>
              <a:rPr lang="ro-RO" sz="1600" b="1" dirty="0">
                <a:effectLst/>
                <a:latin typeface="Calibri" panose="020F0502020204030204" pitchFamily="34" charset="0"/>
                <a:ea typeface="Calibri" panose="020F0502020204030204" pitchFamily="34" charset="0"/>
                <a:cs typeface="Times New Roman" panose="02020603050405020304" pitchFamily="18" charset="0"/>
              </a:rPr>
              <a:t> </a:t>
            </a:r>
            <a:r>
              <a:rPr lang="ro-RO" sz="1600" dirty="0">
                <a:effectLst/>
                <a:latin typeface="Calibri" panose="020F0502020204030204" pitchFamily="34" charset="0"/>
                <a:ea typeface="Calibri" panose="020F0502020204030204" pitchFamily="34" charset="0"/>
                <a:cs typeface="Times New Roman" panose="02020603050405020304" pitchFamily="18" charset="0"/>
              </a:rPr>
              <a:t>activitățile enumerate la punctul B. </a:t>
            </a:r>
          </a:p>
          <a:p>
            <a:pPr marL="0" indent="0" algn="just">
              <a:lnSpc>
                <a:spcPct val="107000"/>
              </a:lnSpc>
              <a:spcAft>
                <a:spcPts val="800"/>
              </a:spcAft>
              <a:buNone/>
            </a:pPr>
            <a:r>
              <a:rPr lang="ro-RO" sz="1600" dirty="0">
                <a:effectLst/>
                <a:latin typeface="Calibri" panose="020F0502020204030204" pitchFamily="34" charset="0"/>
                <a:ea typeface="Calibri" panose="020F0502020204030204" pitchFamily="34" charset="0"/>
                <a:cs typeface="Times New Roman" panose="02020603050405020304" pitchFamily="18" charset="0"/>
              </a:rPr>
              <a:t>Cheltuielile eligibile sunt cele aferente devizului general, la care se adaugă un capitol pentru cheltuieli specifice apelului de proiecte. </a:t>
            </a:r>
          </a:p>
          <a:p>
            <a:pPr marL="0" indent="0" algn="just">
              <a:lnSpc>
                <a:spcPct val="107000"/>
              </a:lnSpc>
              <a:spcAft>
                <a:spcPts val="800"/>
              </a:spcAft>
              <a:buNone/>
            </a:pP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o-RO" sz="1600" i="1"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3935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2" y="1860269"/>
            <a:ext cx="3420000" cy="3420000"/>
          </a:xfrm>
          <a:prstGeom prst="rect">
            <a:avLst/>
          </a:prstGeom>
        </p:spPr>
      </p:pic>
    </p:spTree>
    <p:extLst>
      <p:ext uri="{BB962C8B-B14F-4D97-AF65-F5344CB8AC3E}">
        <p14:creationId xmlns:p14="http://schemas.microsoft.com/office/powerpoint/2010/main" val="25219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5" name="TextBox 4"/>
          <p:cNvSpPr txBox="1"/>
          <p:nvPr/>
        </p:nvSpPr>
        <p:spPr>
          <a:xfrm>
            <a:off x="1209474" y="1735362"/>
            <a:ext cx="9597453" cy="584775"/>
          </a:xfrm>
          <a:prstGeom prst="rect">
            <a:avLst/>
          </a:prstGeom>
          <a:noFill/>
        </p:spPr>
        <p:txBody>
          <a:bodyPr wrap="square" rtlCol="0">
            <a:spAutoFit/>
          </a:bodyPr>
          <a:lstStyle/>
          <a:p>
            <a:pPr algn="ctr"/>
            <a:r>
              <a:rPr lang="ro-RO" sz="3200" b="1" dirty="0">
                <a:solidFill>
                  <a:srgbClr val="084F94"/>
                </a:solidFill>
                <a:effectLst>
                  <a:outerShdw blurRad="38100" dist="38100" dir="2700000" algn="tl">
                    <a:srgbClr val="000000">
                      <a:alpha val="43137"/>
                    </a:srgbClr>
                  </a:outerShdw>
                </a:effectLst>
              </a:rPr>
              <a:t>CRITERII DE ELIGIBILITATE</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0" y="2384059"/>
            <a:ext cx="3420000" cy="3420000"/>
          </a:xfrm>
          <a:prstGeom prst="rect">
            <a:avLst/>
          </a:prstGeom>
        </p:spPr>
      </p:pic>
    </p:spTree>
    <p:extLst>
      <p:ext uri="{BB962C8B-B14F-4D97-AF65-F5344CB8AC3E}">
        <p14:creationId xmlns:p14="http://schemas.microsoft.com/office/powerpoint/2010/main" val="41941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6" name="Content Placeholder 2"/>
          <p:cNvSpPr>
            <a:spLocks noGrp="1"/>
          </p:cNvSpPr>
          <p:nvPr>
            <p:ph idx="1"/>
          </p:nvPr>
        </p:nvSpPr>
        <p:spPr>
          <a:xfrm>
            <a:off x="1209475" y="1701710"/>
            <a:ext cx="9470431" cy="4034721"/>
          </a:xfrm>
        </p:spPr>
        <p:txBody>
          <a:bodyPr>
            <a:normAutofit lnSpcReduction="10000"/>
          </a:bodyPr>
          <a:lstStyle/>
          <a:p>
            <a:pPr marL="0" indent="0" algn="just">
              <a:lnSpc>
                <a:spcPct val="110000"/>
              </a:lnSpc>
              <a:spcBef>
                <a:spcPts val="0"/>
              </a:spcBef>
              <a:buNone/>
            </a:pPr>
            <a:r>
              <a:rPr lang="ro-RO" sz="2000" b="1" dirty="0">
                <a:solidFill>
                  <a:schemeClr val="accent5">
                    <a:lumMod val="75000"/>
                  </a:schemeClr>
                </a:solidFill>
              </a:rPr>
              <a:t>ELIGIBILI</a:t>
            </a:r>
            <a:r>
              <a:rPr lang="ro-RO" sz="2000" b="1" dirty="0">
                <a:solidFill>
                  <a:srgbClr val="084F94"/>
                </a:solidFill>
              </a:rPr>
              <a:t>TA</a:t>
            </a:r>
            <a:r>
              <a:rPr lang="ro-RO" sz="2000" b="1" dirty="0">
                <a:solidFill>
                  <a:schemeClr val="accent5">
                    <a:lumMod val="75000"/>
                  </a:schemeClr>
                </a:solidFill>
              </a:rPr>
              <a:t>TEA SOLICITANȚILOR</a:t>
            </a:r>
          </a:p>
          <a:p>
            <a:pPr marL="0" indent="0" algn="just">
              <a:spcBef>
                <a:spcPts val="0"/>
              </a:spcBef>
              <a:buNone/>
            </a:pPr>
            <a:endParaRPr lang="ro-RO" sz="2000" b="1" dirty="0">
              <a:solidFill>
                <a:schemeClr val="accent5">
                  <a:lumMod val="75000"/>
                </a:schemeClr>
              </a:solidFill>
            </a:endParaRPr>
          </a:p>
          <a:p>
            <a:pPr marL="0" indent="0" algn="just">
              <a:lnSpc>
                <a:spcPct val="150000"/>
              </a:lnSpc>
              <a:spcBef>
                <a:spcPts val="0"/>
              </a:spcBef>
              <a:buNone/>
            </a:pPr>
            <a:r>
              <a:rPr lang="pt-BR" sz="1700" b="1" dirty="0">
                <a:solidFill>
                  <a:srgbClr val="084F94"/>
                </a:solidFill>
              </a:rPr>
              <a:t>1</a:t>
            </a:r>
            <a:r>
              <a:rPr lang="pt-BR" sz="1700" dirty="0"/>
              <a:t>.</a:t>
            </a:r>
            <a:r>
              <a:rPr lang="ro-RO" sz="1700" dirty="0"/>
              <a:t> </a:t>
            </a:r>
            <a:r>
              <a:rPr lang="pt-BR" sz="1700" b="1" dirty="0"/>
              <a:t>Forma de constituire </a:t>
            </a:r>
            <a:r>
              <a:rPr lang="pt-BR" sz="1700" dirty="0"/>
              <a:t>a solicitantului</a:t>
            </a:r>
            <a:r>
              <a:rPr lang="ro-RO" sz="1700" dirty="0"/>
              <a:t>;</a:t>
            </a:r>
          </a:p>
          <a:p>
            <a:pPr marL="0" indent="0" algn="just">
              <a:lnSpc>
                <a:spcPct val="150000"/>
              </a:lnSpc>
              <a:spcBef>
                <a:spcPts val="0"/>
              </a:spcBef>
              <a:buNone/>
            </a:pPr>
            <a:r>
              <a:rPr lang="ro-RO" sz="1700" b="1" dirty="0">
                <a:solidFill>
                  <a:srgbClr val="084F94"/>
                </a:solidFill>
              </a:rPr>
              <a:t>2. </a:t>
            </a:r>
            <a:r>
              <a:rPr lang="ro-RO" sz="1700" b="1" dirty="0"/>
              <a:t>Solicitantul</a:t>
            </a:r>
            <a:r>
              <a:rPr lang="ro-RO" sz="1700" dirty="0"/>
              <a:t>, precum și reprezentantul legal al acestuia, care </a:t>
            </a:r>
            <a:r>
              <a:rPr lang="ro-RO" sz="1700" b="1" dirty="0"/>
              <a:t>își exercită atribuțiile de drept îndeplinesc criteriile de eligibilitate) prezentate în Declarația Unică </a:t>
            </a:r>
            <a:r>
              <a:rPr lang="ro-RO" sz="1700" dirty="0"/>
              <a:t>și </a:t>
            </a:r>
            <a:r>
              <a:rPr lang="ro-RO" sz="1700" b="1" dirty="0"/>
              <a:t>nu se încadrează în situațiile de excludere</a:t>
            </a:r>
            <a:r>
              <a:rPr lang="ro-RO" sz="1700" dirty="0"/>
              <a:t> (la momentul depunerii cererii de finanțare și în etapa contractuală</a:t>
            </a:r>
            <a:r>
              <a:rPr lang="en-US" sz="1700" dirty="0"/>
              <a:t>)</a:t>
            </a:r>
            <a:r>
              <a:rPr lang="ro-RO" sz="1700" dirty="0"/>
              <a:t>;</a:t>
            </a:r>
          </a:p>
          <a:p>
            <a:pPr marL="0" indent="0" algn="just">
              <a:lnSpc>
                <a:spcPct val="150000"/>
              </a:lnSpc>
              <a:spcBef>
                <a:spcPts val="0"/>
              </a:spcBef>
              <a:buNone/>
            </a:pPr>
            <a:r>
              <a:rPr lang="ro-RO" sz="1700" b="1" dirty="0">
                <a:solidFill>
                  <a:srgbClr val="084F94"/>
                </a:solidFill>
              </a:rPr>
              <a:t>3. </a:t>
            </a:r>
            <a:r>
              <a:rPr lang="ro-RO" sz="1700" b="1" dirty="0"/>
              <a:t>Solicitantul deține</a:t>
            </a:r>
            <a:r>
              <a:rPr lang="ro-RO" sz="1700" dirty="0"/>
              <a:t> la depunerea cererii de finanțare sau declară că va deține înainte de semnarea contractului </a:t>
            </a:r>
            <a:r>
              <a:rPr lang="ro-RO" sz="1700" b="1" dirty="0"/>
              <a:t>drepturi reale sau de folosință </a:t>
            </a:r>
            <a:r>
              <a:rPr lang="ro-RO" sz="1700" dirty="0"/>
              <a:t>asupra imobilului, obiect al proiectului;</a:t>
            </a:r>
          </a:p>
          <a:p>
            <a:pPr marL="0" indent="0" algn="just">
              <a:lnSpc>
                <a:spcPct val="150000"/>
              </a:lnSpc>
              <a:spcBef>
                <a:spcPts val="0"/>
              </a:spcBef>
              <a:buNone/>
            </a:pPr>
            <a:r>
              <a:rPr lang="ro-RO" sz="1700" b="1" dirty="0">
                <a:solidFill>
                  <a:srgbClr val="084F94"/>
                </a:solidFill>
              </a:rPr>
              <a:t>4. </a:t>
            </a:r>
            <a:r>
              <a:rPr lang="ro-RO" sz="1700" b="1" dirty="0"/>
              <a:t>Solicitantul dispune de resursele și mecanismele financiare necesare pentru a acoperi costurile de implementare,</a:t>
            </a:r>
            <a:r>
              <a:rPr lang="ro-RO" sz="1700" dirty="0"/>
              <a:t> funcționare și întreținere aferente proiectului depus, în vederea asigurării sustenabilității financiare a acestora</a:t>
            </a:r>
          </a:p>
          <a:p>
            <a:pPr algn="just"/>
            <a:endParaRPr lang="ro-RO" sz="1400" b="1" dirty="0"/>
          </a:p>
          <a:p>
            <a:pPr algn="just"/>
            <a:endParaRPr lang="ro-RO" sz="1400" b="1" dirty="0"/>
          </a:p>
          <a:p>
            <a:pPr lvl="0" algn="just"/>
            <a:endParaRPr lang="ro-RO" sz="1400" dirty="0"/>
          </a:p>
          <a:p>
            <a:pPr algn="just"/>
            <a:endParaRPr lang="ro-RO" b="1" dirty="0"/>
          </a:p>
        </p:txBody>
      </p:sp>
    </p:spTree>
    <p:extLst>
      <p:ext uri="{BB962C8B-B14F-4D97-AF65-F5344CB8AC3E}">
        <p14:creationId xmlns:p14="http://schemas.microsoft.com/office/powerpoint/2010/main" val="1368051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9" name="Content Placeholder 2"/>
          <p:cNvSpPr>
            <a:spLocks noGrp="1"/>
          </p:cNvSpPr>
          <p:nvPr>
            <p:ph idx="1"/>
          </p:nvPr>
        </p:nvSpPr>
        <p:spPr>
          <a:xfrm>
            <a:off x="1285876" y="2194630"/>
            <a:ext cx="9521054" cy="2641689"/>
          </a:xfrm>
        </p:spPr>
        <p:txBody>
          <a:bodyPr>
            <a:normAutofit/>
          </a:bodyPr>
          <a:lstStyle/>
          <a:p>
            <a:pPr marL="0" indent="0" algn="just">
              <a:lnSpc>
                <a:spcPct val="110000"/>
              </a:lnSpc>
              <a:spcBef>
                <a:spcPts val="0"/>
              </a:spcBef>
              <a:buNone/>
            </a:pPr>
            <a:r>
              <a:rPr lang="ro-RO" sz="2000" b="1" dirty="0">
                <a:solidFill>
                  <a:schemeClr val="accent5">
                    <a:lumMod val="75000"/>
                  </a:schemeClr>
                </a:solidFill>
              </a:rPr>
              <a:t>ELIGIBILI</a:t>
            </a:r>
            <a:r>
              <a:rPr lang="ro-RO" sz="2000" b="1" dirty="0">
                <a:solidFill>
                  <a:srgbClr val="084F94"/>
                </a:solidFill>
              </a:rPr>
              <a:t>TA</a:t>
            </a:r>
            <a:r>
              <a:rPr lang="ro-RO" sz="2000" b="1" dirty="0">
                <a:solidFill>
                  <a:schemeClr val="accent5">
                    <a:lumMod val="75000"/>
                  </a:schemeClr>
                </a:solidFill>
              </a:rPr>
              <a:t>TEA SOLICITANȚILOR</a:t>
            </a:r>
          </a:p>
          <a:p>
            <a:pPr marL="0" indent="0" algn="just">
              <a:spcBef>
                <a:spcPts val="0"/>
              </a:spcBef>
              <a:buNone/>
            </a:pPr>
            <a:endParaRPr lang="ro-RO" sz="1600" b="1" dirty="0">
              <a:solidFill>
                <a:schemeClr val="accent5">
                  <a:lumMod val="75000"/>
                </a:schemeClr>
              </a:solidFill>
            </a:endParaRPr>
          </a:p>
          <a:p>
            <a:pPr marL="0" indent="0" algn="just">
              <a:lnSpc>
                <a:spcPct val="150000"/>
              </a:lnSpc>
              <a:spcBef>
                <a:spcPts val="0"/>
              </a:spcBef>
              <a:buNone/>
            </a:pPr>
            <a:r>
              <a:rPr lang="ro-RO" sz="1600" b="1" dirty="0">
                <a:solidFill>
                  <a:srgbClr val="084F94"/>
                </a:solidFill>
              </a:rPr>
              <a:t>5. </a:t>
            </a:r>
            <a:r>
              <a:rPr lang="ro-RO" sz="1600" b="1" dirty="0"/>
              <a:t>Solicitantul</a:t>
            </a:r>
            <a:r>
              <a:rPr lang="ro-RO" sz="1600" dirty="0"/>
              <a:t> a desfășurat activitate pe o perioadă corespunzătoare </a:t>
            </a:r>
            <a:r>
              <a:rPr lang="ro-RO" sz="1600" b="1" dirty="0"/>
              <a:t>cel puțin unui an fiscal integral</a:t>
            </a:r>
            <a:r>
              <a:rPr lang="ro-RO" sz="1600" dirty="0"/>
              <a:t>, nu a avut activitatea suspendată temporar oricând în anul curent depunerii cererii de finanțare și în anul fiscal anterior</a:t>
            </a:r>
            <a:r>
              <a:rPr lang="en-US" sz="1600" dirty="0"/>
              <a:t>;</a:t>
            </a:r>
            <a:endParaRPr lang="ro-RO" sz="1600" dirty="0"/>
          </a:p>
          <a:p>
            <a:pPr marL="0" indent="0" algn="just">
              <a:lnSpc>
                <a:spcPct val="150000"/>
              </a:lnSpc>
              <a:spcBef>
                <a:spcPts val="0"/>
              </a:spcBef>
              <a:buNone/>
            </a:pPr>
            <a:r>
              <a:rPr lang="ro-RO" sz="1600" b="1" dirty="0">
                <a:solidFill>
                  <a:srgbClr val="084F94"/>
                </a:solidFill>
              </a:rPr>
              <a:t>6. </a:t>
            </a:r>
            <a:r>
              <a:rPr lang="ro-RO" sz="1600" b="1" dirty="0"/>
              <a:t>Autorizarea codului CAEN eligibil</a:t>
            </a:r>
            <a:r>
              <a:rPr lang="ro-RO" sz="1600" dirty="0"/>
              <a:t>, vizat de investiție, la locația de implementare a proiectului, cel mai târziu la finalul etapei de implementare</a:t>
            </a:r>
            <a:r>
              <a:rPr lang="en-US" sz="1600" dirty="0"/>
              <a:t>;</a:t>
            </a:r>
            <a:endParaRPr lang="ro-RO" sz="1600" dirty="0"/>
          </a:p>
          <a:p>
            <a:pPr marL="0" indent="0" algn="just">
              <a:lnSpc>
                <a:spcPct val="150000"/>
              </a:lnSpc>
              <a:spcBef>
                <a:spcPts val="0"/>
              </a:spcBef>
              <a:buNone/>
            </a:pPr>
            <a:r>
              <a:rPr lang="ro-RO" sz="1600" b="1" dirty="0">
                <a:solidFill>
                  <a:srgbClr val="084F94"/>
                </a:solidFill>
              </a:rPr>
              <a:t>7. </a:t>
            </a:r>
            <a:r>
              <a:rPr lang="ro-RO" sz="1600" b="1" dirty="0"/>
              <a:t>Contribuția minimă  </a:t>
            </a:r>
            <a:r>
              <a:rPr lang="ro-RO" sz="1600" dirty="0"/>
              <a:t>a solicitantului la valoarea eligibilă a proiectului este de minimum 10%.</a:t>
            </a:r>
          </a:p>
          <a:p>
            <a:pPr algn="just">
              <a:spcBef>
                <a:spcPts val="0"/>
              </a:spcBef>
            </a:pPr>
            <a:endParaRPr lang="ro-RO" sz="1400" b="1" dirty="0"/>
          </a:p>
          <a:p>
            <a:pPr algn="just"/>
            <a:endParaRPr lang="ro-RO" sz="1400" b="1" dirty="0"/>
          </a:p>
          <a:p>
            <a:pPr lvl="0" algn="just"/>
            <a:endParaRPr lang="ro-RO" sz="1400" dirty="0"/>
          </a:p>
          <a:p>
            <a:pPr algn="just"/>
            <a:endParaRPr lang="ro-RO" b="1" dirty="0"/>
          </a:p>
        </p:txBody>
      </p:sp>
    </p:spTree>
    <p:extLst>
      <p:ext uri="{BB962C8B-B14F-4D97-AF65-F5344CB8AC3E}">
        <p14:creationId xmlns:p14="http://schemas.microsoft.com/office/powerpoint/2010/main" val="2297453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9475" y="1507506"/>
            <a:ext cx="9597454" cy="3893169"/>
          </a:xfrm>
        </p:spPr>
        <p:txBody>
          <a:bodyPr>
            <a:normAutofit/>
          </a:bodyPr>
          <a:lstStyle/>
          <a:p>
            <a:pPr marL="0" indent="0" algn="just">
              <a:lnSpc>
                <a:spcPct val="110000"/>
              </a:lnSpc>
              <a:spcBef>
                <a:spcPts val="0"/>
              </a:spcBef>
              <a:buNone/>
            </a:pPr>
            <a:r>
              <a:rPr lang="ro-RO" sz="2000" b="1" dirty="0">
                <a:solidFill>
                  <a:schemeClr val="accent5">
                    <a:lumMod val="75000"/>
                  </a:schemeClr>
                </a:solidFill>
              </a:rPr>
              <a:t>ELIGIBILITATEA PROIECTULUI ȘI A ACTIVITĂȚILOR</a:t>
            </a:r>
          </a:p>
          <a:p>
            <a:pPr marL="0" indent="0" algn="just">
              <a:spcBef>
                <a:spcPts val="0"/>
              </a:spcBef>
              <a:buNone/>
            </a:pPr>
            <a:endParaRPr lang="ro-RO" sz="2000" b="1" dirty="0">
              <a:solidFill>
                <a:schemeClr val="accent5">
                  <a:lumMod val="75000"/>
                </a:schemeClr>
              </a:solidFill>
            </a:endParaRPr>
          </a:p>
          <a:p>
            <a:pPr marL="0" indent="0" algn="just">
              <a:spcBef>
                <a:spcPts val="0"/>
              </a:spcBef>
              <a:buNone/>
            </a:pPr>
            <a:r>
              <a:rPr lang="ro-RO" sz="1600" b="1" dirty="0">
                <a:solidFill>
                  <a:srgbClr val="084F94"/>
                </a:solidFill>
              </a:rPr>
              <a:t>1. </a:t>
            </a:r>
            <a:r>
              <a:rPr lang="ro-RO" sz="1600" b="1" dirty="0"/>
              <a:t>Încadrarea proiectului şi a activităților </a:t>
            </a:r>
            <a:r>
              <a:rPr lang="ro-RO" sz="1600" dirty="0"/>
              <a:t>sale în acțiunile sprijinite în cadrul Obiectivului Specific 1.3;</a:t>
            </a:r>
          </a:p>
          <a:p>
            <a:pPr marL="0" indent="0" algn="just">
              <a:buNone/>
            </a:pPr>
            <a:r>
              <a:rPr lang="ro-RO" sz="1600" b="1" dirty="0">
                <a:solidFill>
                  <a:srgbClr val="084F94"/>
                </a:solidFill>
              </a:rPr>
              <a:t>2. </a:t>
            </a:r>
            <a:r>
              <a:rPr lang="ro-RO" sz="1600" b="1" dirty="0"/>
              <a:t>Valoarea activității de bază </a:t>
            </a:r>
            <a:r>
              <a:rPr lang="ro-RO" sz="1600" dirty="0"/>
              <a:t>sau pachetului de activități de bază (activitățile 1-3 de mai sus) reprezintă </a:t>
            </a:r>
            <a:r>
              <a:rPr lang="ro-RO" sz="1600" b="1" dirty="0"/>
              <a:t>minim 50% din bugetul eligibil al proiectului</a:t>
            </a:r>
            <a:r>
              <a:rPr lang="ro-RO" sz="1600" dirty="0"/>
              <a:t>.</a:t>
            </a:r>
          </a:p>
          <a:p>
            <a:pPr marL="0" indent="0" algn="just">
              <a:buNone/>
            </a:pPr>
            <a:r>
              <a:rPr lang="ro-RO" sz="1600" b="1" dirty="0">
                <a:solidFill>
                  <a:srgbClr val="084F94"/>
                </a:solidFill>
              </a:rPr>
              <a:t>3. </a:t>
            </a:r>
            <a:r>
              <a:rPr lang="ro-RO" sz="1600" b="1" dirty="0"/>
              <a:t>Proiectul</a:t>
            </a:r>
            <a:r>
              <a:rPr lang="ro-RO" sz="1600" dirty="0"/>
              <a:t> propus spre finanțare </a:t>
            </a:r>
            <a:r>
              <a:rPr lang="ro-RO" sz="1600" b="1" dirty="0"/>
              <a:t>nu are demarate procedurile de achiziții și/sau lucrările de execuție</a:t>
            </a:r>
            <a:r>
              <a:rPr lang="ro-RO" sz="1600" dirty="0"/>
              <a:t> înainte de data depunerii cererii de finanțare, cu excepția procedurilor aferente consultanței pentru scrierea proiectului, managementului de proiect și pentru întocmirea Raportului de expertiză contabilă (dacă e cazul).</a:t>
            </a:r>
          </a:p>
          <a:p>
            <a:pPr marL="0" indent="0" algn="just">
              <a:buNone/>
            </a:pPr>
            <a:r>
              <a:rPr lang="ro-RO" sz="1600" b="1" dirty="0">
                <a:solidFill>
                  <a:srgbClr val="084F94"/>
                </a:solidFill>
              </a:rPr>
              <a:t>4. </a:t>
            </a:r>
            <a:r>
              <a:rPr lang="ro-RO" sz="1600" b="1" dirty="0"/>
              <a:t>Proiectul propus nu a mai beneficiat de finanțare publică în ultimii 5 ani</a:t>
            </a:r>
            <a:r>
              <a:rPr lang="ro-RO" sz="1600" dirty="0"/>
              <a:t>, pentru același tip de activități realizate asupra aceleiași infrastructuri/aceluiași segment de infrastructură și nu beneficiază în prezent parțial sau în totalitate de fonduri publice din alte surse de finanțare, altele decât cele ale solicitantului.</a:t>
            </a:r>
          </a:p>
          <a:p>
            <a:pPr marL="0" indent="0" algn="just">
              <a:buNone/>
            </a:pPr>
            <a:r>
              <a:rPr lang="ro-RO" sz="1600" b="1" dirty="0">
                <a:solidFill>
                  <a:srgbClr val="084F94"/>
                </a:solidFill>
              </a:rPr>
              <a:t>5. </a:t>
            </a:r>
            <a:r>
              <a:rPr lang="ro-RO" sz="1600" b="1" dirty="0"/>
              <a:t>Proiectul propus spre finanțare nu face în mod direct obiectul unui aviz motivat al Comisiei cu privire la o încălcare în temeiul articolului 258 din TFUE</a:t>
            </a:r>
            <a:r>
              <a:rPr lang="ro-RO" sz="1600" dirty="0"/>
              <a:t>, care pune în pericol legalitatea și regularitatea cheltuielilor sau desfășurarea operațiunilor.</a:t>
            </a:r>
          </a:p>
          <a:p>
            <a:pPr marL="0" indent="0" algn="just">
              <a:spcBef>
                <a:spcPts val="0"/>
              </a:spcBef>
              <a:buNone/>
            </a:pPr>
            <a:endParaRPr lang="ro-RO" sz="1600" dirty="0"/>
          </a:p>
          <a:p>
            <a:pPr algn="just">
              <a:spcBef>
                <a:spcPts val="0"/>
              </a:spcBef>
            </a:pPr>
            <a:endParaRPr lang="ro-RO" sz="1400" b="1" dirty="0"/>
          </a:p>
          <a:p>
            <a:pPr algn="just"/>
            <a:endParaRPr lang="ro-RO" sz="1400" b="1" dirty="0"/>
          </a:p>
          <a:p>
            <a:pPr lvl="0" algn="just"/>
            <a:endParaRPr lang="ro-RO" sz="1400" dirty="0"/>
          </a:p>
          <a:p>
            <a:pPr algn="just"/>
            <a:endParaRPr lang="ro-RO"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Tree>
    <p:extLst>
      <p:ext uri="{BB962C8B-B14F-4D97-AF65-F5344CB8AC3E}">
        <p14:creationId xmlns:p14="http://schemas.microsoft.com/office/powerpoint/2010/main" val="2287966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0163" y="1521619"/>
            <a:ext cx="9429750" cy="4224248"/>
          </a:xfrm>
        </p:spPr>
        <p:txBody>
          <a:bodyPr>
            <a:normAutofit lnSpcReduction="10000"/>
          </a:bodyPr>
          <a:lstStyle/>
          <a:p>
            <a:pPr marL="0" indent="0" algn="just">
              <a:lnSpc>
                <a:spcPct val="110000"/>
              </a:lnSpc>
              <a:spcBef>
                <a:spcPts val="0"/>
              </a:spcBef>
              <a:buNone/>
            </a:pPr>
            <a:r>
              <a:rPr lang="ro-RO" sz="2000" b="1" dirty="0">
                <a:solidFill>
                  <a:schemeClr val="accent5">
                    <a:lumMod val="75000"/>
                  </a:schemeClr>
                </a:solidFill>
              </a:rPr>
              <a:t>ELIGIBILITATEA PROIECTULUI ȘI A ACTIVITĂȚILOR</a:t>
            </a:r>
          </a:p>
          <a:p>
            <a:pPr marL="0" indent="0" algn="just">
              <a:spcBef>
                <a:spcPts val="0"/>
              </a:spcBef>
              <a:buNone/>
            </a:pPr>
            <a:endParaRPr lang="ro-RO" sz="2000" b="1" dirty="0">
              <a:solidFill>
                <a:schemeClr val="accent5">
                  <a:lumMod val="75000"/>
                </a:schemeClr>
              </a:solidFill>
            </a:endParaRPr>
          </a:p>
          <a:p>
            <a:pPr marL="0" indent="0" algn="just">
              <a:buNone/>
            </a:pPr>
            <a:r>
              <a:rPr lang="ro-RO" sz="1600" b="1" dirty="0">
                <a:solidFill>
                  <a:srgbClr val="084F94"/>
                </a:solidFill>
              </a:rPr>
              <a:t>6</a:t>
            </a:r>
            <a:r>
              <a:rPr lang="ro-RO" sz="1600" dirty="0">
                <a:solidFill>
                  <a:srgbClr val="084F94"/>
                </a:solidFill>
              </a:rPr>
              <a:t>. </a:t>
            </a:r>
            <a:r>
              <a:rPr lang="ro-RO" sz="1600" b="1" dirty="0"/>
              <a:t>Perioada de implementare a activităților </a:t>
            </a:r>
            <a:r>
              <a:rPr lang="ro-RO" sz="1600" dirty="0"/>
              <a:t>proiectului nu depășește 12/24 luni și se încadrează în termenul de 31.12.2029. </a:t>
            </a:r>
          </a:p>
          <a:p>
            <a:pPr marL="0" indent="0" algn="just">
              <a:buNone/>
            </a:pPr>
            <a:r>
              <a:rPr lang="ro-RO" sz="1600" b="1" dirty="0">
                <a:solidFill>
                  <a:srgbClr val="084F94"/>
                </a:solidFill>
              </a:rPr>
              <a:t>7. </a:t>
            </a:r>
            <a:r>
              <a:rPr lang="ro-RO" sz="1600" b="1" dirty="0"/>
              <a:t>Valoarea finanțării nerambursabile </a:t>
            </a:r>
            <a:r>
              <a:rPr lang="ro-RO" sz="1600" dirty="0"/>
              <a:t>a proiectului se încadrează în limitele minime (25.000 euro) și maxime (200.000 euro) calculate la cursul InforEuro din luna anterioară lansării ghidului solicitantului.</a:t>
            </a:r>
          </a:p>
          <a:p>
            <a:pPr marL="0" indent="0" algn="just">
              <a:buNone/>
            </a:pPr>
            <a:r>
              <a:rPr lang="ro-RO" sz="1600" b="1" dirty="0">
                <a:solidFill>
                  <a:srgbClr val="084F94"/>
                </a:solidFill>
              </a:rPr>
              <a:t>8. </a:t>
            </a:r>
            <a:r>
              <a:rPr lang="ro-RO" sz="1600" b="1" dirty="0"/>
              <a:t>Respectarea valorii ajutorului de minimis </a:t>
            </a:r>
            <a:r>
              <a:rPr lang="ro-RO" sz="1600" dirty="0"/>
              <a:t>solicitat nu depășește plafonul de minimis 300.000 euro, ținând cont de regula de cumul a ajutoarelor aplicabilă întreprinderii unice.</a:t>
            </a:r>
          </a:p>
          <a:p>
            <a:pPr marL="0" indent="0" algn="just">
              <a:buNone/>
            </a:pPr>
            <a:r>
              <a:rPr lang="ro-RO" sz="1600" b="1" dirty="0">
                <a:solidFill>
                  <a:srgbClr val="084F94"/>
                </a:solidFill>
              </a:rPr>
              <a:t>9. </a:t>
            </a:r>
            <a:r>
              <a:rPr lang="ro-RO" sz="1600" b="1" dirty="0"/>
              <a:t>Asigurarea caracterului durabil al investiției</a:t>
            </a:r>
            <a:r>
              <a:rPr lang="ro-RO" sz="1600" dirty="0"/>
              <a:t>, în conformitate cu art. 65 din Regulamentul Parlamentului European şi al Consiliului nr. 1060/2021</a:t>
            </a:r>
            <a:r>
              <a:rPr lang="en-US" sz="1600" dirty="0"/>
              <a:t>.</a:t>
            </a:r>
            <a:endParaRPr lang="ro-RO" sz="1600" dirty="0"/>
          </a:p>
          <a:p>
            <a:pPr marL="0" indent="0" algn="just">
              <a:buNone/>
            </a:pPr>
            <a:r>
              <a:rPr lang="ro-RO" sz="1600" b="1" dirty="0">
                <a:solidFill>
                  <a:srgbClr val="084F94"/>
                </a:solidFill>
              </a:rPr>
              <a:t>10. </a:t>
            </a:r>
            <a:r>
              <a:rPr lang="ro-RO" sz="1600" b="1" dirty="0"/>
              <a:t>Proiectul respectă principiile </a:t>
            </a:r>
            <a:r>
              <a:rPr lang="ro-RO" sz="1600" dirty="0"/>
              <a:t>privind dezvoltarea durabilă, egalitatea de șanse, gen, nediscriminarea si accesibilitatea pentru persoanele cu dizabilități</a:t>
            </a:r>
            <a:r>
              <a:rPr lang="en-US" sz="1600" dirty="0"/>
              <a:t>.</a:t>
            </a:r>
            <a:endParaRPr lang="ro-RO" sz="1600" dirty="0"/>
          </a:p>
          <a:p>
            <a:pPr marL="0" indent="0" algn="just">
              <a:buNone/>
            </a:pPr>
            <a:r>
              <a:rPr lang="ro-RO" sz="1600" b="1" dirty="0">
                <a:solidFill>
                  <a:srgbClr val="084F94"/>
                </a:solidFill>
              </a:rPr>
              <a:t>11. </a:t>
            </a:r>
            <a:r>
              <a:rPr lang="ro-RO" sz="1600" b="1" dirty="0"/>
              <a:t>Amplasamentul proiectului </a:t>
            </a:r>
            <a:r>
              <a:rPr lang="ro-RO" sz="1600" dirty="0"/>
              <a:t>este în Regiunea București-Ilfov și este adecvat desfășurării activității.</a:t>
            </a:r>
          </a:p>
          <a:p>
            <a:pPr marL="0" indent="0" algn="just">
              <a:buNone/>
            </a:pPr>
            <a:r>
              <a:rPr lang="ro-RO" sz="1600" b="1" dirty="0">
                <a:solidFill>
                  <a:srgbClr val="084F94"/>
                </a:solidFill>
              </a:rPr>
              <a:t>12. </a:t>
            </a:r>
            <a:r>
              <a:rPr lang="ro-RO" sz="1600" b="1" dirty="0"/>
              <a:t>Proiectul include măsuri de comunicare și vizibilitate</a:t>
            </a:r>
            <a:r>
              <a:rPr lang="ro-RO" sz="1600" dirty="0"/>
              <a:t>, în conformitate cu prevederile legale și procedurale în vigoare. </a:t>
            </a:r>
          </a:p>
          <a:p>
            <a:pPr marL="0" indent="0" algn="just">
              <a:buNone/>
            </a:pPr>
            <a:endParaRPr lang="ro-RO" sz="1600" dirty="0"/>
          </a:p>
          <a:p>
            <a:pPr marL="0" indent="0" algn="just">
              <a:spcBef>
                <a:spcPts val="0"/>
              </a:spcBef>
              <a:buNone/>
            </a:pPr>
            <a:endParaRPr lang="ro-RO" sz="1600" dirty="0"/>
          </a:p>
          <a:p>
            <a:pPr algn="just">
              <a:spcBef>
                <a:spcPts val="0"/>
              </a:spcBef>
            </a:pPr>
            <a:endParaRPr lang="ro-RO" sz="1400" b="1" dirty="0"/>
          </a:p>
          <a:p>
            <a:pPr algn="just"/>
            <a:endParaRPr lang="ro-RO" sz="1400" b="1" dirty="0"/>
          </a:p>
          <a:p>
            <a:pPr lvl="0" algn="just"/>
            <a:endParaRPr lang="ro-RO" sz="1400" dirty="0"/>
          </a:p>
          <a:p>
            <a:pPr algn="just"/>
            <a:endParaRPr lang="ro-RO"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Tree>
    <p:extLst>
      <p:ext uri="{BB962C8B-B14F-4D97-AF65-F5344CB8AC3E}">
        <p14:creationId xmlns:p14="http://schemas.microsoft.com/office/powerpoint/2010/main" val="1012280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2" y="1883715"/>
            <a:ext cx="3420000" cy="3420000"/>
          </a:xfrm>
          <a:prstGeom prst="rect">
            <a:avLst/>
          </a:prstGeom>
        </p:spPr>
      </p:pic>
    </p:spTree>
    <p:extLst>
      <p:ext uri="{BB962C8B-B14F-4D97-AF65-F5344CB8AC3E}">
        <p14:creationId xmlns:p14="http://schemas.microsoft.com/office/powerpoint/2010/main" val="239763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09475" y="1862792"/>
            <a:ext cx="9597454" cy="523220"/>
          </a:xfrm>
          <a:prstGeom prst="rect">
            <a:avLst/>
          </a:prstGeom>
          <a:noFill/>
        </p:spPr>
        <p:txBody>
          <a:bodyPr wrap="square" rtlCol="0">
            <a:spAutoFit/>
          </a:bodyPr>
          <a:lstStyle/>
          <a:p>
            <a:pPr algn="ctr"/>
            <a:r>
              <a:rPr lang="ro-RO" sz="2800" b="1" dirty="0">
                <a:solidFill>
                  <a:srgbClr val="084F94"/>
                </a:solidFill>
                <a:effectLst>
                  <a:outerShdw blurRad="38100" dist="38100" dir="2700000" algn="tl">
                    <a:srgbClr val="000000">
                      <a:alpha val="43137"/>
                    </a:srgbClr>
                  </a:outerShdw>
                </a:effectLst>
              </a:rPr>
              <a:t>CALENDAR ESTIMAT LANSARE APEL PR BI P1/1.8/1/2024</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92525"/>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8505" y="2593180"/>
            <a:ext cx="3420000" cy="3420000"/>
          </a:xfrm>
          <a:prstGeom prst="rect">
            <a:avLst/>
          </a:prstGeom>
        </p:spPr>
      </p:pic>
    </p:spTree>
    <p:extLst>
      <p:ext uri="{BB962C8B-B14F-4D97-AF65-F5344CB8AC3E}">
        <p14:creationId xmlns:p14="http://schemas.microsoft.com/office/powerpoint/2010/main" val="1118551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1946" y="1616899"/>
            <a:ext cx="8672512" cy="946111"/>
          </a:xfrm>
        </p:spPr>
        <p:txBody>
          <a:bodyPr>
            <a:normAutofit/>
          </a:bodyPr>
          <a:lstStyle/>
          <a:p>
            <a:pPr marL="0" indent="0" algn="just">
              <a:spcBef>
                <a:spcPts val="0"/>
              </a:spcBef>
              <a:buNone/>
            </a:pPr>
            <a:endParaRPr lang="ro-RO" sz="1400" b="1" dirty="0"/>
          </a:p>
          <a:p>
            <a:pPr marL="0" indent="0" algn="ctr">
              <a:buNone/>
            </a:pPr>
            <a:r>
              <a:rPr lang="ro-RO" sz="3200" b="1" dirty="0">
                <a:solidFill>
                  <a:srgbClr val="084F94"/>
                </a:solidFill>
                <a:effectLst>
                  <a:outerShdw blurRad="38100" dist="38100" dir="2700000" algn="tl">
                    <a:srgbClr val="000000">
                      <a:alpha val="43137"/>
                    </a:srgbClr>
                  </a:outerShdw>
                </a:effectLst>
              </a:rPr>
              <a:t>CRITERII DE EVALUARE TEHNICĂ ȘI FINANCIARĂ</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2" y="2563010"/>
            <a:ext cx="3420000" cy="3420000"/>
          </a:xfrm>
          <a:prstGeom prst="rect">
            <a:avLst/>
          </a:prstGeom>
        </p:spPr>
      </p:pic>
    </p:spTree>
    <p:extLst>
      <p:ext uri="{BB962C8B-B14F-4D97-AF65-F5344CB8AC3E}">
        <p14:creationId xmlns:p14="http://schemas.microsoft.com/office/powerpoint/2010/main" val="1172387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611537224"/>
              </p:ext>
            </p:extLst>
          </p:nvPr>
        </p:nvGraphicFramePr>
        <p:xfrm>
          <a:off x="1209475" y="1589790"/>
          <a:ext cx="9535877" cy="4406713"/>
        </p:xfrm>
        <a:graphic>
          <a:graphicData uri="http://schemas.openxmlformats.org/drawingml/2006/table">
            <a:tbl>
              <a:tblPr firstRow="1" firstCol="1" bandRow="1">
                <a:tableStyleId>{BC89EF96-8CEA-46FF-86C4-4CE0E7609802}</a:tableStyleId>
              </a:tblPr>
              <a:tblGrid>
                <a:gridCol w="727859">
                  <a:extLst>
                    <a:ext uri="{9D8B030D-6E8A-4147-A177-3AD203B41FA5}">
                      <a16:colId xmlns:a16="http://schemas.microsoft.com/office/drawing/2014/main" val="3013865166"/>
                    </a:ext>
                  </a:extLst>
                </a:gridCol>
                <a:gridCol w="7984159">
                  <a:extLst>
                    <a:ext uri="{9D8B030D-6E8A-4147-A177-3AD203B41FA5}">
                      <a16:colId xmlns:a16="http://schemas.microsoft.com/office/drawing/2014/main" val="1837143705"/>
                    </a:ext>
                  </a:extLst>
                </a:gridCol>
                <a:gridCol w="823859">
                  <a:extLst>
                    <a:ext uri="{9D8B030D-6E8A-4147-A177-3AD203B41FA5}">
                      <a16:colId xmlns:a16="http://schemas.microsoft.com/office/drawing/2014/main" val="486469976"/>
                    </a:ext>
                  </a:extLst>
                </a:gridCol>
              </a:tblGrid>
              <a:tr h="365760">
                <a:tc>
                  <a:txBody>
                    <a:bodyPr/>
                    <a:lstStyle/>
                    <a:p>
                      <a:pPr algn="ctr">
                        <a:lnSpc>
                          <a:spcPct val="107000"/>
                        </a:lnSpc>
                        <a:spcAft>
                          <a:spcPts val="0"/>
                        </a:spcAft>
                      </a:pPr>
                      <a:r>
                        <a:rPr lang="ro-RO" sz="1400" dirty="0">
                          <a:effectLst/>
                        </a:rPr>
                        <a:t>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dirty="0">
                          <a:effectLst/>
                        </a:rPr>
                        <a:t>CONTRIBUȚIA PROIECTULUI LA REALIZAREA OBIECTIVELOR SPECIFICE ALE PRIORITĂȚII ȘI ALE PROGRAMULUI REGIONAL 2021-2017</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45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16595"/>
                  </a:ext>
                </a:extLst>
              </a:tr>
              <a:tr h="344170">
                <a:tc rowSpan="5">
                  <a:txBody>
                    <a:bodyPr/>
                    <a:lstStyle/>
                    <a:p>
                      <a:pPr algn="ctr">
                        <a:lnSpc>
                          <a:spcPct val="107000"/>
                        </a:lnSpc>
                        <a:spcAft>
                          <a:spcPts val="0"/>
                        </a:spcAft>
                      </a:pPr>
                      <a:r>
                        <a:rPr lang="ro-RO" sz="1400" dirty="0">
                          <a:effectLst/>
                        </a:rPr>
                        <a:t>1.1</a:t>
                      </a:r>
                    </a:p>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Domeniul în care se realizează proiectul</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3846752"/>
                  </a:ext>
                </a:extLst>
              </a:tr>
              <a:tr h="329181">
                <a:tc vMerge="1">
                  <a:txBody>
                    <a:bodyPr/>
                    <a:lstStyle/>
                    <a:p>
                      <a:endParaRPr lang="ro-RO"/>
                    </a:p>
                  </a:txBody>
                  <a:tcPr/>
                </a:tc>
                <a:tc>
                  <a:txBody>
                    <a:bodyPr/>
                    <a:lstStyle/>
                    <a:p>
                      <a:pPr algn="just">
                        <a:lnSpc>
                          <a:spcPct val="107000"/>
                        </a:lnSpc>
                        <a:spcAft>
                          <a:spcPts val="0"/>
                        </a:spcAft>
                      </a:pPr>
                      <a:r>
                        <a:rPr lang="ro-RO" sz="1400" b="1" dirty="0">
                          <a:effectLst/>
                        </a:rPr>
                        <a:t>a. </a:t>
                      </a:r>
                      <a:r>
                        <a:rPr lang="ro-RO" sz="1400" dirty="0">
                          <a:effectLst/>
                        </a:rPr>
                        <a:t>Se încadrează într-unul din domeniile cu potențial de specializare inteligentă evidențiate la nivelul regiunii București-Ilfov, indiferent de soldul balanței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79393832"/>
                  </a:ext>
                </a:extLst>
              </a:tr>
              <a:tr h="312420">
                <a:tc vMerge="1">
                  <a:txBody>
                    <a:bodyPr/>
                    <a:lstStyle/>
                    <a:p>
                      <a:endParaRPr lang="ro-RO"/>
                    </a:p>
                  </a:txBody>
                  <a:tcPr/>
                </a:tc>
                <a:tc>
                  <a:txBody>
                    <a:bodyPr/>
                    <a:lstStyle/>
                    <a:p>
                      <a:pPr algn="just">
                        <a:lnSpc>
                          <a:spcPct val="107000"/>
                        </a:lnSpc>
                        <a:spcAft>
                          <a:spcPts val="0"/>
                        </a:spcAft>
                      </a:pPr>
                      <a:r>
                        <a:rPr lang="ro-RO" sz="1400" b="1" dirty="0">
                          <a:effectLst/>
                        </a:rPr>
                        <a:t>b. </a:t>
                      </a:r>
                      <a:r>
                        <a:rPr lang="ro-RO" sz="1400" dirty="0">
                          <a:effectLst/>
                        </a:rPr>
                        <a:t>NU se încadrează într-unul din domeniile cu potențial de specializare inteligentă evidențiate la nivelul regiunii București-Ilfov și are soldul balanței comerciale negativ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7</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0836439"/>
                  </a:ext>
                </a:extLst>
              </a:tr>
              <a:tr h="312420">
                <a:tc vMerge="1">
                  <a:txBody>
                    <a:bodyPr/>
                    <a:lstStyle/>
                    <a:p>
                      <a:endParaRPr lang="ro-RO"/>
                    </a:p>
                  </a:txBody>
                  <a:tcPr/>
                </a:tc>
                <a:tc>
                  <a:txBody>
                    <a:bodyPr/>
                    <a:lstStyle/>
                    <a:p>
                      <a:pPr algn="just">
                        <a:lnSpc>
                          <a:spcPct val="107000"/>
                        </a:lnSpc>
                        <a:spcAft>
                          <a:spcPts val="0"/>
                        </a:spcAft>
                      </a:pPr>
                      <a:r>
                        <a:rPr lang="ro-RO" sz="1400" b="1" dirty="0">
                          <a:effectLst/>
                        </a:rPr>
                        <a:t>c. </a:t>
                      </a:r>
                      <a:r>
                        <a:rPr lang="ro-RO" sz="1400" dirty="0">
                          <a:effectLst/>
                        </a:rPr>
                        <a:t>NU se încadrează într-unul din domeniile cu potențial de specializare inteligentă evidențiate la nivelul regiunii București-Ilfov și are soldul balanței comerciale pozitiv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3488891"/>
                  </a:ext>
                </a:extLst>
              </a:tr>
              <a:tr h="312420">
                <a:tc vMerge="1">
                  <a:txBody>
                    <a:bodyPr/>
                    <a:lstStyle/>
                    <a:p>
                      <a:endParaRPr lang="ro-RO"/>
                    </a:p>
                  </a:txBody>
                  <a:tcPr/>
                </a:tc>
                <a:tc>
                  <a:txBody>
                    <a:bodyPr/>
                    <a:lstStyle/>
                    <a:p>
                      <a:pPr>
                        <a:lnSpc>
                          <a:spcPct val="107000"/>
                        </a:lnSpc>
                        <a:spcAft>
                          <a:spcPts val="0"/>
                        </a:spcAft>
                      </a:pPr>
                      <a:r>
                        <a:rPr lang="ro-RO" sz="1400" i="1" kern="1200" dirty="0">
                          <a:solidFill>
                            <a:srgbClr val="084F94"/>
                          </a:solidFill>
                          <a:effectLst/>
                        </a:rPr>
                        <a:t>Punctarea subcriteriului se face prin selectarea unei singure ipoteze și a punctajului aferent acesteia. </a:t>
                      </a:r>
                      <a:br>
                        <a:rPr lang="ro-RO" sz="1400" i="1" kern="1200" dirty="0">
                          <a:solidFill>
                            <a:srgbClr val="084F94"/>
                          </a:solidFill>
                          <a:effectLst/>
                        </a:rPr>
                      </a:b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71563520"/>
                  </a:ext>
                </a:extLst>
              </a:tr>
              <a:tr h="312420">
                <a:tc rowSpan="5">
                  <a:txBody>
                    <a:bodyPr/>
                    <a:lstStyle/>
                    <a:p>
                      <a:pPr algn="ctr">
                        <a:lnSpc>
                          <a:spcPct val="107000"/>
                        </a:lnSpc>
                        <a:spcAft>
                          <a:spcPts val="0"/>
                        </a:spcAft>
                      </a:pPr>
                      <a:r>
                        <a:rPr lang="ro-RO" sz="1400" dirty="0">
                          <a:effectLst/>
                        </a:rPr>
                        <a:t>1.2.</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i="0" dirty="0">
                          <a:effectLst/>
                        </a:rPr>
                        <a:t>Caracterul inovativ al produsului/serviciului/procesului</a:t>
                      </a:r>
                      <a:endParaRPr lang="ro-RO" sz="1400" b="1" i="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9745175"/>
                  </a:ext>
                </a:extLst>
              </a:tr>
              <a:tr h="312420">
                <a:tc vMerge="1">
                  <a:txBody>
                    <a:bodyPr/>
                    <a:lstStyle/>
                    <a:p>
                      <a:endParaRPr lang="ro-RO"/>
                    </a:p>
                  </a:txBody>
                  <a:tcPr/>
                </a:tc>
                <a:tc>
                  <a:txBody>
                    <a:bodyPr/>
                    <a:lstStyle/>
                    <a:p>
                      <a:pPr algn="just">
                        <a:lnSpc>
                          <a:spcPct val="107000"/>
                        </a:lnSpc>
                        <a:spcAft>
                          <a:spcPts val="0"/>
                        </a:spcAft>
                      </a:pPr>
                      <a:r>
                        <a:rPr lang="ro-RO" sz="1400" b="1" dirty="0">
                          <a:effectLst/>
                        </a:rPr>
                        <a:t>a. </a:t>
                      </a:r>
                      <a:r>
                        <a:rPr lang="ro-RO" sz="1400" dirty="0">
                          <a:effectLst/>
                        </a:rPr>
                        <a:t>Proiectul vizează o inovare de produs/serviciu și o inovare de proces Prin inovație de produs/serviciu și/sau proces (5 puncte - inovație de produs/serviciu, 5 puncte - inovație de proces)</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441402"/>
                  </a:ext>
                </a:extLst>
              </a:tr>
              <a:tr h="312420">
                <a:tc vMerge="1">
                  <a:txBody>
                    <a:bodyPr/>
                    <a:lstStyle/>
                    <a:p>
                      <a:endParaRPr lang="ro-RO"/>
                    </a:p>
                  </a:txBody>
                  <a:tcPr/>
                </a:tc>
                <a:tc>
                  <a:txBody>
                    <a:bodyPr/>
                    <a:lstStyle/>
                    <a:p>
                      <a:pPr algn="just">
                        <a:lnSpc>
                          <a:spcPct val="107000"/>
                        </a:lnSpc>
                        <a:spcAft>
                          <a:spcPts val="0"/>
                        </a:spcAft>
                      </a:pPr>
                      <a:r>
                        <a:rPr lang="ro-RO" sz="1400" b="1" dirty="0">
                          <a:effectLst/>
                        </a:rPr>
                        <a:t>b. </a:t>
                      </a:r>
                      <a:r>
                        <a:rPr lang="ro-RO" sz="1400" dirty="0">
                          <a:effectLst/>
                        </a:rPr>
                        <a:t>Proiectul vizează o inovare de produs/serviciu sau o inovare de proces</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2614045"/>
                  </a:ext>
                </a:extLst>
              </a:tr>
              <a:tr h="312420">
                <a:tc vMerge="1">
                  <a:txBody>
                    <a:bodyPr/>
                    <a:lstStyle/>
                    <a:p>
                      <a:endParaRPr lang="ro-RO"/>
                    </a:p>
                  </a:txBody>
                  <a:tcPr/>
                </a:tc>
                <a:tc>
                  <a:txBody>
                    <a:bodyPr/>
                    <a:lstStyle/>
                    <a:p>
                      <a:pPr algn="just">
                        <a:lnSpc>
                          <a:spcPct val="107000"/>
                        </a:lnSpc>
                        <a:spcAft>
                          <a:spcPts val="0"/>
                        </a:spcAft>
                      </a:pPr>
                      <a:r>
                        <a:rPr lang="ro-RO" sz="1400" b="1" dirty="0">
                          <a:effectLst/>
                        </a:rPr>
                        <a:t>c. </a:t>
                      </a:r>
                      <a:r>
                        <a:rPr lang="ro-RO" sz="1400" dirty="0">
                          <a:effectLst/>
                        </a:rPr>
                        <a:t>Proiectul nu va conduce la o inovare de produs/serviciu/proces</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09451234"/>
                  </a:ext>
                </a:extLst>
              </a:tr>
              <a:tr h="312420">
                <a:tc vMerge="1">
                  <a:txBody>
                    <a:bodyPr/>
                    <a:lstStyle/>
                    <a:p>
                      <a:endParaRPr lang="ro-RO"/>
                    </a:p>
                  </a:txBody>
                  <a:tcPr/>
                </a:tc>
                <a:tc>
                  <a:txBody>
                    <a:bodyPr/>
                    <a:lstStyle/>
                    <a:p>
                      <a:pPr>
                        <a:lnSpc>
                          <a:spcPct val="107000"/>
                        </a:lnSpc>
                        <a:spcAft>
                          <a:spcPts val="0"/>
                        </a:spcAft>
                      </a:pPr>
                      <a:r>
                        <a:rPr lang="ro-RO" sz="1400" i="1" kern="1200" dirty="0">
                          <a:solidFill>
                            <a:srgbClr val="084F94"/>
                          </a:solidFill>
                          <a:effectLst/>
                        </a:rPr>
                        <a:t>Punctarea subcriteriului se face prin selectarea unei singure ipoteze și a punctajului aferent acesteia.</a:t>
                      </a:r>
                      <a:br>
                        <a:rPr lang="ro-RO" sz="1400" i="1" kern="1200" dirty="0">
                          <a:solidFill>
                            <a:srgbClr val="084F94"/>
                          </a:solidFill>
                          <a:effectLst/>
                        </a:rPr>
                      </a:br>
                      <a:r>
                        <a:rPr lang="ro-RO" sz="1400" i="1" kern="1200" dirty="0">
                          <a:solidFill>
                            <a:srgbClr val="084F94"/>
                          </a:solidFill>
                          <a:effectLst/>
                        </a:rPr>
                        <a:t>Punctarea cu 0 nu conduce la respingerea proiectului</a:t>
                      </a:r>
                      <a:r>
                        <a:rPr lang="ro-RO" sz="1400" i="1" dirty="0">
                          <a:solidFill>
                            <a:srgbClr val="084F94"/>
                          </a:solidFill>
                          <a:effectLst/>
                        </a:rPr>
                        <a:t>.</a:t>
                      </a:r>
                      <a:endParaRPr lang="ro-RO" sz="1400" i="1" dirty="0">
                        <a:solidFill>
                          <a:srgbClr val="084F9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2210111"/>
                  </a:ext>
                </a:extLst>
              </a:tr>
            </a:tbl>
          </a:graphicData>
        </a:graphic>
      </p:graphicFrame>
    </p:spTree>
    <p:extLst>
      <p:ext uri="{BB962C8B-B14F-4D97-AF65-F5344CB8AC3E}">
        <p14:creationId xmlns:p14="http://schemas.microsoft.com/office/powerpoint/2010/main" val="639028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901642718"/>
              </p:ext>
            </p:extLst>
          </p:nvPr>
        </p:nvGraphicFramePr>
        <p:xfrm>
          <a:off x="1293018" y="1460897"/>
          <a:ext cx="9395183" cy="3279236"/>
        </p:xfrm>
        <a:graphic>
          <a:graphicData uri="http://schemas.openxmlformats.org/drawingml/2006/table">
            <a:tbl>
              <a:tblPr firstRow="1" firstCol="1" bandRow="1">
                <a:tableStyleId>{BC89EF96-8CEA-46FF-86C4-4CE0E7609802}</a:tableStyleId>
              </a:tblPr>
              <a:tblGrid>
                <a:gridCol w="764640">
                  <a:extLst>
                    <a:ext uri="{9D8B030D-6E8A-4147-A177-3AD203B41FA5}">
                      <a16:colId xmlns:a16="http://schemas.microsoft.com/office/drawing/2014/main" val="4059134711"/>
                    </a:ext>
                  </a:extLst>
                </a:gridCol>
                <a:gridCol w="7818837">
                  <a:extLst>
                    <a:ext uri="{9D8B030D-6E8A-4147-A177-3AD203B41FA5}">
                      <a16:colId xmlns:a16="http://schemas.microsoft.com/office/drawing/2014/main" val="765254805"/>
                    </a:ext>
                  </a:extLst>
                </a:gridCol>
                <a:gridCol w="811706">
                  <a:extLst>
                    <a:ext uri="{9D8B030D-6E8A-4147-A177-3AD203B41FA5}">
                      <a16:colId xmlns:a16="http://schemas.microsoft.com/office/drawing/2014/main" val="308702038"/>
                    </a:ext>
                  </a:extLst>
                </a:gridCol>
              </a:tblGrid>
              <a:tr h="349346">
                <a:tc rowSpan="5">
                  <a:txBody>
                    <a:bodyPr/>
                    <a:lstStyle/>
                    <a:p>
                      <a:pPr algn="ctr">
                        <a:lnSpc>
                          <a:spcPct val="107000"/>
                        </a:lnSpc>
                        <a:spcAft>
                          <a:spcPts val="0"/>
                        </a:spcAft>
                      </a:pPr>
                      <a:r>
                        <a:rPr lang="ro-RO" sz="1400" dirty="0">
                          <a:effectLst/>
                        </a:rPr>
                        <a:t>1.3.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nSpc>
                          <a:spcPct val="107000"/>
                        </a:lnSpc>
                        <a:spcAft>
                          <a:spcPts val="0"/>
                        </a:spcAft>
                      </a:pPr>
                      <a:r>
                        <a:rPr lang="ro-RO" sz="1400" dirty="0">
                          <a:effectLst/>
                        </a:rPr>
                        <a:t>Sediul social al solicitantului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10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1770926800"/>
                  </a:ext>
                </a:extLst>
              </a:tr>
              <a:tr h="325738">
                <a:tc vMerge="1">
                  <a:txBody>
                    <a:bodyPr/>
                    <a:lstStyle/>
                    <a:p>
                      <a:endParaRPr lang="ro-RO"/>
                    </a:p>
                  </a:txBody>
                  <a:tcPr/>
                </a:tc>
                <a:tc>
                  <a:txBody>
                    <a:bodyPr/>
                    <a:lstStyle/>
                    <a:p>
                      <a:pPr algn="just">
                        <a:lnSpc>
                          <a:spcPct val="107000"/>
                        </a:lnSpc>
                        <a:spcAft>
                          <a:spcPts val="0"/>
                        </a:spcAft>
                      </a:pPr>
                      <a:r>
                        <a:rPr lang="ro-RO" sz="1400" b="1" dirty="0">
                          <a:effectLst/>
                        </a:rPr>
                        <a:t>a</a:t>
                      </a:r>
                      <a:r>
                        <a:rPr lang="ro-RO" sz="1400" dirty="0">
                          <a:effectLst/>
                        </a:rPr>
                        <a:t>. Solicitantul deține sediu social în regiune înregistrat înainte de 01.01.2024</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10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1082289652"/>
                  </a:ext>
                </a:extLst>
              </a:tr>
              <a:tr h="514791">
                <a:tc vMerge="1">
                  <a:txBody>
                    <a:bodyPr/>
                    <a:lstStyle/>
                    <a:p>
                      <a:endParaRPr lang="ro-RO"/>
                    </a:p>
                  </a:txBody>
                  <a:tcPr/>
                </a:tc>
                <a:tc>
                  <a:txBody>
                    <a:bodyPr/>
                    <a:lstStyle/>
                    <a:p>
                      <a:pPr algn="just">
                        <a:lnSpc>
                          <a:spcPct val="107000"/>
                        </a:lnSpc>
                        <a:spcAft>
                          <a:spcPts val="0"/>
                        </a:spcAft>
                      </a:pPr>
                      <a:r>
                        <a:rPr lang="ro-RO" sz="1400" b="1" dirty="0">
                          <a:effectLst/>
                        </a:rPr>
                        <a:t>b</a:t>
                      </a:r>
                      <a:r>
                        <a:rPr lang="ro-RO" sz="1400" dirty="0">
                          <a:effectLst/>
                        </a:rPr>
                        <a:t>. Solicitantul nu deține sediul social în regiune la momentul depunerii cererii de finanțare, dar se obligă să-l înregistreze până la momentul efectuării primei plăți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292339104"/>
                  </a:ext>
                </a:extLst>
              </a:tr>
              <a:tr h="257397">
                <a:tc vMerge="1">
                  <a:txBody>
                    <a:bodyPr/>
                    <a:lstStyle/>
                    <a:p>
                      <a:endParaRPr lang="ro-RO"/>
                    </a:p>
                  </a:txBody>
                  <a:tcPr/>
                </a:tc>
                <a:tc>
                  <a:txBody>
                    <a:bodyPr/>
                    <a:lstStyle/>
                    <a:p>
                      <a:pPr algn="just">
                        <a:lnSpc>
                          <a:spcPct val="107000"/>
                        </a:lnSpc>
                        <a:spcAft>
                          <a:spcPts val="0"/>
                        </a:spcAft>
                      </a:pPr>
                      <a:r>
                        <a:rPr lang="ro-RO" sz="1400" b="1" dirty="0">
                          <a:effectLst/>
                        </a:rPr>
                        <a:t>c. </a:t>
                      </a:r>
                      <a:r>
                        <a:rPr lang="ro-RO" sz="1400" dirty="0">
                          <a:effectLst/>
                        </a:rPr>
                        <a:t>Solicitantul nu se încadrează în varianta a sau b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3445163440"/>
                  </a:ext>
                </a:extLst>
              </a:tr>
              <a:tr h="514791">
                <a:tc vMerge="1">
                  <a:txBody>
                    <a:bodyPr/>
                    <a:lstStyle/>
                    <a:p>
                      <a:endParaRPr lang="ro-RO"/>
                    </a:p>
                  </a:txBody>
                  <a:tcPr/>
                </a:tc>
                <a:tc>
                  <a:txBody>
                    <a:bodyPr/>
                    <a:lstStyle/>
                    <a:p>
                      <a:pPr marL="0" algn="just" defTabSz="914400" rtl="0" eaLnBrk="1" latinLnBrk="0" hangingPunct="1">
                        <a:lnSpc>
                          <a:spcPct val="107000"/>
                        </a:lnSpc>
                        <a:spcAft>
                          <a:spcPts val="0"/>
                        </a:spcAft>
                      </a:pPr>
                      <a:r>
                        <a:rPr lang="ro-RO" sz="1400" i="1" kern="1200" dirty="0">
                          <a:solidFill>
                            <a:srgbClr val="084F94"/>
                          </a:solidFill>
                          <a:effectLst/>
                        </a:rPr>
                        <a:t>Punctarea subcriteriului se face prin selectarea unei singure ipoteze și a punctajului aferent acesteia. </a:t>
                      </a:r>
                    </a:p>
                    <a:p>
                      <a:pPr marL="0" algn="just" defTabSz="914400" rtl="0" eaLnBrk="1" latinLnBrk="0" hangingPunct="1">
                        <a:lnSpc>
                          <a:spcPct val="107000"/>
                        </a:lnSpc>
                        <a:spcAft>
                          <a:spcPts val="0"/>
                        </a:spcAft>
                      </a:pP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58773" marR="58773"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3046363824"/>
                  </a:ext>
                </a:extLst>
              </a:tr>
              <a:tr h="287588">
                <a:tc rowSpan="4">
                  <a:txBody>
                    <a:bodyPr/>
                    <a:lstStyle/>
                    <a:p>
                      <a:pPr algn="ctr">
                        <a:lnSpc>
                          <a:spcPct val="107000"/>
                        </a:lnSpc>
                        <a:spcAft>
                          <a:spcPts val="0"/>
                        </a:spcAft>
                      </a:pPr>
                      <a:r>
                        <a:rPr lang="ro-RO" sz="1400" dirty="0">
                          <a:effectLst/>
                        </a:rPr>
                        <a:t>1.4.</a:t>
                      </a:r>
                    </a:p>
                  </a:txBody>
                  <a:tcPr marL="58773" marR="58773" marT="0" marB="0" anchor="ctr"/>
                </a:tc>
                <a:tc>
                  <a:txBody>
                    <a:bodyPr/>
                    <a:lstStyle/>
                    <a:p>
                      <a:pPr>
                        <a:lnSpc>
                          <a:spcPct val="107000"/>
                        </a:lnSpc>
                        <a:spcAft>
                          <a:spcPts val="0"/>
                        </a:spcAft>
                      </a:pPr>
                      <a:r>
                        <a:rPr lang="ro-RO" sz="1400" b="1" dirty="0">
                          <a:effectLst/>
                        </a:rPr>
                        <a:t>Localizarea investiției (în mediul urban)</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2780805462"/>
                  </a:ext>
                </a:extLst>
              </a:tr>
              <a:tr h="257397">
                <a:tc vMerge="1">
                  <a:txBody>
                    <a:bodyPr/>
                    <a:lstStyle/>
                    <a:p>
                      <a:endParaRPr lang="ro-RO"/>
                    </a:p>
                  </a:txBody>
                  <a:tcPr/>
                </a:tc>
                <a:tc>
                  <a:txBody>
                    <a:bodyPr/>
                    <a:lstStyle/>
                    <a:p>
                      <a:pPr>
                        <a:lnSpc>
                          <a:spcPct val="107000"/>
                        </a:lnSpc>
                        <a:spcAft>
                          <a:spcPts val="0"/>
                        </a:spcAft>
                      </a:pPr>
                      <a:r>
                        <a:rPr lang="ro-RO" sz="1400" b="1" dirty="0">
                          <a:effectLst/>
                        </a:rPr>
                        <a:t>a. </a:t>
                      </a:r>
                      <a:r>
                        <a:rPr lang="ro-RO" sz="1400" dirty="0">
                          <a:effectLst/>
                        </a:rPr>
                        <a:t>Ilfov</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3042400558"/>
                  </a:ext>
                </a:extLst>
              </a:tr>
              <a:tr h="257397">
                <a:tc vMerge="1">
                  <a:txBody>
                    <a:bodyPr/>
                    <a:lstStyle/>
                    <a:p>
                      <a:endParaRPr lang="ro-RO"/>
                    </a:p>
                  </a:txBody>
                  <a:tcPr/>
                </a:tc>
                <a:tc>
                  <a:txBody>
                    <a:bodyPr/>
                    <a:lstStyle/>
                    <a:p>
                      <a:pPr>
                        <a:lnSpc>
                          <a:spcPct val="107000"/>
                        </a:lnSpc>
                        <a:spcAft>
                          <a:spcPts val="0"/>
                        </a:spcAft>
                      </a:pPr>
                      <a:r>
                        <a:rPr lang="ro-RO" sz="1400" b="1" dirty="0">
                          <a:effectLst/>
                        </a:rPr>
                        <a:t>b. </a:t>
                      </a:r>
                      <a:r>
                        <a:rPr lang="ro-RO" sz="1400" dirty="0">
                          <a:effectLst/>
                        </a:rPr>
                        <a:t>București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tc>
                  <a:txBody>
                    <a:bodyPr/>
                    <a:lstStyle/>
                    <a:p>
                      <a:pPr algn="ctr">
                        <a:lnSpc>
                          <a:spcPct val="107000"/>
                        </a:lnSpc>
                        <a:spcAft>
                          <a:spcPts val="0"/>
                        </a:spcAft>
                      </a:pPr>
                      <a:r>
                        <a:rPr lang="ro-RO" sz="1400" dirty="0">
                          <a:effectLst/>
                        </a:rPr>
                        <a:t>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1429883844"/>
                  </a:ext>
                </a:extLst>
              </a:tr>
              <a:tr h="514791">
                <a:tc vMerge="1">
                  <a:txBody>
                    <a:bodyPr/>
                    <a:lstStyle/>
                    <a:p>
                      <a:endParaRPr lang="ro-RO"/>
                    </a:p>
                  </a:txBody>
                  <a:tcPr/>
                </a:tc>
                <a:tc>
                  <a:txBody>
                    <a:bodyPr/>
                    <a:lstStyle/>
                    <a:p>
                      <a:pPr marL="0" algn="just" defTabSz="914400" rtl="0" eaLnBrk="1" latinLnBrk="0" hangingPunct="1">
                        <a:lnSpc>
                          <a:spcPct val="107000"/>
                        </a:lnSpc>
                        <a:spcAft>
                          <a:spcPts val="0"/>
                        </a:spcAft>
                      </a:pPr>
                      <a:r>
                        <a:rPr lang="ro-RO" sz="1400" i="1" kern="1200" dirty="0">
                          <a:solidFill>
                            <a:srgbClr val="084F94"/>
                          </a:solidFill>
                          <a:effectLst/>
                        </a:rPr>
                        <a:t>Punctarea subcriteriului se face prin selectarea unei singure ipoteze și a punctajului aferent acesteia. </a:t>
                      </a:r>
                    </a:p>
                    <a:p>
                      <a:pPr marL="0" algn="just" defTabSz="914400" rtl="0" eaLnBrk="1" latinLnBrk="0" hangingPunct="1">
                        <a:lnSpc>
                          <a:spcPct val="107000"/>
                        </a:lnSpc>
                        <a:spcAft>
                          <a:spcPts val="0"/>
                        </a:spcAft>
                      </a:pP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58773" marR="58773" marT="0" marB="0" anchor="b"/>
                </a:tc>
                <a:tc>
                  <a:txBody>
                    <a:bodyPr/>
                    <a:lstStyle/>
                    <a:p>
                      <a:endParaRPr lang="ro-RO" sz="1400" dirty="0">
                        <a:effectLst/>
                        <a:latin typeface="Calibri" panose="020F0502020204030204" pitchFamily="34" charset="0"/>
                        <a:cs typeface="Times New Roman" panose="02020603050405020304" pitchFamily="18" charset="0"/>
                      </a:endParaRPr>
                    </a:p>
                  </a:txBody>
                  <a:tcPr marL="58773" marR="58773" marT="0" marB="0" anchor="ctr"/>
                </a:tc>
                <a:extLst>
                  <a:ext uri="{0D108BD9-81ED-4DB2-BD59-A6C34878D82A}">
                    <a16:rowId xmlns:a16="http://schemas.microsoft.com/office/drawing/2014/main" val="1485911682"/>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784674760"/>
              </p:ext>
            </p:extLst>
          </p:nvPr>
        </p:nvGraphicFramePr>
        <p:xfrm>
          <a:off x="1293017" y="4740133"/>
          <a:ext cx="9395184" cy="1429874"/>
        </p:xfrm>
        <a:graphic>
          <a:graphicData uri="http://schemas.openxmlformats.org/drawingml/2006/table">
            <a:tbl>
              <a:tblPr firstRow="1" firstCol="1" bandRow="1">
                <a:tableStyleId>{BC89EF96-8CEA-46FF-86C4-4CE0E7609802}</a:tableStyleId>
              </a:tblPr>
              <a:tblGrid>
                <a:gridCol w="785294">
                  <a:extLst>
                    <a:ext uri="{9D8B030D-6E8A-4147-A177-3AD203B41FA5}">
                      <a16:colId xmlns:a16="http://schemas.microsoft.com/office/drawing/2014/main" val="1758977947"/>
                    </a:ext>
                  </a:extLst>
                </a:gridCol>
                <a:gridCol w="7798184">
                  <a:extLst>
                    <a:ext uri="{9D8B030D-6E8A-4147-A177-3AD203B41FA5}">
                      <a16:colId xmlns:a16="http://schemas.microsoft.com/office/drawing/2014/main" val="3208805625"/>
                    </a:ext>
                  </a:extLst>
                </a:gridCol>
                <a:gridCol w="811706">
                  <a:extLst>
                    <a:ext uri="{9D8B030D-6E8A-4147-A177-3AD203B41FA5}">
                      <a16:colId xmlns:a16="http://schemas.microsoft.com/office/drawing/2014/main" val="2136855650"/>
                    </a:ext>
                  </a:extLst>
                </a:gridCol>
              </a:tblGrid>
              <a:tr h="425056">
                <a:tc rowSpan="4">
                  <a:txBody>
                    <a:bodyPr/>
                    <a:lstStyle/>
                    <a:p>
                      <a:pPr algn="ctr">
                        <a:lnSpc>
                          <a:spcPct val="107000"/>
                        </a:lnSpc>
                        <a:spcAft>
                          <a:spcPts val="0"/>
                        </a:spcAft>
                      </a:pPr>
                      <a:r>
                        <a:rPr lang="ro-RO" sz="1400" dirty="0">
                          <a:effectLst/>
                        </a:rPr>
                        <a:t>1.5.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dirty="0">
                          <a:effectLst/>
                        </a:rPr>
                        <a:t>Proiectul include acțiuni de internaționalizare </a:t>
                      </a:r>
                      <a:endParaRPr lang="ro-RO"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5</a:t>
                      </a:r>
                      <a:endParaRPr lang="ro-RO"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1623904"/>
                  </a:ext>
                </a:extLst>
              </a:tr>
              <a:tr h="340163">
                <a:tc vMerge="1">
                  <a:txBody>
                    <a:bodyPr/>
                    <a:lstStyle/>
                    <a:p>
                      <a:endParaRPr lang="ro-RO"/>
                    </a:p>
                  </a:txBody>
                  <a:tcPr/>
                </a:tc>
                <a:tc>
                  <a:txBody>
                    <a:bodyPr/>
                    <a:lstStyle/>
                    <a:p>
                      <a:pPr algn="just">
                        <a:lnSpc>
                          <a:spcPct val="107000"/>
                        </a:lnSpc>
                        <a:spcAft>
                          <a:spcPts val="0"/>
                        </a:spcAft>
                      </a:pPr>
                      <a:r>
                        <a:rPr lang="ro-RO" sz="1400" b="1" dirty="0">
                          <a:effectLst/>
                        </a:rPr>
                        <a:t>a</a:t>
                      </a:r>
                      <a:r>
                        <a:rPr lang="ro-RO" sz="1400" dirty="0">
                          <a:effectLst/>
                        </a:rPr>
                        <a:t>. Proiectul include minim 2 activități de internaționalizare ( a se vedea exemplele enumerate în GS) </a:t>
                      </a:r>
                      <a:endParaRPr lang="ro-RO"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69610676"/>
                  </a:ext>
                </a:extLst>
              </a:tr>
              <a:tr h="216792">
                <a:tc vMerge="1">
                  <a:txBody>
                    <a:bodyPr/>
                    <a:lstStyle/>
                    <a:p>
                      <a:endParaRPr lang="ro-RO"/>
                    </a:p>
                  </a:txBody>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ro-RO" sz="1400" b="1" dirty="0">
                          <a:effectLst/>
                        </a:rPr>
                        <a:t>b. </a:t>
                      </a:r>
                      <a:r>
                        <a:rPr lang="ro-RO" sz="1400" dirty="0">
                          <a:effectLst/>
                        </a:rPr>
                        <a:t>Proiectul nu include activități de internaționalizare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0</a:t>
                      </a:r>
                    </a:p>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15702713"/>
                  </a:ext>
                </a:extLst>
              </a:tr>
              <a:tr h="137795">
                <a:tc vMerge="1">
                  <a:txBody>
                    <a:bodyPr/>
                    <a:lstStyle/>
                    <a:p>
                      <a:endParaRPr lang="ro-RO"/>
                    </a:p>
                  </a:txBody>
                  <a:tcPr/>
                </a:tc>
                <a:tc>
                  <a:txBody>
                    <a:bodyPr/>
                    <a:lstStyle/>
                    <a:p>
                      <a:pPr algn="just">
                        <a:lnSpc>
                          <a:spcPct val="107000"/>
                        </a:lnSpc>
                        <a:spcAft>
                          <a:spcPts val="0"/>
                        </a:spcAft>
                      </a:pPr>
                      <a:r>
                        <a:rPr lang="ro-RO" sz="1400" i="1" dirty="0">
                          <a:solidFill>
                            <a:srgbClr val="084F94"/>
                          </a:solidFill>
                          <a:effectLst/>
                        </a:rPr>
                        <a:t>Punctajul subcriteriului este cumulativ.</a:t>
                      </a:r>
                      <a:endParaRPr lang="ro-RO" sz="1400" i="1" dirty="0">
                        <a:solidFill>
                          <a:srgbClr val="084F9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93002563"/>
                  </a:ext>
                </a:extLst>
              </a:tr>
            </a:tbl>
          </a:graphicData>
        </a:graphic>
      </p:graphicFrame>
    </p:spTree>
    <p:extLst>
      <p:ext uri="{BB962C8B-B14F-4D97-AF65-F5344CB8AC3E}">
        <p14:creationId xmlns:p14="http://schemas.microsoft.com/office/powerpoint/2010/main" val="4045002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2167716771"/>
              </p:ext>
            </p:extLst>
          </p:nvPr>
        </p:nvGraphicFramePr>
        <p:xfrm>
          <a:off x="1328202" y="1757363"/>
          <a:ext cx="9360000" cy="2141082"/>
        </p:xfrm>
        <a:graphic>
          <a:graphicData uri="http://schemas.openxmlformats.org/drawingml/2006/table">
            <a:tbl>
              <a:tblPr firstRow="1" firstCol="1" bandRow="1">
                <a:tableStyleId>{BC89EF96-8CEA-46FF-86C4-4CE0E7609802}</a:tableStyleId>
              </a:tblPr>
              <a:tblGrid>
                <a:gridCol w="782353">
                  <a:extLst>
                    <a:ext uri="{9D8B030D-6E8A-4147-A177-3AD203B41FA5}">
                      <a16:colId xmlns:a16="http://schemas.microsoft.com/office/drawing/2014/main" val="3716057235"/>
                    </a:ext>
                  </a:extLst>
                </a:gridCol>
                <a:gridCol w="7768981">
                  <a:extLst>
                    <a:ext uri="{9D8B030D-6E8A-4147-A177-3AD203B41FA5}">
                      <a16:colId xmlns:a16="http://schemas.microsoft.com/office/drawing/2014/main" val="3238590899"/>
                    </a:ext>
                  </a:extLst>
                </a:gridCol>
                <a:gridCol w="808666">
                  <a:extLst>
                    <a:ext uri="{9D8B030D-6E8A-4147-A177-3AD203B41FA5}">
                      <a16:colId xmlns:a16="http://schemas.microsoft.com/office/drawing/2014/main" val="3781183844"/>
                    </a:ext>
                  </a:extLst>
                </a:gridCol>
              </a:tblGrid>
              <a:tr h="346634">
                <a:tc>
                  <a:txBody>
                    <a:bodyPr/>
                    <a:lstStyle/>
                    <a:p>
                      <a:pPr algn="ctr">
                        <a:lnSpc>
                          <a:spcPct val="107000"/>
                        </a:lnSpc>
                        <a:spcAft>
                          <a:spcPts val="0"/>
                        </a:spcAft>
                      </a:pPr>
                      <a:r>
                        <a:rPr lang="ro-RO" sz="1400" dirty="0">
                          <a:effectLst/>
                        </a:rPr>
                        <a:t>2</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dirty="0">
                          <a:effectLst/>
                        </a:rPr>
                        <a:t>CONTRIBUȚIA PROIECTULUI LA TEME ORIZONTALE </a:t>
                      </a:r>
                      <a:endParaRPr lang="ro-RO"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15</a:t>
                      </a:r>
                      <a:endParaRPr lang="ro-RO"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3763905"/>
                  </a:ext>
                </a:extLst>
              </a:tr>
              <a:tr h="346634">
                <a:tc rowSpan="5">
                  <a:txBody>
                    <a:bodyPr/>
                    <a:lstStyle/>
                    <a:p>
                      <a:pPr algn="ctr">
                        <a:lnSpc>
                          <a:spcPct val="107000"/>
                        </a:lnSpc>
                        <a:spcAft>
                          <a:spcPts val="0"/>
                        </a:spcAft>
                      </a:pPr>
                      <a:r>
                        <a:rPr lang="ro-RO" sz="1400" dirty="0">
                          <a:effectLst/>
                        </a:rPr>
                        <a:t>2.1 </a:t>
                      </a:r>
                    </a:p>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Proiectul prevede măsuri suplimentare față de cele obligatorii</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20429057"/>
                  </a:ext>
                </a:extLst>
              </a:tr>
              <a:tr h="465687">
                <a:tc vMerge="1">
                  <a:txBody>
                    <a:bodyPr/>
                    <a:lstStyle/>
                    <a:p>
                      <a:endParaRPr lang="ro-RO"/>
                    </a:p>
                  </a:txBody>
                  <a:tcPr/>
                </a:tc>
                <a:tc>
                  <a:txBody>
                    <a:bodyPr/>
                    <a:lstStyle/>
                    <a:p>
                      <a:pPr algn="just">
                        <a:lnSpc>
                          <a:spcPct val="107000"/>
                        </a:lnSpc>
                        <a:spcAft>
                          <a:spcPts val="0"/>
                        </a:spcAft>
                      </a:pPr>
                      <a:r>
                        <a:rPr lang="ro-RO" sz="1400" b="1" dirty="0">
                          <a:effectLst/>
                        </a:rPr>
                        <a:t>a</a:t>
                      </a:r>
                      <a:r>
                        <a:rPr lang="ro-RO" sz="1400" dirty="0">
                          <a:effectLst/>
                        </a:rPr>
                        <a:t>. Cel puțin unul dintre administratori/reprezentantul legal al beneficiarului desemnat înainte de 01.01.2024 este de gen feminin</a:t>
                      </a:r>
                      <a:endParaRPr lang="ro-RO"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3</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5308124"/>
                  </a:ext>
                </a:extLst>
              </a:tr>
              <a:tr h="465687">
                <a:tc vMerge="1">
                  <a:txBody>
                    <a:bodyPr/>
                    <a:lstStyle/>
                    <a:p>
                      <a:endParaRPr lang="ro-RO"/>
                    </a:p>
                  </a:txBody>
                  <a:tcPr/>
                </a:tc>
                <a:tc>
                  <a:txBody>
                    <a:bodyPr/>
                    <a:lstStyle/>
                    <a:p>
                      <a:pPr algn="just">
                        <a:lnSpc>
                          <a:spcPct val="107000"/>
                        </a:lnSpc>
                        <a:spcAft>
                          <a:spcPts val="0"/>
                        </a:spcAft>
                      </a:pPr>
                      <a:r>
                        <a:rPr lang="en-GB" sz="1400" b="1" dirty="0">
                          <a:effectLst/>
                        </a:rPr>
                        <a:t>b</a:t>
                      </a:r>
                      <a:r>
                        <a:rPr lang="ro-RO" sz="1400" b="1" dirty="0">
                          <a:effectLst/>
                        </a:rPr>
                        <a:t>. </a:t>
                      </a:r>
                      <a:r>
                        <a:rPr lang="ro-RO" sz="1400" dirty="0">
                          <a:effectLst/>
                        </a:rPr>
                        <a:t>Proiectul prevede minim o măsură suplimentară de atenuare/ compensare/adaptare conform Anexei 1A a Metodologiei DNSH</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3969595"/>
                  </a:ext>
                </a:extLst>
              </a:tr>
              <a:tr h="288862">
                <a:tc vMerge="1">
                  <a:txBody>
                    <a:bodyPr/>
                    <a:lstStyle/>
                    <a:p>
                      <a:endParaRPr lang="ro-RO"/>
                    </a:p>
                  </a:txBody>
                  <a:tcPr/>
                </a:tc>
                <a:tc>
                  <a:txBody>
                    <a:bodyPr/>
                    <a:lstStyle/>
                    <a:p>
                      <a:pPr algn="just">
                        <a:lnSpc>
                          <a:spcPct val="107000"/>
                        </a:lnSpc>
                        <a:spcAft>
                          <a:spcPts val="0"/>
                        </a:spcAft>
                      </a:pPr>
                      <a:r>
                        <a:rPr lang="en-GB" sz="1400" b="1" dirty="0">
                          <a:effectLst/>
                        </a:rPr>
                        <a:t>c</a:t>
                      </a:r>
                      <a:r>
                        <a:rPr lang="ro-RO" sz="1400" dirty="0">
                          <a:effectLst/>
                        </a:rPr>
                        <a:t>. Proiectul include minim o măsură suplimentară pentru egalitate de șanse</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10412942"/>
                  </a:ext>
                </a:extLst>
              </a:tr>
              <a:tr h="227578">
                <a:tc vMerge="1">
                  <a:txBody>
                    <a:bodyPr/>
                    <a:lstStyle/>
                    <a:p>
                      <a:endParaRPr lang="ro-RO"/>
                    </a:p>
                  </a:txBody>
                  <a:tcPr/>
                </a:tc>
                <a:tc>
                  <a:txBody>
                    <a:bodyPr/>
                    <a:lstStyle/>
                    <a:p>
                      <a:pPr algn="just">
                        <a:lnSpc>
                          <a:spcPct val="107000"/>
                        </a:lnSpc>
                        <a:spcAft>
                          <a:spcPts val="0"/>
                        </a:spcAft>
                      </a:pPr>
                      <a:r>
                        <a:rPr lang="ro-RO" sz="1400" i="1" dirty="0">
                          <a:solidFill>
                            <a:srgbClr val="084F94"/>
                          </a:solidFill>
                          <a:effectLst/>
                        </a:rPr>
                        <a:t>Punctajul subcriteriului este cumulativ.</a:t>
                      </a:r>
                      <a:endParaRPr lang="ro-RO" sz="1400" i="1" dirty="0">
                        <a:solidFill>
                          <a:srgbClr val="084F9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6540599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866615215"/>
              </p:ext>
            </p:extLst>
          </p:nvPr>
        </p:nvGraphicFramePr>
        <p:xfrm>
          <a:off x="1328202" y="3898445"/>
          <a:ext cx="9360000" cy="1557593"/>
        </p:xfrm>
        <a:graphic>
          <a:graphicData uri="http://schemas.openxmlformats.org/drawingml/2006/table">
            <a:tbl>
              <a:tblPr firstRow="1" firstCol="1" bandRow="1">
                <a:tableStyleId>{BC89EF96-8CEA-46FF-86C4-4CE0E7609802}</a:tableStyleId>
              </a:tblPr>
              <a:tblGrid>
                <a:gridCol w="769499">
                  <a:extLst>
                    <a:ext uri="{9D8B030D-6E8A-4147-A177-3AD203B41FA5}">
                      <a16:colId xmlns:a16="http://schemas.microsoft.com/office/drawing/2014/main" val="1788438186"/>
                    </a:ext>
                  </a:extLst>
                </a:gridCol>
                <a:gridCol w="7782105">
                  <a:extLst>
                    <a:ext uri="{9D8B030D-6E8A-4147-A177-3AD203B41FA5}">
                      <a16:colId xmlns:a16="http://schemas.microsoft.com/office/drawing/2014/main" val="315006612"/>
                    </a:ext>
                  </a:extLst>
                </a:gridCol>
                <a:gridCol w="808396">
                  <a:extLst>
                    <a:ext uri="{9D8B030D-6E8A-4147-A177-3AD203B41FA5}">
                      <a16:colId xmlns:a16="http://schemas.microsoft.com/office/drawing/2014/main" val="72030195"/>
                    </a:ext>
                  </a:extLst>
                </a:gridCol>
              </a:tblGrid>
              <a:tr h="313130">
                <a:tc rowSpan="4">
                  <a:txBody>
                    <a:bodyPr/>
                    <a:lstStyle/>
                    <a:p>
                      <a:pPr algn="ctr">
                        <a:lnSpc>
                          <a:spcPct val="107000"/>
                        </a:lnSpc>
                        <a:spcAft>
                          <a:spcPts val="0"/>
                        </a:spcAft>
                      </a:pPr>
                      <a:r>
                        <a:rPr lang="ro-RO" sz="1400" dirty="0">
                          <a:effectLst/>
                        </a:rPr>
                        <a:t>2.2</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dirty="0">
                          <a:effectLst/>
                        </a:rPr>
                        <a:t>Proiectul include activități de sprijin pentru procese de producție ecologice și utilizarea eficientă a resurselor. </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400" dirty="0">
                          <a:effectLst/>
                          <a:latin typeface="+mn-lt"/>
                          <a:ea typeface="Calibri" panose="020F0502020204030204" pitchFamily="34" charset="0"/>
                          <a:cs typeface="Times New Roman" panose="02020603050405020304" pitchFamily="18" charset="0"/>
                        </a:rPr>
                        <a:t>10</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91967605"/>
                  </a:ext>
                </a:extLst>
              </a:tr>
              <a:tr h="426243">
                <a:tc vMerge="1">
                  <a:txBody>
                    <a:bodyPr/>
                    <a:lstStyle/>
                    <a:p>
                      <a:endParaRPr lang="ro-RO"/>
                    </a:p>
                  </a:txBody>
                  <a:tcPr/>
                </a:tc>
                <a:tc>
                  <a:txBody>
                    <a:bodyPr/>
                    <a:lstStyle/>
                    <a:p>
                      <a:pPr algn="just">
                        <a:lnSpc>
                          <a:spcPct val="107000"/>
                        </a:lnSpc>
                        <a:spcAft>
                          <a:spcPts val="0"/>
                        </a:spcAft>
                      </a:pPr>
                      <a:r>
                        <a:rPr lang="ro-RO" sz="1400" b="1" dirty="0">
                          <a:effectLst/>
                        </a:rPr>
                        <a:t>a. </a:t>
                      </a:r>
                      <a:r>
                        <a:rPr lang="ro-RO" sz="1400" dirty="0">
                          <a:effectLst/>
                        </a:rPr>
                        <a:t>Proiectul vizează investiții pentru procese de producție ecologice și utilizarea eficientă a resurselor până la 20% din valoarea eligibilă</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P</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6727663"/>
                  </a:ext>
                </a:extLst>
              </a:tr>
              <a:tr h="119360">
                <a:tc vMerge="1">
                  <a:txBody>
                    <a:bodyPr/>
                    <a:lstStyle/>
                    <a:p>
                      <a:endParaRPr lang="ro-RO"/>
                    </a:p>
                  </a:txBody>
                  <a:tcPr/>
                </a:tc>
                <a:tc>
                  <a:txBody>
                    <a:bodyPr/>
                    <a:lstStyle/>
                    <a:p>
                      <a:pPr algn="just">
                        <a:lnSpc>
                          <a:spcPct val="107000"/>
                        </a:lnSpc>
                        <a:spcAft>
                          <a:spcPts val="0"/>
                        </a:spcAft>
                      </a:pPr>
                      <a:r>
                        <a:rPr lang="ro-RO" sz="1400" b="1" dirty="0">
                          <a:effectLst/>
                        </a:rPr>
                        <a:t>b. </a:t>
                      </a:r>
                      <a:r>
                        <a:rPr lang="ro-RO" sz="1400" dirty="0">
                          <a:effectLst/>
                        </a:rPr>
                        <a:t>Proiectul nu include investiții pentru procese de producție ecologice</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0</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76699058"/>
                  </a:ext>
                </a:extLst>
              </a:tr>
              <a:tr h="426243">
                <a:tc vMerge="1">
                  <a:txBody>
                    <a:bodyPr/>
                    <a:lstStyle/>
                    <a:p>
                      <a:endParaRPr lang="ro-RO"/>
                    </a:p>
                  </a:txBody>
                  <a:tcPr/>
                </a:tc>
                <a:tc>
                  <a:txBody>
                    <a:bodyPr/>
                    <a:lstStyle/>
                    <a:p>
                      <a:pPr algn="just">
                        <a:lnSpc>
                          <a:spcPct val="107000"/>
                        </a:lnSpc>
                        <a:spcAft>
                          <a:spcPts val="0"/>
                        </a:spcAft>
                      </a:pPr>
                      <a:r>
                        <a:rPr lang="ro-RO" sz="1400" i="1" dirty="0">
                          <a:solidFill>
                            <a:srgbClr val="084F94"/>
                          </a:solidFill>
                          <a:effectLst/>
                        </a:rPr>
                        <a:t>Punctarea subcriteriului se face prin selectarea unei singure ipoteze și a punctajului aferent acesteia.</a:t>
                      </a:r>
                    </a:p>
                    <a:p>
                      <a:pPr algn="just">
                        <a:lnSpc>
                          <a:spcPct val="107000"/>
                        </a:lnSpc>
                        <a:spcAft>
                          <a:spcPts val="0"/>
                        </a:spcAft>
                      </a:pPr>
                      <a:r>
                        <a:rPr lang="ro-RO" sz="1400" i="1" dirty="0">
                          <a:solidFill>
                            <a:srgbClr val="084F94"/>
                          </a:solidFill>
                          <a:effectLst/>
                        </a:rPr>
                        <a:t>Punctarea cu 0 nu conduce la respingerea proiectului.</a:t>
                      </a:r>
                      <a:endParaRPr lang="ro-RO" sz="1400" i="1" dirty="0">
                        <a:solidFill>
                          <a:srgbClr val="084F94"/>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93034139"/>
                  </a:ext>
                </a:extLst>
              </a:tr>
            </a:tbl>
          </a:graphicData>
        </a:graphic>
      </p:graphicFrame>
    </p:spTree>
    <p:extLst>
      <p:ext uri="{BB962C8B-B14F-4D97-AF65-F5344CB8AC3E}">
        <p14:creationId xmlns:p14="http://schemas.microsoft.com/office/powerpoint/2010/main" val="1468511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2" y="1883715"/>
            <a:ext cx="3420000" cy="3420000"/>
          </a:xfrm>
          <a:prstGeom prst="rect">
            <a:avLst/>
          </a:prstGeom>
        </p:spPr>
      </p:pic>
    </p:spTree>
    <p:extLst>
      <p:ext uri="{BB962C8B-B14F-4D97-AF65-F5344CB8AC3E}">
        <p14:creationId xmlns:p14="http://schemas.microsoft.com/office/powerpoint/2010/main" val="4028759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2420774573"/>
              </p:ext>
            </p:extLst>
          </p:nvPr>
        </p:nvGraphicFramePr>
        <p:xfrm>
          <a:off x="1209475" y="1454150"/>
          <a:ext cx="9772650" cy="4824543"/>
        </p:xfrm>
        <a:graphic>
          <a:graphicData uri="http://schemas.openxmlformats.org/drawingml/2006/table">
            <a:tbl>
              <a:tblPr firstRow="1" firstCol="1" bandRow="1">
                <a:tableStyleId>{BC89EF96-8CEA-46FF-86C4-4CE0E7609802}</a:tableStyleId>
              </a:tblPr>
              <a:tblGrid>
                <a:gridCol w="947539">
                  <a:extLst>
                    <a:ext uri="{9D8B030D-6E8A-4147-A177-3AD203B41FA5}">
                      <a16:colId xmlns:a16="http://schemas.microsoft.com/office/drawing/2014/main" val="1200888854"/>
                    </a:ext>
                  </a:extLst>
                </a:gridCol>
                <a:gridCol w="7980794">
                  <a:extLst>
                    <a:ext uri="{9D8B030D-6E8A-4147-A177-3AD203B41FA5}">
                      <a16:colId xmlns:a16="http://schemas.microsoft.com/office/drawing/2014/main" val="318336385"/>
                    </a:ext>
                  </a:extLst>
                </a:gridCol>
                <a:gridCol w="844317">
                  <a:extLst>
                    <a:ext uri="{9D8B030D-6E8A-4147-A177-3AD203B41FA5}">
                      <a16:colId xmlns:a16="http://schemas.microsoft.com/office/drawing/2014/main" val="2624019260"/>
                    </a:ext>
                  </a:extLst>
                </a:gridCol>
              </a:tblGrid>
              <a:tr h="208302">
                <a:tc>
                  <a:txBody>
                    <a:bodyPr/>
                    <a:lstStyle/>
                    <a:p>
                      <a:pPr algn="ctr">
                        <a:lnSpc>
                          <a:spcPct val="107000"/>
                        </a:lnSpc>
                        <a:spcAft>
                          <a:spcPts val="0"/>
                        </a:spcAft>
                      </a:pPr>
                      <a:r>
                        <a:rPr lang="ro-RO" sz="1400" dirty="0">
                          <a:effectLst/>
                        </a:rPr>
                        <a:t>3</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dirty="0">
                          <a:effectLst/>
                        </a:rPr>
                        <a:t>CALITATEA ȘI SUSTENABILITATEA PROIECTULUI </a:t>
                      </a:r>
                      <a:endParaRPr lang="ro-RO"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20</a:t>
                      </a:r>
                      <a:endParaRPr lang="ro-RO"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85566845"/>
                  </a:ext>
                </a:extLst>
              </a:tr>
              <a:tr h="208302">
                <a:tc rowSpan="12">
                  <a:txBody>
                    <a:bodyPr/>
                    <a:lstStyle/>
                    <a:p>
                      <a:pPr algn="ctr">
                        <a:lnSpc>
                          <a:spcPct val="107000"/>
                        </a:lnSpc>
                        <a:spcAft>
                          <a:spcPts val="0"/>
                        </a:spcAft>
                      </a:pPr>
                      <a:endParaRPr lang="ro-RO" sz="1400" dirty="0">
                        <a:effectLst/>
                      </a:endParaRPr>
                    </a:p>
                    <a:p>
                      <a:pPr algn="ctr">
                        <a:lnSpc>
                          <a:spcPct val="107000"/>
                        </a:lnSpc>
                        <a:spcAft>
                          <a:spcPts val="0"/>
                        </a:spcAft>
                      </a:pPr>
                      <a:endParaRPr lang="ro-RO" sz="1400" dirty="0">
                        <a:effectLst/>
                      </a:endParaRPr>
                    </a:p>
                    <a:p>
                      <a:pPr algn="ctr">
                        <a:lnSpc>
                          <a:spcPct val="107000"/>
                        </a:lnSpc>
                        <a:spcAft>
                          <a:spcPts val="0"/>
                        </a:spcAft>
                      </a:pPr>
                      <a:r>
                        <a:rPr lang="ro-RO" sz="1400" dirty="0">
                          <a:effectLst/>
                        </a:rPr>
                        <a:t>3.1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b="1" dirty="0">
                          <a:effectLst/>
                        </a:rPr>
                        <a:t>Calitatea planului de afaceri:</a:t>
                      </a:r>
                      <a:endParaRPr lang="ro-RO" sz="1400" b="1"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10</a:t>
                      </a:r>
                      <a:endParaRPr lang="ro-RO" sz="1400" b="1"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0037337"/>
                  </a:ext>
                </a:extLst>
              </a:tr>
              <a:tr h="208302">
                <a:tc vMerge="1">
                  <a:txBody>
                    <a:bodyPr/>
                    <a:lstStyle/>
                    <a:p>
                      <a:endParaRPr lang="ro-RO"/>
                    </a:p>
                  </a:txBody>
                  <a:tcPr/>
                </a:tc>
                <a:tc>
                  <a:txBody>
                    <a:bodyPr/>
                    <a:lstStyle/>
                    <a:p>
                      <a:pPr marL="0" indent="0" algn="just">
                        <a:lnSpc>
                          <a:spcPct val="107000"/>
                        </a:lnSpc>
                        <a:spcAft>
                          <a:spcPts val="0"/>
                        </a:spcAft>
                        <a:buNone/>
                      </a:pPr>
                      <a:r>
                        <a:rPr lang="ro-RO" sz="1400" b="1" dirty="0">
                          <a:effectLst/>
                        </a:rPr>
                        <a:t>a. </a:t>
                      </a:r>
                      <a:r>
                        <a:rPr lang="ro-RO" sz="1400" dirty="0">
                          <a:effectLst/>
                        </a:rPr>
                        <a:t>Obiectivele planului de afaceri sunt specifice, măsurabile, accesibile, relevante și încadrate în timp.</a:t>
                      </a:r>
                      <a:endParaRPr lang="ro-RO" sz="1400" b="0" dirty="0">
                        <a:effectLst/>
                        <a:latin typeface="+mn-lt"/>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2326873"/>
                  </a:ext>
                </a:extLst>
              </a:tr>
              <a:tr h="356700">
                <a:tc vMerge="1">
                  <a:txBody>
                    <a:bodyPr/>
                    <a:lstStyle/>
                    <a:p>
                      <a:endParaRPr lang="ro-RO"/>
                    </a:p>
                  </a:txBody>
                  <a:tcPr/>
                </a:tc>
                <a:tc>
                  <a:txBody>
                    <a:bodyPr/>
                    <a:lstStyle/>
                    <a:p>
                      <a:pPr algn="just">
                        <a:lnSpc>
                          <a:spcPct val="107000"/>
                        </a:lnSpc>
                        <a:spcAft>
                          <a:spcPts val="0"/>
                        </a:spcAft>
                      </a:pPr>
                      <a:r>
                        <a:rPr lang="ro-RO" sz="1400" b="1" dirty="0">
                          <a:effectLst/>
                        </a:rPr>
                        <a:t>b</a:t>
                      </a:r>
                      <a:r>
                        <a:rPr lang="ro-RO" sz="1400" dirty="0">
                          <a:effectLst/>
                        </a:rPr>
                        <a:t>. Descrierea produsului/serviciului/procesului care urmează a fi realizat urmare implementării proiectului.</a:t>
                      </a:r>
                      <a:endParaRPr lang="ro-RO" sz="1400" b="0"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5105286"/>
                  </a:ext>
                </a:extLst>
              </a:tr>
              <a:tr h="378289">
                <a:tc vMerge="1">
                  <a:txBody>
                    <a:bodyPr/>
                    <a:lstStyle/>
                    <a:p>
                      <a:endParaRPr lang="ro-RO"/>
                    </a:p>
                  </a:txBody>
                  <a:tcPr/>
                </a:tc>
                <a:tc>
                  <a:txBody>
                    <a:bodyPr/>
                    <a:lstStyle/>
                    <a:p>
                      <a:pPr algn="just">
                        <a:lnSpc>
                          <a:spcPct val="100000"/>
                        </a:lnSpc>
                        <a:spcAft>
                          <a:spcPts val="0"/>
                        </a:spcAft>
                      </a:pPr>
                      <a:r>
                        <a:rPr lang="ro-RO" sz="1400" b="1" dirty="0">
                          <a:effectLst/>
                        </a:rPr>
                        <a:t>c. </a:t>
                      </a:r>
                      <a:r>
                        <a:rPr lang="ro-RO" sz="1400" dirty="0">
                          <a:effectLst/>
                        </a:rPr>
                        <a:t>Rezultatele sunt cuantificate/ măsurabile, corelate cu activitățile şi conduc în mod direct la realizarea obiectivelor planului de afaceri.</a:t>
                      </a:r>
                      <a:endParaRPr lang="ro-RO" sz="1400" b="0"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89192982"/>
                  </a:ext>
                </a:extLst>
              </a:tr>
              <a:tr h="236387">
                <a:tc vMerge="1">
                  <a:txBody>
                    <a:bodyPr/>
                    <a:lstStyle/>
                    <a:p>
                      <a:endParaRPr lang="ro-RO"/>
                    </a:p>
                  </a:txBody>
                  <a:tcPr/>
                </a:tc>
                <a:tc>
                  <a:txBody>
                    <a:bodyPr/>
                    <a:lstStyle/>
                    <a:p>
                      <a:pPr algn="just">
                        <a:lnSpc>
                          <a:spcPct val="107000"/>
                        </a:lnSpc>
                        <a:spcAft>
                          <a:spcPts val="0"/>
                        </a:spcAft>
                      </a:pPr>
                      <a:r>
                        <a:rPr lang="ro-RO" sz="1400" b="1" dirty="0">
                          <a:effectLst/>
                        </a:rPr>
                        <a:t>d. </a:t>
                      </a:r>
                      <a:r>
                        <a:rPr lang="ro-RO" sz="1400" dirty="0">
                          <a:effectLst/>
                        </a:rPr>
                        <a:t>Analiza pieței demonstrează existența cererii pentru produsele/ serviciile oferite.</a:t>
                      </a:r>
                      <a:endParaRPr lang="ro-RO" sz="1400" b="0"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7045707"/>
                  </a:ext>
                </a:extLst>
              </a:tr>
              <a:tr h="262831">
                <a:tc vMerge="1">
                  <a:txBody>
                    <a:bodyPr/>
                    <a:lstStyle/>
                    <a:p>
                      <a:endParaRPr lang="en-GB"/>
                    </a:p>
                  </a:txBody>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ro-RO" sz="1400" b="1" dirty="0">
                          <a:effectLst/>
                        </a:rPr>
                        <a:t>e. </a:t>
                      </a:r>
                      <a:r>
                        <a:rPr lang="ro-RO" sz="1400" dirty="0">
                          <a:effectLst/>
                        </a:rPr>
                        <a:t>Analiza pieței identifică și fundamentează previziunile de creșterea a activității.</a:t>
                      </a:r>
                      <a:endParaRPr lang="ro-RO" sz="1400"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31950597"/>
                  </a:ext>
                </a:extLst>
              </a:tr>
              <a:tr h="395749">
                <a:tc vMerge="1">
                  <a:txBody>
                    <a:bodyPr/>
                    <a:lstStyle/>
                    <a:p>
                      <a:endParaRPr lang="en-GB"/>
                    </a:p>
                  </a:txBody>
                  <a:tcPr/>
                </a:tc>
                <a:tc>
                  <a:txBody>
                    <a:bodyPr/>
                    <a:lstStyle/>
                    <a:p>
                      <a:pPr algn="just">
                        <a:lnSpc>
                          <a:spcPct val="107000"/>
                        </a:lnSpc>
                        <a:spcAft>
                          <a:spcPts val="0"/>
                        </a:spcAft>
                      </a:pPr>
                      <a:r>
                        <a:rPr lang="ro-RO" sz="1400" b="1" dirty="0">
                          <a:effectLst/>
                        </a:rPr>
                        <a:t>f. </a:t>
                      </a:r>
                      <a:r>
                        <a:rPr lang="ro-RO" sz="1400" dirty="0">
                          <a:effectLst/>
                        </a:rPr>
                        <a:t>Analiza pieței identifică principalii competitori, prezentând produsele/serviciile similare pe care aceștia le oferă, cota de piață, punctele lor tari şi slabe, avantajele și dezavantajele acestora.</a:t>
                      </a:r>
                      <a:endParaRPr lang="ro-RO" sz="1400" dirty="0">
                        <a:effectLst/>
                        <a:latin typeface="+mn-lt"/>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8954848"/>
                  </a:ext>
                </a:extLst>
              </a:tr>
              <a:tr h="395749">
                <a:tc vMerge="1">
                  <a:txBody>
                    <a:bodyPr/>
                    <a:lstStyle/>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g. </a:t>
                      </a:r>
                      <a:r>
                        <a:rPr lang="ro-RO" sz="1400" dirty="0">
                          <a:effectLst/>
                        </a:rPr>
                        <a:t>Strategia de marketing este realizabilă, identifică instrumente adecvate şi eficiente, în condițiile resurselor disponibile. Sunt identificate obiectivele de marketing, strategiile de produs, preț, distribuție și promovare, dacă sunt bugetate cheltuieli pentru implementarea strategiei, plan de acțiuni de marketing.</a:t>
                      </a:r>
                      <a:endParaRPr lang="ro-RO" sz="1400" b="0" i="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20697498"/>
                  </a:ext>
                </a:extLst>
              </a:tr>
              <a:tr h="395749">
                <a:tc vMerge="1">
                  <a:txBody>
                    <a:bodyPr/>
                    <a:lstStyle/>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07000"/>
                        </a:lnSpc>
                        <a:spcAft>
                          <a:spcPts val="0"/>
                        </a:spcAft>
                        <a:buNone/>
                      </a:pPr>
                      <a:r>
                        <a:rPr lang="ro-RO" sz="1400" b="1" dirty="0">
                          <a:effectLst/>
                        </a:rPr>
                        <a:t>h. </a:t>
                      </a:r>
                      <a:r>
                        <a:rPr lang="ro-RO" sz="1400" dirty="0">
                          <a:effectLst/>
                        </a:rPr>
                        <a:t>Proiecțiile financiare sunt corelate cu strategia de marketing şi cu analiza pieței, dacă sunt realiste şi realizabile.</a:t>
                      </a:r>
                      <a:endParaRPr lang="ro-RO" sz="1400" b="0" dirty="0">
                        <a:effectLst/>
                        <a:latin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77961942"/>
                  </a:ext>
                </a:extLst>
              </a:tr>
              <a:tr h="395749">
                <a:tc vMerge="1">
                  <a:txBody>
                    <a:bodyPr/>
                    <a:lstStyle/>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i. </a:t>
                      </a:r>
                      <a:r>
                        <a:rPr lang="ro-RO" sz="1400" dirty="0">
                          <a:effectLst/>
                        </a:rPr>
                        <a:t>Graficul GANTT prezintă activitățile din planul de afaceri într-un mod cronologic, indică perioada de începere și finalizare, durata fiecărei activități, corelate cu planul de achiziții</a:t>
                      </a:r>
                      <a:endParaRPr lang="ro-RO" sz="1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3111582"/>
                  </a:ext>
                </a:extLst>
              </a:tr>
              <a:tr h="395749">
                <a:tc vMerge="1">
                  <a:txBody>
                    <a:bodyPr/>
                    <a:lstStyle/>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0000"/>
                        </a:lnSpc>
                        <a:spcAft>
                          <a:spcPts val="0"/>
                        </a:spcAft>
                      </a:pPr>
                      <a:r>
                        <a:rPr lang="ro-RO" sz="1400" b="1" dirty="0">
                          <a:effectLst/>
                        </a:rPr>
                        <a:t>j. </a:t>
                      </a:r>
                      <a:r>
                        <a:rPr lang="ro-RO" sz="1400" dirty="0">
                          <a:effectLst/>
                        </a:rPr>
                        <a:t>Riscurile ce pot interveni în implementarea proiectului sunt clar identificate, iar măsurile propuse de contracarare sunt fezabile.</a:t>
                      </a:r>
                      <a:endParaRPr lang="ro-RO" sz="1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8834254"/>
                  </a:ext>
                </a:extLst>
              </a:tr>
              <a:tr h="395749">
                <a:tc vMerge="1">
                  <a:txBody>
                    <a:bodyPr/>
                    <a:lstStyle/>
                    <a:p>
                      <a:pPr algn="ct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just" defTabSz="914400" rtl="0" eaLnBrk="1" latinLnBrk="0" hangingPunct="1">
                        <a:lnSpc>
                          <a:spcPct val="107000"/>
                        </a:lnSpc>
                        <a:spcAft>
                          <a:spcPts val="0"/>
                        </a:spcAft>
                      </a:pPr>
                      <a:r>
                        <a:rPr lang="it-IT" sz="1400" i="1" kern="1200" dirty="0">
                          <a:solidFill>
                            <a:srgbClr val="084F94"/>
                          </a:solidFill>
                          <a:effectLst/>
                        </a:rPr>
                        <a:t>Punctajul subcriteriului este cumulativ. </a:t>
                      </a:r>
                    </a:p>
                    <a:p>
                      <a:pPr marL="0" algn="just" defTabSz="914400" rtl="0" eaLnBrk="1" latinLnBrk="0" hangingPunct="1">
                        <a:lnSpc>
                          <a:spcPct val="107000"/>
                        </a:lnSpc>
                        <a:spcAft>
                          <a:spcPts val="0"/>
                        </a:spcAft>
                      </a:pPr>
                      <a:r>
                        <a:rPr lang="it-IT" sz="1400" i="1" kern="1200" dirty="0">
                          <a:solidFill>
                            <a:srgbClr val="084F94"/>
                          </a:solidFill>
                          <a:effectLst/>
                        </a:rPr>
                        <a:t>Punctarea cu 0 a criteriului </a:t>
                      </a:r>
                      <a:r>
                        <a:rPr lang="ro-RO" sz="1400" i="1" kern="1200" dirty="0">
                          <a:solidFill>
                            <a:srgbClr val="084F94"/>
                          </a:solidFill>
                          <a:effectLst/>
                        </a:rPr>
                        <a:t>nu </a:t>
                      </a:r>
                      <a:r>
                        <a:rPr lang="it-IT" sz="1400" i="1" kern="1200" dirty="0">
                          <a:solidFill>
                            <a:srgbClr val="084F94"/>
                          </a:solidFill>
                          <a:effectLst/>
                        </a:rPr>
                        <a:t>conduce la respingerea proiectului.</a:t>
                      </a:r>
                      <a:endParaRPr lang="it-IT" sz="1400" i="1" kern="1200" dirty="0">
                        <a:solidFill>
                          <a:srgbClr val="084F94"/>
                        </a:solidFill>
                        <a:effectLst/>
                        <a:latin typeface="+mn-lt"/>
                        <a:ea typeface="+mn-ea"/>
                        <a:cs typeface="+mn-cs"/>
                      </a:endParaRPr>
                    </a:p>
                  </a:txBody>
                  <a:tcPr marL="68580" marR="68580" marT="0" marB="0" anchor="ctr"/>
                </a:tc>
                <a:tc>
                  <a:txBody>
                    <a:bodyPr/>
                    <a:lstStyle/>
                    <a:p>
                      <a:pPr algn="ctr">
                        <a:lnSpc>
                          <a:spcPct val="107000"/>
                        </a:lnSpc>
                        <a:spcAft>
                          <a:spcPts val="0"/>
                        </a:spcAft>
                      </a:pPr>
                      <a:endParaRPr lang="ro-RO"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9080217"/>
                  </a:ext>
                </a:extLst>
              </a:tr>
            </a:tbl>
          </a:graphicData>
        </a:graphic>
      </p:graphicFrame>
    </p:spTree>
    <p:extLst>
      <p:ext uri="{BB962C8B-B14F-4D97-AF65-F5344CB8AC3E}">
        <p14:creationId xmlns:p14="http://schemas.microsoft.com/office/powerpoint/2010/main" val="1653539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247629762"/>
              </p:ext>
            </p:extLst>
          </p:nvPr>
        </p:nvGraphicFramePr>
        <p:xfrm>
          <a:off x="1277190" y="1608672"/>
          <a:ext cx="9462023" cy="4246501"/>
        </p:xfrm>
        <a:graphic>
          <a:graphicData uri="http://schemas.openxmlformats.org/drawingml/2006/table">
            <a:tbl>
              <a:tblPr firstRow="1" firstCol="1" bandRow="1">
                <a:tableStyleId>{BC89EF96-8CEA-46FF-86C4-4CE0E7609802}</a:tableStyleId>
              </a:tblPr>
              <a:tblGrid>
                <a:gridCol w="876877">
                  <a:extLst>
                    <a:ext uri="{9D8B030D-6E8A-4147-A177-3AD203B41FA5}">
                      <a16:colId xmlns:a16="http://schemas.microsoft.com/office/drawing/2014/main" val="2995202664"/>
                    </a:ext>
                  </a:extLst>
                </a:gridCol>
                <a:gridCol w="7767665">
                  <a:extLst>
                    <a:ext uri="{9D8B030D-6E8A-4147-A177-3AD203B41FA5}">
                      <a16:colId xmlns:a16="http://schemas.microsoft.com/office/drawing/2014/main" val="3044229736"/>
                    </a:ext>
                  </a:extLst>
                </a:gridCol>
                <a:gridCol w="817481">
                  <a:extLst>
                    <a:ext uri="{9D8B030D-6E8A-4147-A177-3AD203B41FA5}">
                      <a16:colId xmlns:a16="http://schemas.microsoft.com/office/drawing/2014/main" val="2246285168"/>
                    </a:ext>
                  </a:extLst>
                </a:gridCol>
              </a:tblGrid>
              <a:tr h="164845">
                <a:tc rowSpan="5">
                  <a:txBody>
                    <a:bodyPr/>
                    <a:lstStyle/>
                    <a:p>
                      <a:pPr algn="ctr">
                        <a:lnSpc>
                          <a:spcPct val="107000"/>
                        </a:lnSpc>
                        <a:spcAft>
                          <a:spcPts val="0"/>
                        </a:spcAft>
                      </a:pPr>
                      <a:r>
                        <a:rPr lang="ro-RO" sz="1400" dirty="0">
                          <a:effectLst/>
                        </a:rPr>
                        <a:t>3.2</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dirty="0">
                          <a:effectLst/>
                        </a:rPr>
                        <a:t>Bugetul proiectului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99671970"/>
                  </a:ext>
                </a:extLst>
              </a:tr>
              <a:tr h="182880">
                <a:tc vMerge="1">
                  <a:txBody>
                    <a:bodyPr/>
                    <a:lstStyle/>
                    <a:p>
                      <a:endParaRPr lang="ro-RO"/>
                    </a:p>
                  </a:txBody>
                  <a:tcPr/>
                </a:tc>
                <a:tc>
                  <a:txBody>
                    <a:bodyPr/>
                    <a:lstStyle/>
                    <a:p>
                      <a:pPr algn="just">
                        <a:lnSpc>
                          <a:spcPct val="107000"/>
                        </a:lnSpc>
                        <a:spcAft>
                          <a:spcPts val="0"/>
                        </a:spcAft>
                      </a:pPr>
                      <a:r>
                        <a:rPr lang="ro-RO" sz="1400" b="1" dirty="0">
                          <a:effectLst/>
                        </a:rPr>
                        <a:t>a</a:t>
                      </a:r>
                      <a:r>
                        <a:rPr lang="ro-RO" sz="1400" dirty="0">
                          <a:effectLst/>
                        </a:rPr>
                        <a:t>. Bugetul proiectului este calculat corect și corelat cu activitățile proiectului (nu există mențiuni în secțiunile privind activitățile, resursele și rezultatele anticipate din cererea de finanțare care nu au acoperire într-un subcapitol bugetar/ linie bugetara; de asemenea, nu exista subcapitol bugetar/ linie bugetara fără corespondență în secțiunile privind activitățile, resursele și rezultatele).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2</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2838726"/>
                  </a:ext>
                </a:extLst>
              </a:tr>
              <a:tr h="182880">
                <a:tc vMerge="1">
                  <a:txBody>
                    <a:bodyPr/>
                    <a:lstStyle/>
                    <a:p>
                      <a:endParaRPr lang="ro-RO"/>
                    </a:p>
                  </a:txBody>
                  <a:tcPr/>
                </a:tc>
                <a:tc>
                  <a:txBody>
                    <a:bodyPr/>
                    <a:lstStyle/>
                    <a:p>
                      <a:pPr algn="just">
                        <a:lnSpc>
                          <a:spcPct val="107000"/>
                        </a:lnSpc>
                        <a:spcAft>
                          <a:spcPts val="0"/>
                        </a:spcAft>
                      </a:pPr>
                      <a:r>
                        <a:rPr lang="ro-RO" sz="1400" b="1" dirty="0">
                          <a:effectLst/>
                        </a:rPr>
                        <a:t>b. </a:t>
                      </a:r>
                      <a:r>
                        <a:rPr lang="ro-RO" sz="1400" dirty="0">
                          <a:effectLst/>
                        </a:rPr>
                        <a:t>Cheltuielile au fost corect încadrate în categoria celor eligibile și neeligibile, sunt rezonabile, iar pragurile pentru anumite cheltuieli inclusiv respectarea condițiilor cumulative privind activitatea de bază au fost respectate conform prevederilor Ghidului solicitantului.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2</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4836310"/>
                  </a:ext>
                </a:extLst>
              </a:tr>
              <a:tr h="182880">
                <a:tc vMerge="1">
                  <a:txBody>
                    <a:bodyPr/>
                    <a:lstStyle/>
                    <a:p>
                      <a:endParaRPr lang="ro-RO"/>
                    </a:p>
                  </a:txBody>
                  <a:tcPr/>
                </a:tc>
                <a:tc>
                  <a:txBody>
                    <a:bodyPr/>
                    <a:lstStyle/>
                    <a:p>
                      <a:pPr algn="just">
                        <a:lnSpc>
                          <a:spcPct val="107000"/>
                        </a:lnSpc>
                        <a:spcAft>
                          <a:spcPts val="0"/>
                        </a:spcAft>
                      </a:pPr>
                      <a:r>
                        <a:rPr lang="ro-RO" sz="1400" b="1" dirty="0">
                          <a:effectLst/>
                        </a:rPr>
                        <a:t>c. </a:t>
                      </a:r>
                      <a:r>
                        <a:rPr lang="ro-RO" sz="1400" dirty="0">
                          <a:effectLst/>
                        </a:rPr>
                        <a:t>Costurile investiției sunt realiste (corect estimate), necesare pentru implementarea proiectului și suficient fundamentate prin oferte de preț/ cataloage/ website-uri, orice alte surse verificabile (cel puțin 2 surse).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0168041"/>
                  </a:ext>
                </a:extLst>
              </a:tr>
              <a:tr h="182880">
                <a:tc vMerge="1">
                  <a:txBody>
                    <a:bodyPr/>
                    <a:lstStyle/>
                    <a:p>
                      <a:endParaRPr lang="ro-RO"/>
                    </a:p>
                  </a:txBody>
                  <a:tcPr/>
                </a:tc>
                <a:tc>
                  <a:txBody>
                    <a:bodyPr/>
                    <a:lstStyle/>
                    <a:p>
                      <a:pPr marL="0" algn="just" defTabSz="914400" rtl="0" eaLnBrk="1" latinLnBrk="0" hangingPunct="1">
                        <a:lnSpc>
                          <a:spcPct val="107000"/>
                        </a:lnSpc>
                        <a:spcAft>
                          <a:spcPts val="0"/>
                        </a:spcAft>
                      </a:pPr>
                      <a:r>
                        <a:rPr lang="ro-RO" sz="1400" i="1" kern="1200" dirty="0">
                          <a:solidFill>
                            <a:srgbClr val="084F94"/>
                          </a:solidFill>
                          <a:effectLst/>
                        </a:rPr>
                        <a:t>Punctajul subcriteriului este cumulativ. </a:t>
                      </a:r>
                    </a:p>
                    <a:p>
                      <a:pPr marL="0" algn="just" defTabSz="914400" rtl="0" eaLnBrk="1" latinLnBrk="0" hangingPunct="1">
                        <a:lnSpc>
                          <a:spcPct val="107000"/>
                        </a:lnSpc>
                        <a:spcAft>
                          <a:spcPts val="0"/>
                        </a:spcAft>
                      </a:pP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8524094"/>
                  </a:ext>
                </a:extLst>
              </a:tr>
              <a:tr h="350520">
                <a:tc rowSpan="4">
                  <a:txBody>
                    <a:bodyPr/>
                    <a:lstStyle/>
                    <a:p>
                      <a:pPr algn="ctr">
                        <a:lnSpc>
                          <a:spcPct val="107000"/>
                        </a:lnSpc>
                        <a:spcAft>
                          <a:spcPts val="0"/>
                        </a:spcAft>
                      </a:pPr>
                      <a:r>
                        <a:rPr lang="ro-RO" sz="1400" dirty="0">
                          <a:effectLst/>
                        </a:rPr>
                        <a:t>3.3 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Sustenabilitatea financiară a proiectului - Fluxul de numerar net cumulat în condițiile unei estimări detaliate, fundamentate, realiste a cheltuielilor şi veniturilor</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dirty="0">
                          <a:effectLst/>
                        </a:rPr>
                        <a:t>5</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386314"/>
                  </a:ext>
                </a:extLst>
              </a:tr>
              <a:tr h="182880">
                <a:tc vMerge="1">
                  <a:txBody>
                    <a:bodyPr/>
                    <a:lstStyle/>
                    <a:p>
                      <a:endParaRPr lang="ro-RO"/>
                    </a:p>
                  </a:txBody>
                  <a:tcPr/>
                </a:tc>
                <a:tc>
                  <a:txBody>
                    <a:bodyPr/>
                    <a:lstStyle/>
                    <a:p>
                      <a:pPr>
                        <a:lnSpc>
                          <a:spcPct val="107000"/>
                        </a:lnSpc>
                        <a:spcAft>
                          <a:spcPts val="0"/>
                        </a:spcAft>
                      </a:pPr>
                      <a:r>
                        <a:rPr lang="ro-RO" sz="1400" b="1" dirty="0">
                          <a:effectLst/>
                        </a:rPr>
                        <a:t>a</a:t>
                      </a:r>
                      <a:r>
                        <a:rPr lang="ro-RO" sz="1400" dirty="0">
                          <a:effectLst/>
                        </a:rPr>
                        <a:t>. este pozitiv pe toată durata de analiză a investiției (3 ani după terminarea implementării)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5</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6890890"/>
                  </a:ext>
                </a:extLst>
              </a:tr>
              <a:tr h="182880">
                <a:tc vMerge="1">
                  <a:txBody>
                    <a:bodyPr/>
                    <a:lstStyle/>
                    <a:p>
                      <a:endParaRPr lang="ro-RO"/>
                    </a:p>
                  </a:txBody>
                  <a:tcPr/>
                </a:tc>
                <a:tc>
                  <a:txBody>
                    <a:bodyPr/>
                    <a:lstStyle/>
                    <a:p>
                      <a:pPr>
                        <a:lnSpc>
                          <a:spcPct val="107000"/>
                        </a:lnSpc>
                        <a:spcAft>
                          <a:spcPts val="0"/>
                        </a:spcAft>
                      </a:pPr>
                      <a:r>
                        <a:rPr lang="ro-RO" sz="1400" b="1" dirty="0">
                          <a:effectLst/>
                        </a:rPr>
                        <a:t>b. </a:t>
                      </a:r>
                      <a:r>
                        <a:rPr lang="ro-RO" sz="1400" dirty="0">
                          <a:effectLst/>
                        </a:rPr>
                        <a:t>prezintă valori negative oricând pe durata de analiză a investiției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dirty="0">
                          <a:effectLst/>
                        </a:rPr>
                        <a:t>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64171423"/>
                  </a:ext>
                </a:extLst>
              </a:tr>
              <a:tr h="434340">
                <a:tc vMerge="1">
                  <a:txBody>
                    <a:bodyPr/>
                    <a:lstStyle/>
                    <a:p>
                      <a:endParaRPr lang="ro-RO"/>
                    </a:p>
                  </a:txBody>
                  <a:tcPr/>
                </a:tc>
                <a:tc>
                  <a:txBody>
                    <a:bodyPr/>
                    <a:lstStyle/>
                    <a:p>
                      <a:pPr marL="0" algn="just" defTabSz="914400" rtl="0" eaLnBrk="1" latinLnBrk="0" hangingPunct="1">
                        <a:lnSpc>
                          <a:spcPct val="107000"/>
                        </a:lnSpc>
                        <a:spcAft>
                          <a:spcPts val="0"/>
                        </a:spcAft>
                      </a:pPr>
                      <a:r>
                        <a:rPr lang="ro-RO" sz="1400" i="1" kern="1200" dirty="0">
                          <a:solidFill>
                            <a:srgbClr val="084F94"/>
                          </a:solidFill>
                          <a:effectLst/>
                        </a:rPr>
                        <a:t>Punctarea subcriteriului se face prin selectarea unei singure ipoteze și a punctajului aferent acesteia.</a:t>
                      </a:r>
                      <a:br>
                        <a:rPr lang="ro-RO" sz="1400" i="1" kern="1200" dirty="0">
                          <a:solidFill>
                            <a:srgbClr val="084F94"/>
                          </a:solidFill>
                          <a:effectLst/>
                        </a:rPr>
                      </a:b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63838927"/>
                  </a:ext>
                </a:extLst>
              </a:tr>
            </a:tbl>
          </a:graphicData>
        </a:graphic>
      </p:graphicFrame>
    </p:spTree>
    <p:extLst>
      <p:ext uri="{BB962C8B-B14F-4D97-AF65-F5344CB8AC3E}">
        <p14:creationId xmlns:p14="http://schemas.microsoft.com/office/powerpoint/2010/main" val="3367366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7339" y="2256098"/>
            <a:ext cx="8672512" cy="1887278"/>
          </a:xfrm>
        </p:spPr>
        <p:txBody>
          <a:bodyPr>
            <a:normAutofit/>
          </a:bodyPr>
          <a:lstStyle/>
          <a:p>
            <a:pPr marL="0" indent="0" algn="just">
              <a:spcBef>
                <a:spcPts val="0"/>
              </a:spcBef>
              <a:buNone/>
            </a:pPr>
            <a:endParaRPr lang="ro-RO" sz="1400" b="1" dirty="0"/>
          </a:p>
          <a:p>
            <a:pPr marL="0" indent="0" algn="just">
              <a:buNone/>
            </a:pPr>
            <a:endParaRPr lang="ro-RO" b="1"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542009709"/>
              </p:ext>
            </p:extLst>
          </p:nvPr>
        </p:nvGraphicFramePr>
        <p:xfrm>
          <a:off x="1209476" y="1321954"/>
          <a:ext cx="9713319" cy="3378773"/>
        </p:xfrm>
        <a:graphic>
          <a:graphicData uri="http://schemas.openxmlformats.org/drawingml/2006/table">
            <a:tbl>
              <a:tblPr firstRow="1" firstCol="1" bandRow="1">
                <a:tableStyleId>{BC89EF96-8CEA-46FF-86C4-4CE0E7609802}</a:tableStyleId>
              </a:tblPr>
              <a:tblGrid>
                <a:gridCol w="761304">
                  <a:extLst>
                    <a:ext uri="{9D8B030D-6E8A-4147-A177-3AD203B41FA5}">
                      <a16:colId xmlns:a16="http://schemas.microsoft.com/office/drawing/2014/main" val="182455198"/>
                    </a:ext>
                  </a:extLst>
                </a:gridCol>
                <a:gridCol w="8112824">
                  <a:extLst>
                    <a:ext uri="{9D8B030D-6E8A-4147-A177-3AD203B41FA5}">
                      <a16:colId xmlns:a16="http://schemas.microsoft.com/office/drawing/2014/main" val="2935932874"/>
                    </a:ext>
                  </a:extLst>
                </a:gridCol>
                <a:gridCol w="839191">
                  <a:extLst>
                    <a:ext uri="{9D8B030D-6E8A-4147-A177-3AD203B41FA5}">
                      <a16:colId xmlns:a16="http://schemas.microsoft.com/office/drawing/2014/main" val="2893356845"/>
                    </a:ext>
                  </a:extLst>
                </a:gridCol>
              </a:tblGrid>
              <a:tr h="182880">
                <a:tc>
                  <a:txBody>
                    <a:bodyPr/>
                    <a:lstStyle/>
                    <a:p>
                      <a:pPr algn="ctr">
                        <a:lnSpc>
                          <a:spcPct val="107000"/>
                        </a:lnSpc>
                        <a:spcAft>
                          <a:spcPts val="0"/>
                        </a:spcAft>
                      </a:pPr>
                      <a:r>
                        <a:rPr lang="ro-RO" sz="1400" dirty="0">
                          <a:effectLst/>
                        </a:rPr>
                        <a:t>4</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dirty="0">
                          <a:effectLst/>
                        </a:rPr>
                        <a:t>CAPACITATEA FINANCIARĂ ȘI </a:t>
                      </a:r>
                      <a:r>
                        <a:rPr lang="ro-RO" sz="1400" dirty="0">
                          <a:solidFill>
                            <a:srgbClr val="FF0000"/>
                          </a:solidFill>
                          <a:effectLst/>
                        </a:rPr>
                        <a:t>OPERAȚIONALĂ</a:t>
                      </a:r>
                      <a:r>
                        <a:rPr lang="ro-RO" sz="1400" dirty="0">
                          <a:effectLst/>
                        </a:rPr>
                        <a:t> A SOLICITANTULUI</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dirty="0">
                          <a:effectLst/>
                        </a:rPr>
                        <a:t>20</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6351975"/>
                  </a:ext>
                </a:extLst>
              </a:tr>
              <a:tr h="257749">
                <a:tc rowSpan="5">
                  <a:txBody>
                    <a:bodyPr/>
                    <a:lstStyle/>
                    <a:p>
                      <a:pPr algn="ctr">
                        <a:lnSpc>
                          <a:spcPct val="107000"/>
                        </a:lnSpc>
                        <a:spcAft>
                          <a:spcPts val="0"/>
                        </a:spcAft>
                      </a:pPr>
                      <a:r>
                        <a:rPr lang="ro-RO" sz="1400" dirty="0">
                          <a:effectLst/>
                        </a:rPr>
                        <a:t>4.1</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Rata de solvabilitate (RS), calculată în exercițiul financiar anterior depunerii cererii de finanțare are valoarea</a:t>
                      </a:r>
                    </a:p>
                    <a:p>
                      <a:pPr algn="just">
                        <a:lnSpc>
                          <a:spcPct val="107000"/>
                        </a:lnSpc>
                        <a:spcAft>
                          <a:spcPts val="0"/>
                        </a:spcAft>
                      </a:pPr>
                      <a:r>
                        <a:rPr lang="fr-FR" sz="1400" b="1" dirty="0">
                          <a:effectLst/>
                        </a:rPr>
                        <a:t>RS=Active totale/</a:t>
                      </a:r>
                      <a:r>
                        <a:rPr lang="ro-RO" sz="1400" b="1" noProof="0" dirty="0">
                          <a:effectLst/>
                        </a:rPr>
                        <a:t>Datorii</a:t>
                      </a:r>
                      <a:r>
                        <a:rPr lang="fr-FR" sz="1400" b="1" dirty="0">
                          <a:effectLst/>
                        </a:rPr>
                        <a:t> totale</a:t>
                      </a:r>
                      <a:endParaRPr lang="ro-RO" sz="1400" b="1" dirty="0">
                        <a:effectLst/>
                        <a:latin typeface="Calibri" panose="020F0502020204030204" pitchFamily="34" charset="0"/>
                        <a:cs typeface="Calibri" panose="020F0502020204030204" pitchFamily="34" charset="0"/>
                      </a:endParaRPr>
                    </a:p>
                  </a:txBody>
                  <a:tcPr marL="68580" marR="68580" marT="0" marB="0" anchor="b"/>
                </a:tc>
                <a:tc>
                  <a:txBody>
                    <a:bodyPr/>
                    <a:lstStyle/>
                    <a:p>
                      <a:pPr algn="ctr">
                        <a:lnSpc>
                          <a:spcPct val="107000"/>
                        </a:lnSpc>
                        <a:spcAft>
                          <a:spcPts val="0"/>
                        </a:spcAft>
                      </a:pPr>
                      <a:r>
                        <a:rPr lang="ro-RO" sz="1400">
                          <a:effectLst/>
                        </a:rPr>
                        <a:t>5</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538780"/>
                  </a:ext>
                </a:extLst>
              </a:tr>
              <a:tr h="182880">
                <a:tc vMerge="1">
                  <a:txBody>
                    <a:bodyPr/>
                    <a:lstStyle/>
                    <a:p>
                      <a:endParaRPr lang="ro-RO"/>
                    </a:p>
                  </a:txBody>
                  <a:tcPr/>
                </a:tc>
                <a:tc>
                  <a:txBody>
                    <a:bodyPr/>
                    <a:lstStyle/>
                    <a:p>
                      <a:pPr>
                        <a:lnSpc>
                          <a:spcPct val="107000"/>
                        </a:lnSpc>
                        <a:spcAft>
                          <a:spcPts val="0"/>
                        </a:spcAft>
                      </a:pPr>
                      <a:r>
                        <a:rPr lang="ro-RO" sz="1400" b="1" dirty="0">
                          <a:effectLst/>
                        </a:rPr>
                        <a:t>a. </a:t>
                      </a:r>
                      <a:r>
                        <a:rPr lang="ro-RO" sz="1400" dirty="0">
                          <a:effectLst/>
                        </a:rPr>
                        <a:t>2 ≤ RS</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algn="ctr">
                        <a:lnSpc>
                          <a:spcPct val="107000"/>
                        </a:lnSpc>
                        <a:spcAft>
                          <a:spcPts val="0"/>
                        </a:spcAft>
                      </a:pPr>
                      <a:r>
                        <a:rPr lang="ro-RO" sz="1400">
                          <a:effectLst/>
                        </a:rPr>
                        <a:t>5</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64265543"/>
                  </a:ext>
                </a:extLst>
              </a:tr>
              <a:tr h="182880">
                <a:tc vMerge="1">
                  <a:txBody>
                    <a:bodyPr/>
                    <a:lstStyle/>
                    <a:p>
                      <a:endParaRPr lang="ro-RO"/>
                    </a:p>
                  </a:txBody>
                  <a:tcPr/>
                </a:tc>
                <a:tc>
                  <a:txBody>
                    <a:bodyPr/>
                    <a:lstStyle/>
                    <a:p>
                      <a:pPr>
                        <a:lnSpc>
                          <a:spcPct val="107000"/>
                        </a:lnSpc>
                        <a:spcAft>
                          <a:spcPts val="0"/>
                        </a:spcAft>
                      </a:pPr>
                      <a:r>
                        <a:rPr lang="ro-RO" sz="1400" b="1" dirty="0">
                          <a:effectLst/>
                        </a:rPr>
                        <a:t>b</a:t>
                      </a:r>
                      <a:r>
                        <a:rPr lang="ro-RO" sz="1400" dirty="0">
                          <a:effectLst/>
                        </a:rPr>
                        <a:t>. 1 ≤ RS &lt; 2</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algn="ctr">
                        <a:lnSpc>
                          <a:spcPct val="107000"/>
                        </a:lnSpc>
                        <a:spcAft>
                          <a:spcPts val="0"/>
                        </a:spcAft>
                      </a:pPr>
                      <a:r>
                        <a:rPr lang="ro-RO" sz="1400">
                          <a:effectLst/>
                        </a:rPr>
                        <a:t>3</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14110342"/>
                  </a:ext>
                </a:extLst>
              </a:tr>
              <a:tr h="182880">
                <a:tc vMerge="1">
                  <a:txBody>
                    <a:bodyPr/>
                    <a:lstStyle/>
                    <a:p>
                      <a:endParaRPr lang="ro-RO"/>
                    </a:p>
                  </a:txBody>
                  <a:tcPr/>
                </a:tc>
                <a:tc>
                  <a:txBody>
                    <a:bodyPr/>
                    <a:lstStyle/>
                    <a:p>
                      <a:pPr>
                        <a:lnSpc>
                          <a:spcPct val="107000"/>
                        </a:lnSpc>
                        <a:spcAft>
                          <a:spcPts val="0"/>
                        </a:spcAft>
                      </a:pPr>
                      <a:r>
                        <a:rPr lang="ro-RO" sz="1400" b="1" dirty="0">
                          <a:effectLst/>
                        </a:rPr>
                        <a:t>c</a:t>
                      </a:r>
                      <a:r>
                        <a:rPr lang="ro-RO" sz="1400" dirty="0">
                          <a:effectLst/>
                        </a:rPr>
                        <a:t>. RS &lt; 1</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algn="ctr">
                        <a:lnSpc>
                          <a:spcPct val="107000"/>
                        </a:lnSpc>
                        <a:spcAft>
                          <a:spcPts val="0"/>
                        </a:spcAft>
                      </a:pPr>
                      <a:r>
                        <a:rPr lang="ro-RO" sz="1400">
                          <a:effectLst/>
                        </a:rPr>
                        <a:t>0</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93045078"/>
                  </a:ext>
                </a:extLst>
              </a:tr>
              <a:tr h="449580">
                <a:tc vMerge="1">
                  <a:txBody>
                    <a:bodyPr/>
                    <a:lstStyle/>
                    <a:p>
                      <a:endParaRPr lang="ro-RO"/>
                    </a:p>
                  </a:txBody>
                  <a:tcPr/>
                </a:tc>
                <a:tc>
                  <a:txBody>
                    <a:bodyPr/>
                    <a:lstStyle/>
                    <a:p>
                      <a:pPr marL="0" algn="just" defTabSz="914400" rtl="0" eaLnBrk="1" latinLnBrk="0" hangingPunct="1">
                        <a:lnSpc>
                          <a:spcPct val="107000"/>
                        </a:lnSpc>
                        <a:spcAft>
                          <a:spcPts val="0"/>
                        </a:spcAft>
                      </a:pPr>
                      <a:r>
                        <a:rPr lang="ro-RO" sz="1400" i="1" kern="1200" dirty="0">
                          <a:solidFill>
                            <a:srgbClr val="084F94"/>
                          </a:solidFill>
                          <a:effectLst/>
                        </a:rPr>
                        <a:t>Punctarea subcriteriului se face prin selectarea unei singure ipoteze și a punctajului aferent acesteia.</a:t>
                      </a:r>
                      <a:br>
                        <a:rPr lang="ro-RO" sz="1400" i="1" kern="1200" dirty="0">
                          <a:solidFill>
                            <a:srgbClr val="084F94"/>
                          </a:solidFill>
                          <a:effectLst/>
                        </a:rPr>
                      </a:b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68580" marR="68580" marT="0" marB="0" anchor="b"/>
                </a:tc>
                <a:tc>
                  <a:txBody>
                    <a:bodyPr/>
                    <a:lstStyle/>
                    <a:p>
                      <a:pPr>
                        <a:lnSpc>
                          <a:spcPct val="107000"/>
                        </a:lnSpc>
                        <a:spcAft>
                          <a:spcPts val="0"/>
                        </a:spcAft>
                      </a:pPr>
                      <a:r>
                        <a:rPr lang="ro-RO" sz="1400">
                          <a:effectLst/>
                        </a:rPr>
                        <a:t> </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03085002"/>
                  </a:ext>
                </a:extLst>
              </a:tr>
              <a:tr h="334823">
                <a:tc rowSpan="5">
                  <a:txBody>
                    <a:bodyPr/>
                    <a:lstStyle/>
                    <a:p>
                      <a:pPr algn="ctr">
                        <a:lnSpc>
                          <a:spcPct val="107000"/>
                        </a:lnSpc>
                        <a:spcAft>
                          <a:spcPts val="0"/>
                        </a:spcAft>
                      </a:pPr>
                      <a:r>
                        <a:rPr lang="ro-RO" sz="1400">
                          <a:effectLst/>
                        </a:rPr>
                        <a:t>4.2</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b="1" dirty="0">
                          <a:effectLst/>
                        </a:rPr>
                        <a:t>Ponderea veniturilor obținute de solicitantul de finanțare din activitatea desfășurată în cod CAEN pentru care solicită finanțare în cifra de afaceri realizată în anul anterior depunerii cererii de finanțare</a:t>
                      </a:r>
                      <a:endParaRPr lang="ro-RO"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a:effectLst/>
                        </a:rPr>
                        <a:t>5</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8595316"/>
                  </a:ext>
                </a:extLst>
              </a:tr>
              <a:tr h="280670">
                <a:tc vMerge="1">
                  <a:txBody>
                    <a:bodyPr/>
                    <a:lstStyle/>
                    <a:p>
                      <a:endParaRPr lang="ro-RO"/>
                    </a:p>
                  </a:txBody>
                  <a:tcPr/>
                </a:tc>
                <a:tc>
                  <a:txBody>
                    <a:bodyPr/>
                    <a:lstStyle/>
                    <a:p>
                      <a:pPr>
                        <a:lnSpc>
                          <a:spcPct val="107000"/>
                        </a:lnSpc>
                        <a:spcAft>
                          <a:spcPts val="0"/>
                        </a:spcAft>
                      </a:pPr>
                      <a:r>
                        <a:rPr lang="ro-RO" sz="1400" b="1" dirty="0">
                          <a:effectLst/>
                        </a:rPr>
                        <a:t>a. </a:t>
                      </a:r>
                      <a:r>
                        <a:rPr lang="ro-RO" sz="1400" dirty="0">
                          <a:effectLst/>
                        </a:rPr>
                        <a:t>&gt; 50% </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a:effectLst/>
                        </a:rPr>
                        <a:t>5</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6697368"/>
                  </a:ext>
                </a:extLst>
              </a:tr>
              <a:tr h="182880">
                <a:tc vMerge="1">
                  <a:txBody>
                    <a:bodyPr/>
                    <a:lstStyle/>
                    <a:p>
                      <a:endParaRPr lang="ro-RO"/>
                    </a:p>
                  </a:txBody>
                  <a:tcPr/>
                </a:tc>
                <a:tc>
                  <a:txBody>
                    <a:bodyPr/>
                    <a:lstStyle/>
                    <a:p>
                      <a:pPr>
                        <a:lnSpc>
                          <a:spcPct val="107000"/>
                        </a:lnSpc>
                        <a:spcAft>
                          <a:spcPts val="0"/>
                        </a:spcAft>
                      </a:pPr>
                      <a:r>
                        <a:rPr lang="ro-RO" sz="1400" b="1" dirty="0">
                          <a:effectLst/>
                        </a:rPr>
                        <a:t>b. </a:t>
                      </a:r>
                      <a:r>
                        <a:rPr lang="ro-RO" sz="1400" dirty="0">
                          <a:effectLst/>
                        </a:rPr>
                        <a:t>&gt; 0% și ≤ 50% </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a:effectLst/>
                        </a:rPr>
                        <a:t>P</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495752"/>
                  </a:ext>
                </a:extLst>
              </a:tr>
              <a:tr h="182880">
                <a:tc vMerge="1">
                  <a:txBody>
                    <a:bodyPr/>
                    <a:lstStyle/>
                    <a:p>
                      <a:endParaRPr lang="ro-RO"/>
                    </a:p>
                  </a:txBody>
                  <a:tcPr/>
                </a:tc>
                <a:tc>
                  <a:txBody>
                    <a:bodyPr/>
                    <a:lstStyle/>
                    <a:p>
                      <a:pPr>
                        <a:lnSpc>
                          <a:spcPct val="107000"/>
                        </a:lnSpc>
                        <a:spcAft>
                          <a:spcPts val="0"/>
                        </a:spcAft>
                      </a:pPr>
                      <a:r>
                        <a:rPr lang="ro-RO" sz="1400" b="1" dirty="0">
                          <a:effectLst/>
                        </a:rPr>
                        <a:t>c. </a:t>
                      </a:r>
                      <a:r>
                        <a:rPr lang="ro-RO" sz="1400" dirty="0">
                          <a:effectLst/>
                        </a:rPr>
                        <a:t>= 0% (nu deține cod CAEN autorizat la momentul depunerii)</a:t>
                      </a:r>
                      <a:endParaRPr lang="ro-RO"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ro-RO" sz="1400">
                          <a:effectLst/>
                        </a:rPr>
                        <a:t>0</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2160189"/>
                  </a:ext>
                </a:extLst>
              </a:tr>
              <a:tr h="312420">
                <a:tc vMerge="1">
                  <a:txBody>
                    <a:bodyPr/>
                    <a:lstStyle/>
                    <a:p>
                      <a:endParaRPr lang="ro-RO"/>
                    </a:p>
                  </a:txBody>
                  <a:tcPr/>
                </a:tc>
                <a:tc>
                  <a:txBody>
                    <a:bodyPr/>
                    <a:lstStyle/>
                    <a:p>
                      <a:pPr>
                        <a:lnSpc>
                          <a:spcPct val="107000"/>
                        </a:lnSpc>
                        <a:spcAft>
                          <a:spcPts val="0"/>
                        </a:spcAft>
                      </a:pPr>
                      <a:r>
                        <a:rPr lang="ro-RO" sz="1400" i="1" kern="1200" dirty="0">
                          <a:solidFill>
                            <a:srgbClr val="084F94"/>
                          </a:solidFill>
                          <a:effectLst/>
                        </a:rPr>
                        <a:t>Punctarea subcriteriului se face prin selectarea unei singure ipoteze și a punctajului aferent acesteia.</a:t>
                      </a:r>
                    </a:p>
                    <a:p>
                      <a:pPr>
                        <a:lnSpc>
                          <a:spcPct val="107000"/>
                        </a:lnSpc>
                        <a:spcAft>
                          <a:spcPts val="0"/>
                        </a:spcAft>
                      </a:pPr>
                      <a:r>
                        <a:rPr lang="ro-RO" sz="1400" i="1" kern="1200" dirty="0">
                          <a:solidFill>
                            <a:srgbClr val="084F94"/>
                          </a:solidFill>
                          <a:effectLst/>
                        </a:rPr>
                        <a:t>Punctarea cu 0 nu conduce la respingerea proiectului.</a:t>
                      </a:r>
                      <a:endParaRPr lang="ro-RO" sz="1400" i="1" kern="1200" dirty="0">
                        <a:solidFill>
                          <a:srgbClr val="084F94"/>
                        </a:solidFill>
                        <a:effectLst/>
                        <a:latin typeface="+mn-lt"/>
                        <a:ea typeface="+mn-ea"/>
                        <a:cs typeface="+mn-cs"/>
                      </a:endParaRPr>
                    </a:p>
                  </a:txBody>
                  <a:tcPr marL="68580" marR="68580" marT="0" marB="0" anchor="ctr"/>
                </a:tc>
                <a:tc>
                  <a:txBody>
                    <a:bodyPr/>
                    <a:lstStyle/>
                    <a:p>
                      <a:pPr algn="ct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5887882"/>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289068600"/>
              </p:ext>
            </p:extLst>
          </p:nvPr>
        </p:nvGraphicFramePr>
        <p:xfrm>
          <a:off x="1209475" y="4700727"/>
          <a:ext cx="9713320" cy="1737805"/>
        </p:xfrm>
        <a:graphic>
          <a:graphicData uri="http://schemas.openxmlformats.org/drawingml/2006/table">
            <a:tbl>
              <a:tblPr firstRow="1" firstCol="1" bandRow="1">
                <a:tableStyleId>{BC89EF96-8CEA-46FF-86C4-4CE0E7609802}</a:tableStyleId>
              </a:tblPr>
              <a:tblGrid>
                <a:gridCol w="762200">
                  <a:extLst>
                    <a:ext uri="{9D8B030D-6E8A-4147-A177-3AD203B41FA5}">
                      <a16:colId xmlns:a16="http://schemas.microsoft.com/office/drawing/2014/main" val="2738211590"/>
                    </a:ext>
                  </a:extLst>
                </a:gridCol>
                <a:gridCol w="8106951">
                  <a:extLst>
                    <a:ext uri="{9D8B030D-6E8A-4147-A177-3AD203B41FA5}">
                      <a16:colId xmlns:a16="http://schemas.microsoft.com/office/drawing/2014/main" val="1146052839"/>
                    </a:ext>
                  </a:extLst>
                </a:gridCol>
                <a:gridCol w="844169">
                  <a:extLst>
                    <a:ext uri="{9D8B030D-6E8A-4147-A177-3AD203B41FA5}">
                      <a16:colId xmlns:a16="http://schemas.microsoft.com/office/drawing/2014/main" val="1003061783"/>
                    </a:ext>
                  </a:extLst>
                </a:gridCol>
              </a:tblGrid>
              <a:tr h="478505">
                <a:tc rowSpan="5">
                  <a:txBody>
                    <a:bodyPr/>
                    <a:lstStyle/>
                    <a:p>
                      <a:pPr algn="ctr">
                        <a:lnSpc>
                          <a:spcPct val="107000"/>
                        </a:lnSpc>
                        <a:spcAft>
                          <a:spcPts val="0"/>
                        </a:spcAft>
                      </a:pPr>
                      <a:r>
                        <a:rPr lang="ro-RO" sz="1400" dirty="0">
                          <a:effectLst/>
                        </a:rPr>
                        <a:t>4.3</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ro-RO" sz="1400" dirty="0">
                          <a:effectLst/>
                        </a:rPr>
                        <a:t>Raportul dintre finanțarea nerambursabilă solicitată prin proiect și valoarea cifrei de afaceri realizată în exercițiul financiar anterior depunerii cererii de finanțare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a:effectLst/>
                        </a:rPr>
                        <a:t>10</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50420020"/>
                  </a:ext>
                </a:extLst>
              </a:tr>
              <a:tr h="251860">
                <a:tc vMerge="1">
                  <a:txBody>
                    <a:bodyPr/>
                    <a:lstStyle/>
                    <a:p>
                      <a:endParaRPr lang="ro-RO"/>
                    </a:p>
                  </a:txBody>
                  <a:tcPr/>
                </a:tc>
                <a:tc>
                  <a:txBody>
                    <a:bodyPr/>
                    <a:lstStyle/>
                    <a:p>
                      <a:pPr>
                        <a:lnSpc>
                          <a:spcPct val="107000"/>
                        </a:lnSpc>
                        <a:spcAft>
                          <a:spcPts val="0"/>
                        </a:spcAft>
                      </a:pPr>
                      <a:r>
                        <a:rPr lang="ro-RO" sz="1300" b="1" dirty="0">
                          <a:effectLst/>
                        </a:rPr>
                        <a:t>a</a:t>
                      </a:r>
                      <a:r>
                        <a:rPr lang="ro-RO" sz="1300" dirty="0">
                          <a:effectLst/>
                        </a:rPr>
                        <a:t>. FN/CA≤1</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a:effectLst/>
                        </a:rPr>
                        <a:t>10</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24989573"/>
                  </a:ext>
                </a:extLst>
              </a:tr>
              <a:tr h="251860">
                <a:tc vMerge="1">
                  <a:txBody>
                    <a:bodyPr/>
                    <a:lstStyle/>
                    <a:p>
                      <a:endParaRPr lang="ro-RO"/>
                    </a:p>
                  </a:txBody>
                  <a:tcPr/>
                </a:tc>
                <a:tc>
                  <a:txBody>
                    <a:bodyPr/>
                    <a:lstStyle/>
                    <a:p>
                      <a:pPr>
                        <a:lnSpc>
                          <a:spcPct val="107000"/>
                        </a:lnSpc>
                        <a:spcAft>
                          <a:spcPts val="0"/>
                        </a:spcAft>
                      </a:pPr>
                      <a:r>
                        <a:rPr lang="ro-RO" sz="1300" b="1" dirty="0">
                          <a:effectLst/>
                        </a:rPr>
                        <a:t>b</a:t>
                      </a:r>
                      <a:r>
                        <a:rPr lang="ro-RO" sz="1300" dirty="0">
                          <a:effectLst/>
                        </a:rPr>
                        <a:t>. 1&lt;FN/CA&lt;4</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a:effectLst/>
                        </a:rPr>
                        <a:t>P</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26373384"/>
                  </a:ext>
                </a:extLst>
              </a:tr>
              <a:tr h="251860">
                <a:tc vMerge="1">
                  <a:txBody>
                    <a:bodyPr/>
                    <a:lstStyle/>
                    <a:p>
                      <a:endParaRPr lang="ro-RO"/>
                    </a:p>
                  </a:txBody>
                  <a:tcPr/>
                </a:tc>
                <a:tc>
                  <a:txBody>
                    <a:bodyPr/>
                    <a:lstStyle/>
                    <a:p>
                      <a:pPr>
                        <a:lnSpc>
                          <a:spcPct val="107000"/>
                        </a:lnSpc>
                        <a:spcAft>
                          <a:spcPts val="0"/>
                        </a:spcAft>
                      </a:pPr>
                      <a:r>
                        <a:rPr lang="ro-RO" sz="1300" b="1" dirty="0">
                          <a:effectLst/>
                        </a:rPr>
                        <a:t>c</a:t>
                      </a:r>
                      <a:r>
                        <a:rPr lang="ro-RO" sz="1300" dirty="0">
                          <a:effectLst/>
                        </a:rPr>
                        <a:t>. FN/CA&gt;4</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o-RO" sz="1400">
                          <a:effectLst/>
                        </a:rPr>
                        <a:t>0</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9100599"/>
                  </a:ext>
                </a:extLst>
              </a:tr>
              <a:tr h="251860">
                <a:tc vMerge="1">
                  <a:txBody>
                    <a:bodyPr/>
                    <a:lstStyle/>
                    <a:p>
                      <a:endParaRPr lang="ro-RO"/>
                    </a:p>
                  </a:txBody>
                  <a:tcPr/>
                </a:tc>
                <a:tc>
                  <a:txBody>
                    <a:bodyPr/>
                    <a:lstStyle/>
                    <a:p>
                      <a:pPr marL="0" algn="l" defTabSz="914400" rtl="0" eaLnBrk="1" latinLnBrk="0" hangingPunct="1">
                        <a:lnSpc>
                          <a:spcPct val="107000"/>
                        </a:lnSpc>
                        <a:spcAft>
                          <a:spcPts val="0"/>
                        </a:spcAft>
                      </a:pPr>
                      <a:r>
                        <a:rPr lang="ro-RO" sz="1400" i="1" kern="1200" dirty="0">
                          <a:solidFill>
                            <a:srgbClr val="084F94"/>
                          </a:solidFill>
                          <a:effectLst/>
                        </a:rPr>
                        <a:t>Punctarea subcriteriului se face prin selectarea unei singure ipoteze și a punctajului aferent acesteia.</a:t>
                      </a:r>
                      <a:endParaRPr lang="ro-RO" sz="1400" i="1" kern="1200" dirty="0">
                        <a:solidFill>
                          <a:srgbClr val="084F94"/>
                        </a:solidFill>
                        <a:effectLst/>
                        <a:latin typeface="+mn-lt"/>
                        <a:ea typeface="+mn-ea"/>
                        <a:cs typeface="+mn-cs"/>
                      </a:endParaRPr>
                    </a:p>
                  </a:txBody>
                  <a:tcPr marL="68580" marR="68580" marT="0" marB="0" anchor="b"/>
                </a:tc>
                <a:tc>
                  <a:txBody>
                    <a:bodyPr/>
                    <a:lstStyle/>
                    <a:p>
                      <a:pPr algn="ctr">
                        <a:lnSpc>
                          <a:spcPct val="107000"/>
                        </a:lnSpc>
                        <a:spcAft>
                          <a:spcPts val="0"/>
                        </a:spcAft>
                      </a:pPr>
                      <a:r>
                        <a:rPr lang="ro-RO" sz="1400">
                          <a:effectLst/>
                        </a:rPr>
                        <a:t> </a:t>
                      </a:r>
                      <a:endParaRPr lang="ro-R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35242846"/>
                  </a:ext>
                </a:extLst>
              </a:tr>
              <a:tr h="251860">
                <a:tc>
                  <a:txBody>
                    <a:bodyPr/>
                    <a:lstStyle/>
                    <a:p>
                      <a:pPr>
                        <a:lnSpc>
                          <a:spcPct val="107000"/>
                        </a:lnSpc>
                        <a:spcAft>
                          <a:spcPts val="0"/>
                        </a:spcAft>
                      </a:pPr>
                      <a:r>
                        <a:rPr lang="ro-RO" sz="1400" dirty="0">
                          <a:effectLst/>
                        </a:rPr>
                        <a:t> </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ro-RO" sz="1400" b="1" dirty="0">
                          <a:effectLst/>
                        </a:rPr>
                        <a:t>TOTAL PUNCTAJ</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400" b="1" dirty="0">
                          <a:effectLst/>
                        </a:rPr>
                        <a:t>100 p</a:t>
                      </a:r>
                      <a:endParaRPr lang="ro-RO"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2504414"/>
                  </a:ext>
                </a:extLst>
              </a:tr>
            </a:tbl>
          </a:graphicData>
        </a:graphic>
      </p:graphicFrame>
    </p:spTree>
    <p:extLst>
      <p:ext uri="{BB962C8B-B14F-4D97-AF65-F5344CB8AC3E}">
        <p14:creationId xmlns:p14="http://schemas.microsoft.com/office/powerpoint/2010/main" val="3463519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2" y="1883715"/>
            <a:ext cx="3420000" cy="3420000"/>
          </a:xfrm>
          <a:prstGeom prst="rect">
            <a:avLst/>
          </a:prstGeom>
        </p:spPr>
      </p:pic>
    </p:spTree>
    <p:extLst>
      <p:ext uri="{BB962C8B-B14F-4D97-AF65-F5344CB8AC3E}">
        <p14:creationId xmlns:p14="http://schemas.microsoft.com/office/powerpoint/2010/main" val="1076740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570" y="1589914"/>
            <a:ext cx="8841855" cy="4351338"/>
          </a:xfrm>
        </p:spPr>
        <p:txBody>
          <a:bodyPr>
            <a:normAutofit/>
          </a:bodyPr>
          <a:lstStyle/>
          <a:p>
            <a:pPr marL="0" indent="0" algn="ctr">
              <a:buNone/>
            </a:pPr>
            <a:endParaRPr lang="ro-RO" sz="4800" b="1" dirty="0">
              <a:solidFill>
                <a:schemeClr val="accent5">
                  <a:lumMod val="75000"/>
                </a:schemeClr>
              </a:solidFill>
            </a:endParaRPr>
          </a:p>
          <a:p>
            <a:pPr marL="0" indent="0" algn="ctr">
              <a:buNone/>
            </a:pPr>
            <a:r>
              <a:rPr lang="ro-RO" sz="4800" b="1" dirty="0">
                <a:solidFill>
                  <a:schemeClr val="accent5">
                    <a:lumMod val="75000"/>
                  </a:schemeClr>
                </a:solidFill>
              </a:rPr>
              <a:t>VĂ MULȚUMIM</a:t>
            </a:r>
          </a:p>
          <a:p>
            <a:pPr marL="0" indent="0" algn="ctr">
              <a:buNone/>
            </a:pPr>
            <a:endParaRPr lang="ro-RO" sz="1000" b="1" dirty="0">
              <a:solidFill>
                <a:schemeClr val="accent5">
                  <a:lumMod val="75000"/>
                </a:schemeClr>
              </a:solidFill>
            </a:endParaRPr>
          </a:p>
          <a:p>
            <a:pPr marL="0" indent="0" algn="ctr">
              <a:buNone/>
            </a:pPr>
            <a:r>
              <a:rPr lang="ro-RO" b="1" dirty="0">
                <a:solidFill>
                  <a:schemeClr val="accent5">
                    <a:lumMod val="75000"/>
                  </a:schemeClr>
                </a:solidFill>
              </a:rPr>
              <a:t>Autoritatea de Management pentru PROGRAMUL REGIONAL BUCUREȘTI-ILFOV 2021-2027</a:t>
            </a:r>
          </a:p>
          <a:p>
            <a:pPr marL="0" indent="0" algn="ctr">
              <a:buNone/>
            </a:pPr>
            <a:endParaRPr lang="ro-RO" dirty="0"/>
          </a:p>
          <a:p>
            <a:pPr algn="just"/>
            <a:endParaRPr lang="ro-RO" sz="1400" b="1" dirty="0"/>
          </a:p>
          <a:p>
            <a:pPr algn="just"/>
            <a:endParaRPr lang="ro-RO" sz="1400" b="1" dirty="0"/>
          </a:p>
          <a:p>
            <a:pPr lvl="0" algn="just"/>
            <a:endParaRPr lang="ro-RO" sz="1400" dirty="0"/>
          </a:p>
          <a:p>
            <a:pPr algn="just"/>
            <a:endParaRPr lang="ro-RO" b="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Tree>
    <p:extLst>
      <p:ext uri="{BB962C8B-B14F-4D97-AF65-F5344CB8AC3E}">
        <p14:creationId xmlns:p14="http://schemas.microsoft.com/office/powerpoint/2010/main" val="130376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709412101"/>
              </p:ext>
            </p:extLst>
          </p:nvPr>
        </p:nvGraphicFramePr>
        <p:xfrm>
          <a:off x="1209472" y="1688692"/>
          <a:ext cx="9597456" cy="2996639"/>
        </p:xfrm>
        <a:graphic>
          <a:graphicData uri="http://schemas.openxmlformats.org/drawingml/2006/table">
            <a:tbl>
              <a:tblPr firstRow="1" bandRow="1">
                <a:tableStyleId>{3B4B98B0-60AC-42C2-AFA5-B58CD77FA1E5}</a:tableStyleId>
              </a:tblPr>
              <a:tblGrid>
                <a:gridCol w="4798728">
                  <a:extLst>
                    <a:ext uri="{9D8B030D-6E8A-4147-A177-3AD203B41FA5}">
                      <a16:colId xmlns:a16="http://schemas.microsoft.com/office/drawing/2014/main" val="4203278353"/>
                    </a:ext>
                  </a:extLst>
                </a:gridCol>
                <a:gridCol w="4798728">
                  <a:extLst>
                    <a:ext uri="{9D8B030D-6E8A-4147-A177-3AD203B41FA5}">
                      <a16:colId xmlns:a16="http://schemas.microsoft.com/office/drawing/2014/main" val="878816807"/>
                    </a:ext>
                  </a:extLst>
                </a:gridCol>
              </a:tblGrid>
              <a:tr h="532459">
                <a:tc gridSpan="2">
                  <a:txBody>
                    <a:bodyPr/>
                    <a:lstStyle/>
                    <a:p>
                      <a:pPr algn="ctr"/>
                      <a:r>
                        <a:rPr lang="ro-RO" sz="1600" dirty="0"/>
                        <a:t>CALENDAR ESTIMAT LANSARE APEL</a:t>
                      </a:r>
                      <a:r>
                        <a:rPr lang="ro-RO" sz="1600" baseline="0" dirty="0"/>
                        <a:t> </a:t>
                      </a:r>
                      <a:r>
                        <a:rPr lang="ro-RO" sz="1600" dirty="0"/>
                        <a:t>PR BI P1/1.8/1/2024</a:t>
                      </a:r>
                    </a:p>
                  </a:txBody>
                  <a:tcPr anchor="ctr"/>
                </a:tc>
                <a:tc hMerge="1">
                  <a:txBody>
                    <a:bodyPr/>
                    <a:lstStyle/>
                    <a:p>
                      <a:endParaRPr lang="ro-RO" dirty="0"/>
                    </a:p>
                  </a:txBody>
                  <a:tcPr/>
                </a:tc>
                <a:extLst>
                  <a:ext uri="{0D108BD9-81ED-4DB2-BD59-A6C34878D82A}">
                    <a16:rowId xmlns:a16="http://schemas.microsoft.com/office/drawing/2014/main" val="1318221424"/>
                  </a:ext>
                </a:extLst>
              </a:tr>
              <a:tr h="471265">
                <a:tc>
                  <a:txBody>
                    <a:bodyPr/>
                    <a:lstStyle/>
                    <a:p>
                      <a:pPr algn="ctr"/>
                      <a:r>
                        <a:rPr lang="ro-RO" sz="1600" b="1" dirty="0"/>
                        <a:t>Lansare</a:t>
                      </a:r>
                      <a:r>
                        <a:rPr lang="ro-RO" sz="1600" b="1" baseline="0" dirty="0"/>
                        <a:t> ghid în c</a:t>
                      </a:r>
                      <a:r>
                        <a:rPr lang="ro-RO" sz="1600" b="1" dirty="0"/>
                        <a:t>onsultare</a:t>
                      </a:r>
                      <a:r>
                        <a:rPr lang="ro-RO" sz="1600" b="1" baseline="0" dirty="0"/>
                        <a:t> publică  (2 luni)</a:t>
                      </a:r>
                      <a:endParaRPr lang="ro-RO" sz="1600" b="1" dirty="0">
                        <a:solidFill>
                          <a:schemeClr val="bg1"/>
                        </a:solidFill>
                      </a:endParaRPr>
                    </a:p>
                  </a:txBody>
                  <a:tcPr anchor="ctr"/>
                </a:tc>
                <a:tc>
                  <a:txBody>
                    <a:bodyPr/>
                    <a:lstStyle/>
                    <a:p>
                      <a:pPr algn="ctr"/>
                      <a:r>
                        <a:rPr lang="ro-RO" sz="1600" dirty="0">
                          <a:solidFill>
                            <a:schemeClr val="tx1"/>
                          </a:solidFill>
                        </a:rPr>
                        <a:t> 26/04/2024 – 25/06/2024</a:t>
                      </a:r>
                      <a:endParaRPr lang="ro-RO" sz="1600" b="1" dirty="0">
                        <a:solidFill>
                          <a:schemeClr val="tx1"/>
                        </a:solidFill>
                      </a:endParaRPr>
                    </a:p>
                  </a:txBody>
                  <a:tcPr anchor="ctr"/>
                </a:tc>
                <a:extLst>
                  <a:ext uri="{0D108BD9-81ED-4DB2-BD59-A6C34878D82A}">
                    <a16:rowId xmlns:a16="http://schemas.microsoft.com/office/drawing/2014/main" val="1129938893"/>
                  </a:ext>
                </a:extLst>
              </a:tr>
              <a:tr h="4712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600" b="1" dirty="0"/>
                        <a:t>Publicare </a:t>
                      </a:r>
                      <a:r>
                        <a:rPr lang="pt-BR" sz="1600" b="1" dirty="0"/>
                        <a:t>ghid final</a:t>
                      </a:r>
                      <a:endParaRPr lang="ro-RO" sz="1600" b="1" dirty="0">
                        <a:solidFill>
                          <a:schemeClr val="bg1"/>
                        </a:solidFill>
                      </a:endParaRPr>
                    </a:p>
                    <a:p>
                      <a:pPr algn="ctr"/>
                      <a:r>
                        <a:rPr lang="ro-RO" sz="1600" b="1" dirty="0"/>
                        <a:t>Lansare </a:t>
                      </a:r>
                      <a:r>
                        <a:rPr lang="ro-RO" sz="1600" b="1" baseline="0" dirty="0"/>
                        <a:t>apel (</a:t>
                      </a:r>
                      <a:r>
                        <a:rPr lang="ro-RO" sz="1600" b="1" baseline="0" dirty="0">
                          <a:solidFill>
                            <a:schemeClr val="tx1"/>
                          </a:solidFill>
                        </a:rPr>
                        <a:t>perioada pregătire proiecte 2 luni</a:t>
                      </a:r>
                      <a:r>
                        <a:rPr lang="ro-RO" sz="1600" b="1" baseline="0" dirty="0"/>
                        <a:t>)</a:t>
                      </a:r>
                      <a:endParaRPr lang="ro-RO" sz="1600" b="1" dirty="0">
                        <a:solidFill>
                          <a:schemeClr val="bg1"/>
                        </a:solidFill>
                      </a:endParaRPr>
                    </a:p>
                  </a:txBody>
                  <a:tcPr anchor="ctr"/>
                </a:tc>
                <a:tc>
                  <a:txBody>
                    <a:bodyPr/>
                    <a:lstStyle/>
                    <a:p>
                      <a:pPr algn="ctr"/>
                      <a:r>
                        <a:rPr lang="ro-RO" sz="1600" dirty="0">
                          <a:solidFill>
                            <a:schemeClr val="tx1"/>
                          </a:solidFill>
                        </a:rPr>
                        <a:t>15/07/2024</a:t>
                      </a:r>
                      <a:endParaRPr lang="ro-RO" sz="1600" b="1" dirty="0">
                        <a:solidFill>
                          <a:schemeClr val="tx1"/>
                        </a:solidFill>
                      </a:endParaRPr>
                    </a:p>
                  </a:txBody>
                  <a:tcPr anchor="ctr"/>
                </a:tc>
                <a:extLst>
                  <a:ext uri="{0D108BD9-81ED-4DB2-BD59-A6C34878D82A}">
                    <a16:rowId xmlns:a16="http://schemas.microsoft.com/office/drawing/2014/main" val="731710264"/>
                  </a:ext>
                </a:extLst>
              </a:tr>
              <a:tr h="471265">
                <a:tc>
                  <a:txBody>
                    <a:bodyPr/>
                    <a:lstStyle/>
                    <a:p>
                      <a:pPr algn="ctr"/>
                      <a:r>
                        <a:rPr lang="ro-RO" sz="1600" b="1" dirty="0"/>
                        <a:t>Depunere proiecte (1 lună)</a:t>
                      </a:r>
                      <a:endParaRPr lang="ro-RO" sz="1600" b="1" dirty="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600" dirty="0">
                          <a:solidFill>
                            <a:schemeClr val="tx1"/>
                          </a:solidFill>
                        </a:rPr>
                        <a:t>16/09/2024 – 16/10/2024</a:t>
                      </a:r>
                      <a:endParaRPr lang="ro-RO" sz="1600" b="1" dirty="0">
                        <a:solidFill>
                          <a:schemeClr val="tx1"/>
                        </a:solidFill>
                      </a:endParaRPr>
                    </a:p>
                  </a:txBody>
                  <a:tcPr anchor="ctr"/>
                </a:tc>
                <a:extLst>
                  <a:ext uri="{0D108BD9-81ED-4DB2-BD59-A6C34878D82A}">
                    <a16:rowId xmlns:a16="http://schemas.microsoft.com/office/drawing/2014/main" val="1514018792"/>
                  </a:ext>
                </a:extLst>
              </a:tr>
              <a:tr h="471265">
                <a:tc>
                  <a:txBody>
                    <a:bodyPr/>
                    <a:lstStyle/>
                    <a:p>
                      <a:pPr algn="ctr"/>
                      <a:r>
                        <a:rPr lang="ro-RO" sz="1600" b="1" dirty="0"/>
                        <a:t>Evaluare tehnică și financiară (180 zile)</a:t>
                      </a:r>
                      <a:endParaRPr lang="ro-RO" sz="1600" b="1" dirty="0">
                        <a:solidFill>
                          <a:schemeClr val="bg1"/>
                        </a:solidFill>
                      </a:endParaRPr>
                    </a:p>
                  </a:txBody>
                  <a:tcPr anchor="ctr"/>
                </a:tc>
                <a:tc>
                  <a:txBody>
                    <a:bodyPr/>
                    <a:lstStyle/>
                    <a:p>
                      <a:pPr algn="ctr"/>
                      <a:r>
                        <a:rPr lang="ro-RO" sz="1600" dirty="0">
                          <a:solidFill>
                            <a:schemeClr val="tx1"/>
                          </a:solidFill>
                        </a:rPr>
                        <a:t>Octombrie 2024 –</a:t>
                      </a:r>
                      <a:r>
                        <a:rPr lang="ro-RO" sz="1600" baseline="0" dirty="0">
                          <a:solidFill>
                            <a:schemeClr val="tx1"/>
                          </a:solidFill>
                        </a:rPr>
                        <a:t> Ianuarie 2025</a:t>
                      </a:r>
                      <a:endParaRPr lang="ro-RO" sz="1600" b="1" dirty="0">
                        <a:solidFill>
                          <a:schemeClr val="tx1"/>
                        </a:solidFill>
                      </a:endParaRPr>
                    </a:p>
                  </a:txBody>
                  <a:tcPr anchor="ctr"/>
                </a:tc>
                <a:extLst>
                  <a:ext uri="{0D108BD9-81ED-4DB2-BD59-A6C34878D82A}">
                    <a16:rowId xmlns:a16="http://schemas.microsoft.com/office/drawing/2014/main" val="2525298987"/>
                  </a:ext>
                </a:extLst>
              </a:tr>
              <a:tr h="471265">
                <a:tc>
                  <a:txBody>
                    <a:bodyPr/>
                    <a:lstStyle/>
                    <a:p>
                      <a:pPr algn="ctr"/>
                      <a:r>
                        <a:rPr lang="ro-RO" sz="1600" b="1" dirty="0"/>
                        <a:t>Semnarea contractelor de finanțare</a:t>
                      </a:r>
                      <a:endParaRPr lang="ro-RO" sz="1600" b="1" dirty="0">
                        <a:solidFill>
                          <a:schemeClr val="bg1"/>
                        </a:solidFill>
                      </a:endParaRPr>
                    </a:p>
                  </a:txBody>
                  <a:tcPr anchor="ctr"/>
                </a:tc>
                <a:tc>
                  <a:txBody>
                    <a:bodyPr/>
                    <a:lstStyle/>
                    <a:p>
                      <a:pPr algn="ctr"/>
                      <a:r>
                        <a:rPr lang="ro-RO" sz="1600" dirty="0">
                          <a:solidFill>
                            <a:schemeClr val="tx1"/>
                          </a:solidFill>
                        </a:rPr>
                        <a:t>Începând cu</a:t>
                      </a:r>
                      <a:r>
                        <a:rPr lang="ro-RO" sz="1600" baseline="0" dirty="0">
                          <a:solidFill>
                            <a:schemeClr val="tx1"/>
                          </a:solidFill>
                        </a:rPr>
                        <a:t> februarie 2025</a:t>
                      </a:r>
                      <a:endParaRPr lang="ro-RO" sz="1600" b="1" dirty="0">
                        <a:solidFill>
                          <a:schemeClr val="tx1"/>
                        </a:solidFill>
                      </a:endParaRPr>
                    </a:p>
                  </a:txBody>
                  <a:tcPr anchor="ctr"/>
                </a:tc>
                <a:extLst>
                  <a:ext uri="{0D108BD9-81ED-4DB2-BD59-A6C34878D82A}">
                    <a16:rowId xmlns:a16="http://schemas.microsoft.com/office/drawing/2014/main" val="2706526402"/>
                  </a:ext>
                </a:extLst>
              </a:tr>
            </a:tbl>
          </a:graphicData>
        </a:graphic>
      </p:graphicFrame>
    </p:spTree>
    <p:extLst>
      <p:ext uri="{BB962C8B-B14F-4D97-AF65-F5344CB8AC3E}">
        <p14:creationId xmlns:p14="http://schemas.microsoft.com/office/powerpoint/2010/main" val="2069237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5" name="TextBox 4"/>
          <p:cNvSpPr txBox="1"/>
          <p:nvPr/>
        </p:nvSpPr>
        <p:spPr>
          <a:xfrm>
            <a:off x="1209476" y="1809183"/>
            <a:ext cx="9597453" cy="584775"/>
          </a:xfrm>
          <a:prstGeom prst="rect">
            <a:avLst/>
          </a:prstGeom>
          <a:noFill/>
        </p:spPr>
        <p:txBody>
          <a:bodyPr wrap="square" rtlCol="0">
            <a:spAutoFit/>
          </a:bodyPr>
          <a:lstStyle/>
          <a:p>
            <a:pPr algn="ctr"/>
            <a:r>
              <a:rPr lang="ro-RO" sz="3200" b="1" dirty="0">
                <a:solidFill>
                  <a:srgbClr val="084F94"/>
                </a:solidFill>
                <a:effectLst>
                  <a:outerShdw blurRad="38100" dist="38100" dir="2700000" algn="tl">
                    <a:srgbClr val="000000">
                      <a:alpha val="43137"/>
                    </a:srgbClr>
                  </a:outerShdw>
                </a:effectLst>
              </a:rPr>
              <a:t>INFORMAȚII GENERALE APEL PR BI P1/1.8/1/2024</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8200" y="2537932"/>
            <a:ext cx="3420000" cy="3420000"/>
          </a:xfrm>
          <a:prstGeom prst="rect">
            <a:avLst/>
          </a:prstGeom>
        </p:spPr>
      </p:pic>
    </p:spTree>
    <p:extLst>
      <p:ext uri="{BB962C8B-B14F-4D97-AF65-F5344CB8AC3E}">
        <p14:creationId xmlns:p14="http://schemas.microsoft.com/office/powerpoint/2010/main" val="309676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10" name="Content Placeholder 2"/>
          <p:cNvSpPr>
            <a:spLocks noGrp="1"/>
          </p:cNvSpPr>
          <p:nvPr>
            <p:ph idx="1"/>
          </p:nvPr>
        </p:nvSpPr>
        <p:spPr>
          <a:xfrm>
            <a:off x="1293654" y="1464470"/>
            <a:ext cx="9597454" cy="4637436"/>
          </a:xfrm>
        </p:spPr>
        <p:txBody>
          <a:bodyPr>
            <a:noAutofit/>
          </a:bodyPr>
          <a:lstStyle/>
          <a:p>
            <a:pPr marL="0" indent="0" algn="just">
              <a:lnSpc>
                <a:spcPct val="100000"/>
              </a:lnSpc>
              <a:buNone/>
            </a:pPr>
            <a:r>
              <a:rPr lang="it-IT" sz="1600" b="1" dirty="0">
                <a:solidFill>
                  <a:srgbClr val="084F94"/>
                </a:solidFill>
              </a:rPr>
              <a:t>Prioritate: 1  O regiune competitivă prin inovare, digitalizare și întreprinderi dinamice </a:t>
            </a:r>
            <a:endParaRPr lang="ro-RO" sz="1600" b="1" dirty="0">
              <a:solidFill>
                <a:srgbClr val="084F94"/>
              </a:solidFill>
            </a:endParaRPr>
          </a:p>
          <a:p>
            <a:pPr marL="0" indent="0" algn="just">
              <a:lnSpc>
                <a:spcPct val="100000"/>
              </a:lnSpc>
              <a:buNone/>
            </a:pPr>
            <a:r>
              <a:rPr lang="ro-RO" sz="1600" b="1" dirty="0">
                <a:solidFill>
                  <a:schemeClr val="accent5">
                    <a:lumMod val="75000"/>
                  </a:schemeClr>
                </a:solidFill>
              </a:rPr>
              <a:t>Obiectiv specific: </a:t>
            </a:r>
            <a:r>
              <a:rPr lang="ro-RO" sz="1600" dirty="0"/>
              <a:t>1.3. </a:t>
            </a:r>
            <a:r>
              <a:rPr lang="ro-RO" sz="1600" dirty="0">
                <a:latin typeface="Calibri" panose="020F0502020204030204" pitchFamily="34" charset="0"/>
                <a:ea typeface="Trebuchet MS" panose="020B0603020202020204" pitchFamily="34" charset="0"/>
              </a:rPr>
              <a:t>Intensificarea creșterii sustenabile și creșterea competitivității IMM-urilor și crearea de locuri de muncă în cadrul IMM-urilor, inclusiv prin investiții productive (FEDR)</a:t>
            </a:r>
            <a:endParaRPr lang="ro-RO" sz="1600" dirty="0"/>
          </a:p>
          <a:p>
            <a:pPr marL="0" indent="0" algn="just">
              <a:lnSpc>
                <a:spcPct val="100000"/>
              </a:lnSpc>
              <a:buNone/>
            </a:pPr>
            <a:r>
              <a:rPr lang="ro-RO" sz="1600" b="1" dirty="0">
                <a:solidFill>
                  <a:schemeClr val="accent5">
                    <a:lumMod val="75000"/>
                  </a:schemeClr>
                </a:solidFill>
              </a:rPr>
              <a:t>Acțiunea: 1.8. Sprijin pentru creșterea durabilă și modernizarea tehnologică a microîntreprinderilor.</a:t>
            </a:r>
            <a:r>
              <a:rPr lang="ro-RO" sz="1600" dirty="0">
                <a:solidFill>
                  <a:schemeClr val="accent5">
                    <a:lumMod val="75000"/>
                  </a:schemeClr>
                </a:solidFill>
              </a:rPr>
              <a:t> </a:t>
            </a:r>
            <a:endParaRPr lang="ro-RO" sz="1600" b="1" dirty="0">
              <a:solidFill>
                <a:schemeClr val="accent5">
                  <a:lumMod val="75000"/>
                </a:schemeClr>
              </a:solidFill>
            </a:endParaRPr>
          </a:p>
          <a:p>
            <a:pPr marL="0" indent="0" algn="just">
              <a:lnSpc>
                <a:spcPct val="100000"/>
              </a:lnSpc>
              <a:buNone/>
            </a:pPr>
            <a:r>
              <a:rPr lang="ro-RO" sz="1600" b="1" dirty="0">
                <a:solidFill>
                  <a:schemeClr val="accent5">
                    <a:lumMod val="75000"/>
                  </a:schemeClr>
                </a:solidFill>
              </a:rPr>
              <a:t>Beneficiari eligibili: </a:t>
            </a:r>
            <a:r>
              <a:rPr lang="ro-RO" sz="1600" dirty="0"/>
              <a:t>microîntreprinderi cu sediu social/punct de lucru în regiunea București-Ilfov și locația de implementare a proiectului în mediul urban.</a:t>
            </a:r>
          </a:p>
          <a:p>
            <a:pPr marL="0" indent="0" algn="just">
              <a:lnSpc>
                <a:spcPct val="100000"/>
              </a:lnSpc>
              <a:buNone/>
            </a:pPr>
            <a:endParaRPr lang="ro-RO" sz="1600" dirty="0"/>
          </a:p>
          <a:p>
            <a:pPr marL="0" indent="0" algn="just">
              <a:lnSpc>
                <a:spcPct val="100000"/>
              </a:lnSpc>
              <a:buNone/>
            </a:pPr>
            <a:endParaRPr lang="ro-RO" sz="1600" dirty="0"/>
          </a:p>
          <a:p>
            <a:pPr marL="0" indent="0" algn="just">
              <a:lnSpc>
                <a:spcPct val="100000"/>
              </a:lnSpc>
              <a:buNone/>
            </a:pPr>
            <a:endParaRPr lang="ro-RO" sz="1600" dirty="0"/>
          </a:p>
          <a:p>
            <a:pPr marL="0" indent="0" algn="just">
              <a:lnSpc>
                <a:spcPct val="100000"/>
              </a:lnSpc>
              <a:buNone/>
            </a:pPr>
            <a:endParaRPr lang="ro-RO" sz="1600" dirty="0"/>
          </a:p>
          <a:p>
            <a:pPr marL="0" indent="0" algn="just">
              <a:lnSpc>
                <a:spcPct val="100000"/>
              </a:lnSpc>
              <a:buNone/>
            </a:pPr>
            <a:endParaRPr lang="ro-RO" sz="1600" dirty="0"/>
          </a:p>
          <a:p>
            <a:pPr marL="0" indent="0" algn="just">
              <a:lnSpc>
                <a:spcPct val="100000"/>
              </a:lnSpc>
              <a:buNone/>
            </a:pPr>
            <a:endParaRPr lang="ro-RO" sz="1600" dirty="0"/>
          </a:p>
          <a:p>
            <a:pPr marL="0" indent="0" algn="just">
              <a:lnSpc>
                <a:spcPct val="100000"/>
              </a:lnSpc>
              <a:buNone/>
            </a:pPr>
            <a:endParaRPr lang="ro-RO" sz="100" dirty="0"/>
          </a:p>
          <a:p>
            <a:pPr marL="0" indent="0" algn="just">
              <a:lnSpc>
                <a:spcPct val="100000"/>
              </a:lnSpc>
              <a:spcBef>
                <a:spcPts val="0"/>
              </a:spcBef>
              <a:buNone/>
            </a:pPr>
            <a:endParaRPr lang="ro-RO" sz="800" dirty="0"/>
          </a:p>
          <a:p>
            <a:pPr marL="0" indent="0" algn="just">
              <a:lnSpc>
                <a:spcPct val="100000"/>
              </a:lnSpc>
              <a:spcBef>
                <a:spcPts val="0"/>
              </a:spcBef>
              <a:buNone/>
            </a:pPr>
            <a:r>
              <a:rPr lang="en-GB" sz="1400" dirty="0"/>
              <a:t>*</a:t>
            </a:r>
            <a:r>
              <a:rPr lang="ro-RO" sz="1400" dirty="0">
                <a:solidFill>
                  <a:prstClr val="black"/>
                </a:solidFill>
              </a:rPr>
              <a:t> </a:t>
            </a:r>
            <a:r>
              <a:rPr lang="ro-RO" sz="1400" i="1" dirty="0">
                <a:solidFill>
                  <a:prstClr val="black"/>
                </a:solidFill>
              </a:rPr>
              <a:t>cu respectarea prevederilor ajutorului de minimis </a:t>
            </a:r>
            <a:r>
              <a:rPr lang="ro-RO" sz="1400" dirty="0">
                <a:solidFill>
                  <a:prstClr val="black"/>
                </a:solidFill>
              </a:rPr>
              <a:t>– </a:t>
            </a:r>
            <a:r>
              <a:rPr lang="ro-RO" sz="1400" b="1" dirty="0">
                <a:solidFill>
                  <a:srgbClr val="4472C4">
                    <a:lumMod val="75000"/>
                  </a:srgbClr>
                </a:solidFill>
              </a:rPr>
              <a:t>intensitate maximă 90%.</a:t>
            </a:r>
            <a:endParaRPr lang="ro-RO" sz="1400" dirty="0"/>
          </a:p>
          <a:p>
            <a:pPr marL="0" indent="0" algn="just">
              <a:lnSpc>
                <a:spcPct val="100000"/>
              </a:lnSpc>
              <a:buNone/>
            </a:pPr>
            <a:endParaRPr lang="ro-RO" sz="1600" dirty="0"/>
          </a:p>
        </p:txBody>
      </p:sp>
      <p:grpSp>
        <p:nvGrpSpPr>
          <p:cNvPr id="6" name="Grupare 3">
            <a:extLst>
              <a:ext uri="{FF2B5EF4-FFF2-40B4-BE49-F238E27FC236}">
                <a16:creationId xmlns:a16="http://schemas.microsoft.com/office/drawing/2014/main" id="{84C11A26-DBA5-4FA1-8662-297126EF2BB0}"/>
              </a:ext>
            </a:extLst>
          </p:cNvPr>
          <p:cNvGrpSpPr/>
          <p:nvPr/>
        </p:nvGrpSpPr>
        <p:grpSpPr>
          <a:xfrm>
            <a:off x="1890208" y="3617747"/>
            <a:ext cx="8404346" cy="2015605"/>
            <a:chOff x="2017336" y="3353428"/>
            <a:chExt cx="8404346" cy="2015605"/>
          </a:xfrm>
        </p:grpSpPr>
        <p:grpSp>
          <p:nvGrpSpPr>
            <p:cNvPr id="9" name="Grupare 2">
              <a:extLst>
                <a:ext uri="{FF2B5EF4-FFF2-40B4-BE49-F238E27FC236}">
                  <a16:creationId xmlns:a16="http://schemas.microsoft.com/office/drawing/2014/main" id="{B228B851-DF6C-40C6-9973-A6D16ABBBDEC}"/>
                </a:ext>
              </a:extLst>
            </p:cNvPr>
            <p:cNvGrpSpPr/>
            <p:nvPr/>
          </p:nvGrpSpPr>
          <p:grpSpPr>
            <a:xfrm>
              <a:off x="2017336" y="3353428"/>
              <a:ext cx="8404346" cy="928540"/>
              <a:chOff x="2017336" y="3690594"/>
              <a:chExt cx="8404346" cy="928540"/>
            </a:xfrm>
          </p:grpSpPr>
          <p:sp>
            <p:nvSpPr>
              <p:cNvPr id="15" name="Dreptunghi 1">
                <a:extLst>
                  <a:ext uri="{FF2B5EF4-FFF2-40B4-BE49-F238E27FC236}">
                    <a16:creationId xmlns:a16="http://schemas.microsoft.com/office/drawing/2014/main" id="{B707B204-5149-4B62-93FD-DA868C332526}"/>
                  </a:ext>
                </a:extLst>
              </p:cNvPr>
              <p:cNvSpPr/>
              <p:nvPr/>
            </p:nvSpPr>
            <p:spPr>
              <a:xfrm>
                <a:off x="2017336" y="370473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600" b="1" dirty="0">
                    <a:solidFill>
                      <a:schemeClr val="bg1"/>
                    </a:solidFill>
                  </a:rPr>
                  <a:t>Tipul apelului de proiect </a:t>
                </a:r>
                <a:endParaRPr lang="ro-RO" sz="1600" dirty="0">
                  <a:solidFill>
                    <a:schemeClr val="bg1"/>
                  </a:solidFill>
                </a:endParaRPr>
              </a:p>
            </p:txBody>
          </p:sp>
          <p:sp>
            <p:nvSpPr>
              <p:cNvPr id="16" name="Dreptunghi 11">
                <a:extLst>
                  <a:ext uri="{FF2B5EF4-FFF2-40B4-BE49-F238E27FC236}">
                    <a16:creationId xmlns:a16="http://schemas.microsoft.com/office/drawing/2014/main" id="{A2004E8B-A0D4-4043-8822-5BC2D268304B}"/>
                  </a:ext>
                </a:extLst>
              </p:cNvPr>
              <p:cNvSpPr/>
              <p:nvPr/>
            </p:nvSpPr>
            <p:spPr>
              <a:xfrm>
                <a:off x="5060012" y="369059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ro-RO" sz="1600" b="1" i="0" u="none" strike="noStrike" cap="none" spc="0" normalizeH="0" baseline="0" noProof="0" dirty="0">
                    <a:ln>
                      <a:noFill/>
                    </a:ln>
                    <a:solidFill>
                      <a:schemeClr val="bg1"/>
                    </a:solidFill>
                    <a:effectLst/>
                    <a:uLnTx/>
                    <a:uFillTx/>
                    <a:latin typeface="Calibri" panose="020F0502020204030204"/>
                  </a:rPr>
                  <a:t>Forma de sprijin</a:t>
                </a:r>
                <a:endParaRPr lang="ro-RO" sz="1600" dirty="0">
                  <a:solidFill>
                    <a:schemeClr val="bg1"/>
                  </a:solidFill>
                </a:endParaRPr>
              </a:p>
            </p:txBody>
          </p:sp>
          <p:sp>
            <p:nvSpPr>
              <p:cNvPr id="17" name="Dreptunghi 12">
                <a:extLst>
                  <a:ext uri="{FF2B5EF4-FFF2-40B4-BE49-F238E27FC236}">
                    <a16:creationId xmlns:a16="http://schemas.microsoft.com/office/drawing/2014/main" id="{5BAB5630-53A2-4546-BA2F-54487FA40D2F}"/>
                  </a:ext>
                </a:extLst>
              </p:cNvPr>
              <p:cNvSpPr/>
              <p:nvPr/>
            </p:nvSpPr>
            <p:spPr>
              <a:xfrm>
                <a:off x="8102688" y="370473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ro-RO" sz="1600" b="1" i="0" u="none" strike="noStrike" cap="none" spc="0" normalizeH="0" baseline="0" noProof="0" dirty="0">
                    <a:ln>
                      <a:noFill/>
                    </a:ln>
                    <a:solidFill>
                      <a:schemeClr val="bg1"/>
                    </a:solidFill>
                    <a:effectLst/>
                    <a:uLnTx/>
                    <a:uFillTx/>
                    <a:latin typeface="Calibri" panose="020F0502020204030204"/>
                  </a:rPr>
                  <a:t>Valoarea finanțării nerambursabile </a:t>
                </a:r>
                <a:endParaRPr lang="ro-RO" sz="1600" dirty="0">
                  <a:solidFill>
                    <a:schemeClr val="bg1"/>
                  </a:solidFill>
                </a:endParaRPr>
              </a:p>
            </p:txBody>
          </p:sp>
        </p:grpSp>
        <p:grpSp>
          <p:nvGrpSpPr>
            <p:cNvPr id="11" name="Grupare 13">
              <a:extLst>
                <a:ext uri="{FF2B5EF4-FFF2-40B4-BE49-F238E27FC236}">
                  <a16:creationId xmlns:a16="http://schemas.microsoft.com/office/drawing/2014/main" id="{05184456-45EC-41CB-9195-87A9733CBC51}"/>
                </a:ext>
              </a:extLst>
            </p:cNvPr>
            <p:cNvGrpSpPr/>
            <p:nvPr/>
          </p:nvGrpSpPr>
          <p:grpSpPr>
            <a:xfrm>
              <a:off x="2017336" y="4440493"/>
              <a:ext cx="8404346" cy="928540"/>
              <a:chOff x="2017336" y="3690594"/>
              <a:chExt cx="8404346" cy="928540"/>
            </a:xfrm>
          </p:grpSpPr>
          <p:sp>
            <p:nvSpPr>
              <p:cNvPr id="12" name="Dreptunghi 14">
                <a:extLst>
                  <a:ext uri="{FF2B5EF4-FFF2-40B4-BE49-F238E27FC236}">
                    <a16:creationId xmlns:a16="http://schemas.microsoft.com/office/drawing/2014/main" id="{5F65E9E7-88BA-4096-B647-F64D7E6AD3D0}"/>
                  </a:ext>
                </a:extLst>
              </p:cNvPr>
              <p:cNvSpPr/>
              <p:nvPr/>
            </p:nvSpPr>
            <p:spPr>
              <a:xfrm>
                <a:off x="2017336" y="370473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lang="en-GB" sz="1600" dirty="0">
                    <a:solidFill>
                      <a:prstClr val="black"/>
                    </a:solidFill>
                  </a:rPr>
                  <a:t>C</a:t>
                </a:r>
                <a:r>
                  <a:rPr lang="ro-RO" sz="1600" dirty="0">
                    <a:solidFill>
                      <a:prstClr val="black"/>
                    </a:solidFill>
                  </a:rPr>
                  <a:t>ompetitiv</a:t>
                </a:r>
                <a:r>
                  <a:rPr lang="en-GB" sz="1600" dirty="0">
                    <a:solidFill>
                      <a:prstClr val="black"/>
                    </a:solidFill>
                  </a:rPr>
                  <a:t>,</a:t>
                </a:r>
                <a:endParaRPr lang="ro-RO" sz="1600" b="1" dirty="0">
                  <a:solidFill>
                    <a:srgbClr val="084F94"/>
                  </a:solidFill>
                </a:endParaRPr>
              </a:p>
              <a:p>
                <a:pPr lvl="0" algn="ctr">
                  <a:buClrTx/>
                  <a:buSzTx/>
                  <a:buFont typeface="Arial" panose="020B0604020202020204" pitchFamily="34" charset="0"/>
                  <a:buNone/>
                </a:pPr>
                <a:r>
                  <a:rPr lang="ro-RO" sz="1600" dirty="0">
                    <a:solidFill>
                      <a:prstClr val="black"/>
                    </a:solidFill>
                  </a:rPr>
                  <a:t>cu termen limită de depunere </a:t>
                </a:r>
                <a:endParaRPr lang="ro-RO" sz="1600" b="1" dirty="0">
                  <a:solidFill>
                    <a:srgbClr val="084F94"/>
                  </a:solidFill>
                </a:endParaRPr>
              </a:p>
            </p:txBody>
          </p:sp>
          <p:sp>
            <p:nvSpPr>
              <p:cNvPr id="13" name="Dreptunghi 15">
                <a:extLst>
                  <a:ext uri="{FF2B5EF4-FFF2-40B4-BE49-F238E27FC236}">
                    <a16:creationId xmlns:a16="http://schemas.microsoft.com/office/drawing/2014/main" id="{416B2983-8609-48AF-84C2-DADC09A07E92}"/>
                  </a:ext>
                </a:extLst>
              </p:cNvPr>
              <p:cNvSpPr/>
              <p:nvPr/>
            </p:nvSpPr>
            <p:spPr>
              <a:xfrm>
                <a:off x="5060012" y="369059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Font typeface="Arial" panose="020B0604020202020204" pitchFamily="34" charset="0"/>
                  <a:buNone/>
                </a:pPr>
                <a:r>
                  <a:rPr kumimoji="0" lang="en-GB" sz="1600" b="0" i="0" u="none" strike="noStrike" cap="none" spc="0" normalizeH="0" baseline="0" noProof="0" dirty="0">
                    <a:ln>
                      <a:noFill/>
                    </a:ln>
                    <a:solidFill>
                      <a:prstClr val="black"/>
                    </a:solidFill>
                    <a:effectLst/>
                    <a:uLnTx/>
                    <a:uFillTx/>
                    <a:latin typeface="Calibri" panose="020F0502020204030204"/>
                  </a:rPr>
                  <a:t>G</a:t>
                </a:r>
                <a:r>
                  <a:rPr kumimoji="0" lang="ro-RO" sz="1600" b="0" i="0" u="none" strike="noStrike" cap="none" spc="0" normalizeH="0" baseline="0" dirty="0">
                    <a:ln>
                      <a:noFill/>
                    </a:ln>
                    <a:solidFill>
                      <a:prstClr val="black"/>
                    </a:solidFill>
                    <a:effectLst/>
                    <a:uLnTx/>
                    <a:uFillTx/>
                    <a:latin typeface="Calibri" panose="020F0502020204030204"/>
                  </a:rPr>
                  <a:t>rant</a:t>
                </a:r>
                <a:r>
                  <a:rPr kumimoji="0" lang="ro-RO" sz="1600" b="0" i="0" u="none" strike="noStrike" cap="none" spc="0" normalizeH="0" baseline="0" noProof="0" dirty="0">
                    <a:ln>
                      <a:noFill/>
                    </a:ln>
                    <a:solidFill>
                      <a:prstClr val="black"/>
                    </a:solidFill>
                    <a:effectLst/>
                    <a:uLnTx/>
                    <a:uFillTx/>
                    <a:latin typeface="Calibri" panose="020F0502020204030204"/>
                  </a:rPr>
                  <a:t> nerambursabil</a:t>
                </a:r>
                <a:r>
                  <a:rPr kumimoji="0" lang="en-GB" sz="1600" b="0" i="0" u="none" strike="noStrike" cap="none" spc="0" normalizeH="0" baseline="0" noProof="0" dirty="0">
                    <a:ln>
                      <a:noFill/>
                    </a:ln>
                    <a:solidFill>
                      <a:prstClr val="black"/>
                    </a:solidFill>
                    <a:effectLst/>
                    <a:uLnTx/>
                    <a:uFillTx/>
                    <a:latin typeface="Calibri" panose="020F0502020204030204"/>
                  </a:rPr>
                  <a:t>*</a:t>
                </a:r>
                <a:endParaRPr lang="ro-RO" sz="1600" dirty="0"/>
              </a:p>
            </p:txBody>
          </p:sp>
          <p:sp>
            <p:nvSpPr>
              <p:cNvPr id="14" name="Dreptunghi 16">
                <a:extLst>
                  <a:ext uri="{FF2B5EF4-FFF2-40B4-BE49-F238E27FC236}">
                    <a16:creationId xmlns:a16="http://schemas.microsoft.com/office/drawing/2014/main" id="{6A863415-3F96-4A73-AE8D-829800F5F153}"/>
                  </a:ext>
                </a:extLst>
              </p:cNvPr>
              <p:cNvSpPr/>
              <p:nvPr/>
            </p:nvSpPr>
            <p:spPr>
              <a:xfrm>
                <a:off x="8102688" y="370473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kumimoji="0" lang="ro-RO" sz="1600" b="0" i="0" u="none" strike="noStrike" cap="none" spc="0" normalizeH="0" baseline="0" noProof="0" dirty="0">
                    <a:ln>
                      <a:noFill/>
                    </a:ln>
                    <a:solidFill>
                      <a:prstClr val="black"/>
                    </a:solidFill>
                    <a:effectLst/>
                    <a:uLnTx/>
                    <a:uFillTx/>
                    <a:latin typeface="Calibri" panose="020F0502020204030204"/>
                  </a:rPr>
                  <a:t>min. 25.000 euro</a:t>
                </a:r>
                <a:r>
                  <a:rPr kumimoji="0" lang="en-GB" sz="1600" b="0" i="0" u="none" strike="noStrike" cap="none" spc="0" normalizeH="0" baseline="0" noProof="0" dirty="0">
                    <a:ln>
                      <a:noFill/>
                    </a:ln>
                    <a:solidFill>
                      <a:prstClr val="black"/>
                    </a:solidFill>
                    <a:effectLst/>
                    <a:uLnTx/>
                    <a:uFillTx/>
                    <a:latin typeface="Calibri" panose="020F0502020204030204"/>
                  </a:rPr>
                  <a:t> </a:t>
                </a:r>
                <a:r>
                  <a:rPr kumimoji="0" lang="ro-RO" sz="1600" b="0" i="0" u="none" strike="noStrike" cap="none" spc="0" normalizeH="0" baseline="0" noProof="0" dirty="0">
                    <a:ln>
                      <a:noFill/>
                    </a:ln>
                    <a:solidFill>
                      <a:prstClr val="black"/>
                    </a:solidFill>
                    <a:effectLst/>
                    <a:uLnTx/>
                    <a:uFillTx/>
                    <a:latin typeface="Calibri" panose="020F0502020204030204"/>
                  </a:rPr>
                  <a:t> max. 200.000 euro </a:t>
                </a:r>
                <a:endParaRPr lang="ro-RO" sz="1600" b="1" dirty="0">
                  <a:solidFill>
                    <a:srgbClr val="084F94"/>
                  </a:solidFill>
                </a:endParaRPr>
              </a:p>
            </p:txBody>
          </p:sp>
        </p:grpSp>
      </p:grpSp>
    </p:spTree>
    <p:extLst>
      <p:ext uri="{BB962C8B-B14F-4D97-AF65-F5344CB8AC3E}">
        <p14:creationId xmlns:p14="http://schemas.microsoft.com/office/powerpoint/2010/main" val="399547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9" name="Content Placeholder 2"/>
          <p:cNvSpPr>
            <a:spLocks noGrp="1"/>
          </p:cNvSpPr>
          <p:nvPr>
            <p:ph idx="1"/>
          </p:nvPr>
        </p:nvSpPr>
        <p:spPr>
          <a:xfrm>
            <a:off x="1209475" y="1508368"/>
            <a:ext cx="9597454" cy="4593537"/>
          </a:xfrm>
        </p:spPr>
        <p:txBody>
          <a:bodyPr>
            <a:noAutofit/>
          </a:bodyPr>
          <a:lstStyle/>
          <a:p>
            <a:pPr marL="0" indent="0" algn="ctr">
              <a:buNone/>
            </a:pPr>
            <a:r>
              <a:rPr lang="ro-RO" sz="1600" b="1" dirty="0">
                <a:solidFill>
                  <a:schemeClr val="accent5">
                    <a:lumMod val="75000"/>
                  </a:schemeClr>
                </a:solidFill>
              </a:rPr>
              <a:t>INDICATORI OBLIGATORII</a:t>
            </a:r>
          </a:p>
          <a:p>
            <a:pPr marL="0" indent="0" algn="just">
              <a:lnSpc>
                <a:spcPct val="100000"/>
              </a:lnSpc>
              <a:buNone/>
            </a:pPr>
            <a:endParaRPr lang="ro-RO" sz="1600" b="1" dirty="0"/>
          </a:p>
          <a:p>
            <a:pPr marL="0" indent="0" algn="just">
              <a:lnSpc>
                <a:spcPct val="100000"/>
              </a:lnSpc>
              <a:buNone/>
            </a:pPr>
            <a:endParaRPr lang="ro-RO" sz="1600" b="1" dirty="0"/>
          </a:p>
          <a:p>
            <a:pPr marL="0" indent="0" algn="just">
              <a:lnSpc>
                <a:spcPct val="100000"/>
              </a:lnSpc>
              <a:buNone/>
            </a:pPr>
            <a:endParaRPr lang="ro-RO" sz="1600" b="1" dirty="0"/>
          </a:p>
          <a:p>
            <a:pPr marL="0" indent="0" algn="just">
              <a:lnSpc>
                <a:spcPct val="100000"/>
              </a:lnSpc>
              <a:buNone/>
            </a:pPr>
            <a:endParaRPr lang="ro-RO" sz="1600" b="1" dirty="0"/>
          </a:p>
          <a:p>
            <a:pPr marL="0" indent="0" algn="just">
              <a:lnSpc>
                <a:spcPct val="100000"/>
              </a:lnSpc>
              <a:buNone/>
            </a:pPr>
            <a:endParaRPr lang="ro-RO" sz="1600" b="1" dirty="0"/>
          </a:p>
          <a:p>
            <a:pPr marL="0" indent="0" algn="just">
              <a:lnSpc>
                <a:spcPct val="100000"/>
              </a:lnSpc>
              <a:buNone/>
            </a:pPr>
            <a:endParaRPr lang="ro-RO" sz="1600" b="1" dirty="0"/>
          </a:p>
          <a:p>
            <a:pPr marL="0" indent="0" algn="just">
              <a:lnSpc>
                <a:spcPct val="100000"/>
              </a:lnSpc>
              <a:buNone/>
            </a:pPr>
            <a:r>
              <a:rPr lang="ro-RO" sz="1600" b="1" dirty="0"/>
              <a:t>*definiție</a:t>
            </a:r>
            <a:r>
              <a:rPr lang="ro-RO" sz="1600" i="1" dirty="0"/>
              <a:t>: Numărul de întreprinderi sprijinite pentru a susține sau a realiza creșterea cifrei de afaceri. Indicatorul numără întreprinderile pentru care cifra de afaceri anuală pentru anul fiscal după anul finalizării proiectului (obținerii realizărilor așteptate - output) este cel puțin la fel de mare precum creșterea cifrei de afaceri anuale în anul anterior începerii proiectului. Pentru întreprinderile fără o creștere a cifrei de afaceri sau cu o creștere negativă înainte de începerea proiectului, rata de creștere a cifrei de afaceri în cursul anului fiscal de după anul finalizării proiectului (obținerii realizărilor așteptate - output), ar trebui să fie de cel puțin 2%. Cifra de afaceri a întreprinderii cuprinde totalurile facturate de întreprindere în perioada de referință (un an) și corespunde vânzărilor pe piață de bunuri și servicii furnizate către terți (ESTAT2007 în referințe). </a:t>
            </a:r>
            <a:endParaRPr lang="en-GB" sz="1600" i="1" dirty="0"/>
          </a:p>
          <a:p>
            <a:pPr marL="0" indent="0" algn="just">
              <a:lnSpc>
                <a:spcPct val="100000"/>
              </a:lnSpc>
              <a:buNone/>
            </a:pPr>
            <a:endParaRPr lang="ro-RO" sz="1400" b="1" dirty="0">
              <a:solidFill>
                <a:schemeClr val="accent5">
                  <a:lumMod val="75000"/>
                </a:schemeClr>
              </a:solidFill>
            </a:endParaRPr>
          </a:p>
        </p:txBody>
      </p:sp>
      <p:graphicFrame>
        <p:nvGraphicFramePr>
          <p:cNvPr id="2" name="Diagram 1"/>
          <p:cNvGraphicFramePr/>
          <p:nvPr>
            <p:extLst>
              <p:ext uri="{D42A27DB-BD31-4B8C-83A1-F6EECF244321}">
                <p14:modId xmlns:p14="http://schemas.microsoft.com/office/powerpoint/2010/main" val="3205447259"/>
              </p:ext>
            </p:extLst>
          </p:nvPr>
        </p:nvGraphicFramePr>
        <p:xfrm>
          <a:off x="1209476" y="2021843"/>
          <a:ext cx="9499006" cy="18592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4519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11" name="TextBox 10">
            <a:extLst>
              <a:ext uri="{FF2B5EF4-FFF2-40B4-BE49-F238E27FC236}">
                <a16:creationId xmlns:a16="http://schemas.microsoft.com/office/drawing/2014/main" id="{C281B9A6-E5A8-43DB-B276-5C9AA8C4A0FF}"/>
              </a:ext>
            </a:extLst>
          </p:cNvPr>
          <p:cNvSpPr txBox="1"/>
          <p:nvPr/>
        </p:nvSpPr>
        <p:spPr>
          <a:xfrm>
            <a:off x="1393506" y="1519467"/>
            <a:ext cx="9413422" cy="4875694"/>
          </a:xfrm>
          <a:prstGeom prst="rect">
            <a:avLst/>
          </a:prstGeom>
          <a:noFill/>
        </p:spPr>
        <p:txBody>
          <a:bodyPr wrap="square">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solidFill>
                <a:srgbClr val="FF0000"/>
              </a:solidFill>
              <a:latin typeface="Calibri" panose="020F0502020204030204"/>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o-RO" sz="1600" b="1" i="0" u="none" strike="noStrike" kern="1200" cap="none" spc="0" normalizeH="0" baseline="0" noProof="0" dirty="0">
                <a:ln>
                  <a:noFill/>
                </a:ln>
                <a:effectLst/>
                <a:uLnTx/>
                <a:uFillTx/>
                <a:latin typeface="Calibri" panose="020F0502020204030204"/>
              </a:rPr>
              <a:t>Punctajul maxim ce poate fi obținut este de 100 puncte.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1600" b="1" dirty="0">
              <a:latin typeface="Calibri" panose="020F0502020204030204"/>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o-RO" sz="1600" b="1" i="0" u="none" strike="noStrike" kern="1200" cap="none" spc="0" normalizeH="0" baseline="0" noProof="0" dirty="0">
                <a:ln>
                  <a:noFill/>
                </a:ln>
                <a:effectLst/>
                <a:uLnTx/>
                <a:uFillTx/>
                <a:latin typeface="Calibri" panose="020F0502020204030204"/>
              </a:rPr>
              <a:t>BUGET</a:t>
            </a:r>
            <a:r>
              <a:rPr kumimoji="0" lang="ro-RO" sz="1600" b="1" i="0" u="none" strike="noStrike" kern="1200" cap="none" spc="0" normalizeH="0" noProof="0" dirty="0">
                <a:ln>
                  <a:noFill/>
                </a:ln>
                <a:effectLst/>
                <a:uLnTx/>
                <a:uFillTx/>
                <a:latin typeface="Calibri" panose="020F0502020204030204"/>
              </a:rPr>
              <a:t> APEL </a:t>
            </a:r>
            <a:r>
              <a:rPr kumimoji="0" lang="ro-RO" sz="1600" b="1" i="0" u="none" strike="noStrike" kern="1200" cap="none" spc="0" normalizeH="0" baseline="0" noProof="0" dirty="0">
                <a:ln>
                  <a:noFill/>
                </a:ln>
                <a:effectLst/>
                <a:uLnTx/>
                <a:uFillTx/>
                <a:latin typeface="Calibri" panose="020F0502020204030204"/>
              </a:rPr>
              <a:t>1: 37.627.724 euro (FEDR+BS)</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o-RO" sz="100" b="1" i="0" u="none" strike="noStrike" kern="1200" cap="none" spc="0" normalizeH="0" baseline="0" noProof="0" dirty="0">
              <a:ln>
                <a:noFill/>
              </a:ln>
              <a:effectLst/>
              <a:uLnTx/>
              <a:uFillTx/>
              <a:latin typeface="Calibri" panose="020F0502020204030204"/>
            </a:endParaRPr>
          </a:p>
          <a:p>
            <a:pPr lvl="0" algn="just">
              <a:lnSpc>
                <a:spcPct val="90000"/>
              </a:lnSpc>
              <a:spcBef>
                <a:spcPts val="1000"/>
              </a:spcBef>
              <a:defRPr/>
            </a:pPr>
            <a:r>
              <a:rPr lang="ro-RO" sz="1400" dirty="0"/>
              <a:t>*</a:t>
            </a:r>
            <a:r>
              <a:rPr lang="ro-RO" sz="1400" i="1" dirty="0"/>
              <a:t>timpul alocat pregătirii poate fi prelungit de AM PR BI, doar în baza unor solicitări justificate din partea unui număr relevant de potențiali solicitanți, însă perioada dedicată depunerii de proiecte nu poate fi prelungită.</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ro-RO" sz="2000" b="1" dirty="0">
              <a:solidFill>
                <a:srgbClr val="4472C4">
                  <a:lumMod val="75000"/>
                </a:srgbClr>
              </a:solidFill>
              <a:latin typeface="Calibri" panose="020F0502020204030204"/>
            </a:endParaRPr>
          </a:p>
        </p:txBody>
      </p:sp>
      <p:grpSp>
        <p:nvGrpSpPr>
          <p:cNvPr id="5" name="Grupare 2">
            <a:extLst>
              <a:ext uri="{FF2B5EF4-FFF2-40B4-BE49-F238E27FC236}">
                <a16:creationId xmlns:a16="http://schemas.microsoft.com/office/drawing/2014/main" id="{25A597D1-9FF7-495A-9CBF-7DBC61E9E1EF}"/>
              </a:ext>
            </a:extLst>
          </p:cNvPr>
          <p:cNvGrpSpPr/>
          <p:nvPr/>
        </p:nvGrpSpPr>
        <p:grpSpPr>
          <a:xfrm>
            <a:off x="1393505" y="1813432"/>
            <a:ext cx="9413423" cy="2086977"/>
            <a:chOff x="1893827" y="1611539"/>
            <a:chExt cx="8404346" cy="2086977"/>
          </a:xfrm>
        </p:grpSpPr>
        <p:grpSp>
          <p:nvGrpSpPr>
            <p:cNvPr id="6" name="Grupare 5">
              <a:extLst>
                <a:ext uri="{FF2B5EF4-FFF2-40B4-BE49-F238E27FC236}">
                  <a16:creationId xmlns:a16="http://schemas.microsoft.com/office/drawing/2014/main" id="{85D7BDC7-A762-4EAD-B367-DA7FB3CB8E09}"/>
                </a:ext>
              </a:extLst>
            </p:cNvPr>
            <p:cNvGrpSpPr/>
            <p:nvPr/>
          </p:nvGrpSpPr>
          <p:grpSpPr>
            <a:xfrm>
              <a:off x="1893827" y="1611539"/>
              <a:ext cx="8404346" cy="928540"/>
              <a:chOff x="2017336" y="3690594"/>
              <a:chExt cx="8404346" cy="928540"/>
            </a:xfrm>
          </p:grpSpPr>
          <p:sp>
            <p:nvSpPr>
              <p:cNvPr id="14" name="Dreptunghi 8">
                <a:extLst>
                  <a:ext uri="{FF2B5EF4-FFF2-40B4-BE49-F238E27FC236}">
                    <a16:creationId xmlns:a16="http://schemas.microsoft.com/office/drawing/2014/main" id="{9EF9A065-2D4F-4EB8-B276-1F24F249E8D8}"/>
                  </a:ext>
                </a:extLst>
              </p:cNvPr>
              <p:cNvSpPr/>
              <p:nvPr/>
            </p:nvSpPr>
            <p:spPr>
              <a:xfrm>
                <a:off x="2017336" y="370473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b="1" dirty="0">
                    <a:solidFill>
                      <a:schemeClr val="bg1"/>
                    </a:solidFill>
                  </a:rPr>
                  <a:t>Termenul de depunere a cererilor de finanțare în MySMIS: </a:t>
                </a:r>
              </a:p>
            </p:txBody>
          </p:sp>
          <p:sp>
            <p:nvSpPr>
              <p:cNvPr id="15" name="Dreptunghi 9">
                <a:extLst>
                  <a:ext uri="{FF2B5EF4-FFF2-40B4-BE49-F238E27FC236}">
                    <a16:creationId xmlns:a16="http://schemas.microsoft.com/office/drawing/2014/main" id="{5E34BCBF-7400-49A0-A184-CB768722BA20}"/>
                  </a:ext>
                </a:extLst>
              </p:cNvPr>
              <p:cNvSpPr/>
              <p:nvPr/>
            </p:nvSpPr>
            <p:spPr>
              <a:xfrm>
                <a:off x="5060012" y="369059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lang="ro-RO" sz="1600" b="1" dirty="0">
                    <a:solidFill>
                      <a:schemeClr val="bg1"/>
                    </a:solidFill>
                    <a:latin typeface="Calibri" panose="020F0502020204030204"/>
                  </a:rPr>
                  <a:t>T</a:t>
                </a:r>
                <a:r>
                  <a:rPr kumimoji="0" lang="ro-RO" sz="1600" b="1" i="0" u="none" strike="noStrike" cap="none" spc="0" normalizeH="0" baseline="0" noProof="0" dirty="0" err="1">
                    <a:ln>
                      <a:noFill/>
                    </a:ln>
                    <a:solidFill>
                      <a:schemeClr val="bg1"/>
                    </a:solidFill>
                    <a:effectLst/>
                    <a:uLnTx/>
                    <a:uFillTx/>
                    <a:latin typeface="Calibri" panose="020F0502020204030204"/>
                  </a:rPr>
                  <a:t>impul</a:t>
                </a:r>
                <a:r>
                  <a:rPr kumimoji="0" lang="ro-RO" sz="1600" b="1" i="0" u="none" strike="noStrike" cap="none" spc="0" normalizeH="0" baseline="0" noProof="0" dirty="0">
                    <a:ln>
                      <a:noFill/>
                    </a:ln>
                    <a:solidFill>
                      <a:schemeClr val="bg1"/>
                    </a:solidFill>
                    <a:effectLst/>
                    <a:uLnTx/>
                    <a:uFillTx/>
                    <a:latin typeface="Calibri" panose="020F0502020204030204"/>
                  </a:rPr>
                  <a:t> alocat pregătirii de proiecte </a:t>
                </a:r>
                <a:endParaRPr lang="ro-RO" sz="1600" dirty="0">
                  <a:solidFill>
                    <a:schemeClr val="bg1"/>
                  </a:solidFill>
                </a:endParaRPr>
              </a:p>
            </p:txBody>
          </p:sp>
          <p:sp>
            <p:nvSpPr>
              <p:cNvPr id="16" name="Dreptunghi 11">
                <a:extLst>
                  <a:ext uri="{FF2B5EF4-FFF2-40B4-BE49-F238E27FC236}">
                    <a16:creationId xmlns:a16="http://schemas.microsoft.com/office/drawing/2014/main" id="{9DAB792F-A847-49DE-BF43-05F695D6BEBA}"/>
                  </a:ext>
                </a:extLst>
              </p:cNvPr>
              <p:cNvSpPr/>
              <p:nvPr/>
            </p:nvSpPr>
            <p:spPr>
              <a:xfrm>
                <a:off x="8102688" y="3704734"/>
                <a:ext cx="2318994" cy="914400"/>
              </a:xfrm>
              <a:prstGeom prst="rect">
                <a:avLst/>
              </a:prstGeom>
              <a:solidFill>
                <a:srgbClr val="084F94"/>
              </a:solidFill>
              <a:ln>
                <a:solidFill>
                  <a:srgbClr val="084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kumimoji="0" lang="ro-RO" sz="1600" b="1" i="0" u="none" strike="noStrike" cap="none" spc="0" normalizeH="0" baseline="0" noProof="0" dirty="0">
                    <a:ln>
                      <a:noFill/>
                    </a:ln>
                    <a:solidFill>
                      <a:schemeClr val="bg1"/>
                    </a:solidFill>
                    <a:effectLst/>
                    <a:uLnTx/>
                    <a:uFillTx/>
                    <a:latin typeface="Calibri" panose="020F0502020204030204"/>
                  </a:rPr>
                  <a:t>Pragul minim de calitate: </a:t>
                </a:r>
                <a:endParaRPr lang="ro-RO" sz="1600" dirty="0">
                  <a:solidFill>
                    <a:schemeClr val="bg1"/>
                  </a:solidFill>
                </a:endParaRPr>
              </a:p>
            </p:txBody>
          </p:sp>
        </p:grpSp>
        <p:grpSp>
          <p:nvGrpSpPr>
            <p:cNvPr id="9" name="Grupare 12">
              <a:extLst>
                <a:ext uri="{FF2B5EF4-FFF2-40B4-BE49-F238E27FC236}">
                  <a16:creationId xmlns:a16="http://schemas.microsoft.com/office/drawing/2014/main" id="{169520C1-B860-431D-88D3-1A1E29A8E036}"/>
                </a:ext>
              </a:extLst>
            </p:cNvPr>
            <p:cNvGrpSpPr/>
            <p:nvPr/>
          </p:nvGrpSpPr>
          <p:grpSpPr>
            <a:xfrm>
              <a:off x="1893827" y="2769976"/>
              <a:ext cx="8404346" cy="928540"/>
              <a:chOff x="2017336" y="3690594"/>
              <a:chExt cx="8404346" cy="928540"/>
            </a:xfrm>
          </p:grpSpPr>
          <p:sp>
            <p:nvSpPr>
              <p:cNvPr id="10" name="Dreptunghi 13">
                <a:extLst>
                  <a:ext uri="{FF2B5EF4-FFF2-40B4-BE49-F238E27FC236}">
                    <a16:creationId xmlns:a16="http://schemas.microsoft.com/office/drawing/2014/main" id="{095F2072-9385-4F4C-8CA8-79F6C53754F1}"/>
                  </a:ext>
                </a:extLst>
              </p:cNvPr>
              <p:cNvSpPr/>
              <p:nvPr/>
            </p:nvSpPr>
            <p:spPr>
              <a:xfrm>
                <a:off x="2017336" y="370473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lang="en-GB" sz="1600" dirty="0">
                    <a:solidFill>
                      <a:prstClr val="black"/>
                    </a:solidFill>
                  </a:rPr>
                  <a:t>1 </a:t>
                </a:r>
                <a:r>
                  <a:rPr lang="en-GB" sz="1600" dirty="0" err="1">
                    <a:solidFill>
                      <a:prstClr val="black"/>
                    </a:solidFill>
                  </a:rPr>
                  <a:t>lun</a:t>
                </a:r>
                <a:r>
                  <a:rPr lang="ro-RO" sz="1600" dirty="0">
                    <a:solidFill>
                      <a:prstClr val="black"/>
                    </a:solidFill>
                  </a:rPr>
                  <a:t>ă</a:t>
                </a:r>
                <a:endParaRPr lang="ro-RO" sz="1600" b="1" dirty="0">
                  <a:solidFill>
                    <a:srgbClr val="084F94"/>
                  </a:solidFill>
                </a:endParaRPr>
              </a:p>
            </p:txBody>
          </p:sp>
          <p:sp>
            <p:nvSpPr>
              <p:cNvPr id="12" name="Dreptunghi 14">
                <a:extLst>
                  <a:ext uri="{FF2B5EF4-FFF2-40B4-BE49-F238E27FC236}">
                    <a16:creationId xmlns:a16="http://schemas.microsoft.com/office/drawing/2014/main" id="{AA6B7DE8-5153-4117-A01A-40516C284959}"/>
                  </a:ext>
                </a:extLst>
              </p:cNvPr>
              <p:cNvSpPr/>
              <p:nvPr/>
            </p:nvSpPr>
            <p:spPr>
              <a:xfrm>
                <a:off x="5060012" y="369059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Font typeface="Arial" panose="020B0604020202020204" pitchFamily="34" charset="0"/>
                  <a:buNone/>
                </a:pPr>
                <a:r>
                  <a:rPr kumimoji="0" lang="ro-RO" sz="1600" b="1" i="0" u="none" strike="noStrike" cap="none" spc="0" normalizeH="0" baseline="0" noProof="0" dirty="0">
                    <a:ln>
                      <a:noFill/>
                    </a:ln>
                    <a:solidFill>
                      <a:schemeClr val="tx1"/>
                    </a:solidFill>
                    <a:effectLst/>
                    <a:uLnTx/>
                    <a:uFillTx/>
                    <a:latin typeface="Calibri" panose="020F0502020204030204"/>
                  </a:rPr>
                  <a:t>2 luni</a:t>
                </a:r>
                <a:r>
                  <a:rPr kumimoji="0" lang="en-GB" sz="1600" b="1" i="0" u="none" strike="noStrike" cap="none" spc="0" normalizeH="0" baseline="0" noProof="0" dirty="0">
                    <a:ln>
                      <a:noFill/>
                    </a:ln>
                    <a:solidFill>
                      <a:schemeClr val="tx1"/>
                    </a:solidFill>
                    <a:effectLst/>
                    <a:uLnTx/>
                    <a:uFillTx/>
                    <a:latin typeface="Calibri" panose="020F0502020204030204"/>
                  </a:rPr>
                  <a:t>*</a:t>
                </a:r>
                <a:endParaRPr lang="ro-RO" sz="1600" dirty="0">
                  <a:solidFill>
                    <a:schemeClr val="tx1"/>
                  </a:solidFill>
                </a:endParaRPr>
              </a:p>
            </p:txBody>
          </p:sp>
          <p:sp>
            <p:nvSpPr>
              <p:cNvPr id="13" name="Dreptunghi 15">
                <a:extLst>
                  <a:ext uri="{FF2B5EF4-FFF2-40B4-BE49-F238E27FC236}">
                    <a16:creationId xmlns:a16="http://schemas.microsoft.com/office/drawing/2014/main" id="{1C0DA1A4-AA62-4365-9376-1B3FB39AAC12}"/>
                  </a:ext>
                </a:extLst>
              </p:cNvPr>
              <p:cNvSpPr/>
              <p:nvPr/>
            </p:nvSpPr>
            <p:spPr>
              <a:xfrm>
                <a:off x="8102688" y="3704734"/>
                <a:ext cx="2318994"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ClrTx/>
                  <a:buSzTx/>
                  <a:buFont typeface="Arial" panose="020B0604020202020204" pitchFamily="34" charset="0"/>
                  <a:buNone/>
                </a:pPr>
                <a:r>
                  <a:rPr lang="en-US" sz="1600" dirty="0">
                    <a:solidFill>
                      <a:schemeClr val="tx1"/>
                    </a:solidFill>
                    <a:latin typeface="Calibri" panose="020F0502020204030204"/>
                  </a:rPr>
                  <a:t>7</a:t>
                </a:r>
                <a:r>
                  <a:rPr kumimoji="0" lang="ro-RO" sz="1600" i="0" u="none" strike="noStrike" cap="none" spc="0" normalizeH="0" baseline="0" noProof="0" dirty="0">
                    <a:ln>
                      <a:noFill/>
                    </a:ln>
                    <a:solidFill>
                      <a:schemeClr val="tx1"/>
                    </a:solidFill>
                    <a:effectLst/>
                    <a:uLnTx/>
                    <a:uFillTx/>
                    <a:latin typeface="Calibri" panose="020F0502020204030204"/>
                  </a:rPr>
                  <a:t>0 de punct</a:t>
                </a:r>
                <a:r>
                  <a:rPr kumimoji="0" lang="en-GB" sz="1600" i="0" u="none" strike="noStrike" cap="none" spc="0" normalizeH="0" baseline="0" noProof="0" dirty="0">
                    <a:ln>
                      <a:noFill/>
                    </a:ln>
                    <a:solidFill>
                      <a:schemeClr val="tx1"/>
                    </a:solidFill>
                    <a:effectLst/>
                    <a:uLnTx/>
                    <a:uFillTx/>
                    <a:latin typeface="Calibri" panose="020F0502020204030204"/>
                  </a:rPr>
                  <a:t>e</a:t>
                </a:r>
                <a:endParaRPr lang="ro-RO" sz="1600" dirty="0">
                  <a:solidFill>
                    <a:schemeClr val="tx1"/>
                  </a:solidFill>
                </a:endParaRPr>
              </a:p>
            </p:txBody>
          </p:sp>
        </p:grpSp>
      </p:grpSp>
    </p:spTree>
    <p:extLst>
      <p:ext uri="{BB962C8B-B14F-4D97-AF65-F5344CB8AC3E}">
        <p14:creationId xmlns:p14="http://schemas.microsoft.com/office/powerpoint/2010/main" val="335744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5" name="Content Placeholder 2"/>
          <p:cNvSpPr>
            <a:spLocks noGrp="1"/>
          </p:cNvSpPr>
          <p:nvPr>
            <p:ph idx="1"/>
          </p:nvPr>
        </p:nvSpPr>
        <p:spPr>
          <a:xfrm>
            <a:off x="1209475" y="1414464"/>
            <a:ext cx="9597454" cy="4486151"/>
          </a:xfrm>
        </p:spPr>
        <p:txBody>
          <a:bodyPr>
            <a:noAutofit/>
          </a:bodyPr>
          <a:lstStyle/>
          <a:p>
            <a:pPr marL="0" indent="0" algn="just">
              <a:lnSpc>
                <a:spcPct val="100000"/>
              </a:lnSpc>
              <a:buNone/>
            </a:pPr>
            <a:r>
              <a:rPr lang="ro-RO" sz="1600" b="1" dirty="0">
                <a:solidFill>
                  <a:srgbClr val="084F94"/>
                </a:solidFill>
                <a:effectLst/>
                <a:latin typeface="Calibri" panose="020F0502020204030204" pitchFamily="34" charset="0"/>
                <a:ea typeface="Calibri" panose="020F0502020204030204" pitchFamily="34" charset="0"/>
                <a:cs typeface="Calibri" panose="020F0502020204030204" pitchFamily="34" charset="0"/>
              </a:rPr>
              <a:t>ACTIVITĂȚI ELIGIBILE</a:t>
            </a:r>
            <a:endParaRPr lang="ro-RO" sz="1600" dirty="0">
              <a:solidFill>
                <a:srgbClr val="084F94"/>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0000"/>
              </a:lnSpc>
              <a:buNone/>
            </a:pPr>
            <a:r>
              <a:rPr lang="ro-RO" sz="1600" b="1" dirty="0"/>
              <a:t>A. Activități aferente activității de bază necesare pentru creșterea durabilă și modernizarea tehnologică a microîntreprinderilor:</a:t>
            </a:r>
          </a:p>
          <a:p>
            <a:pPr marL="0" indent="0" algn="just">
              <a:lnSpc>
                <a:spcPct val="100000"/>
              </a:lnSpc>
              <a:buNone/>
            </a:pPr>
            <a:r>
              <a:rPr lang="ro-RO" sz="1600" dirty="0"/>
              <a:t>1. Investiții în active corporale în vederea îmbunătățirii capacităților tehnice și industriale, pentru a gestiona mai eficient dezvoltarea produselor și serviciilor:</a:t>
            </a:r>
          </a:p>
          <a:p>
            <a:pPr lvl="1" algn="just">
              <a:lnSpc>
                <a:spcPct val="100000"/>
              </a:lnSpc>
            </a:pPr>
            <a:r>
              <a:rPr lang="ro-RO" sz="1400" dirty="0"/>
              <a:t>Construirea/extinderea spațiilor de producție/ prestare de servicii, inclusiv asigurarea utilităților generale aferente, respectiv alimentare cu apă, canalizare, alimentare cu gaze naturale, agent termic, energie electrică, PSI;</a:t>
            </a:r>
          </a:p>
          <a:p>
            <a:pPr lvl="1" algn="just">
              <a:lnSpc>
                <a:spcPct val="100000"/>
              </a:lnSpc>
            </a:pPr>
            <a:r>
              <a:rPr lang="ro-RO" sz="1400" dirty="0"/>
              <a:t>Achiziționarea de echipamente, tehnologii (inclusiv tehnologii verzi), utilaje, instalații de lucru, precum si dotări încadrate în categoria mijloacelor fixe: mobilier, echipamente informatice, echipamente de birotică  etc.</a:t>
            </a:r>
          </a:p>
          <a:p>
            <a:pPr marL="0" indent="0" algn="just">
              <a:lnSpc>
                <a:spcPct val="100000"/>
              </a:lnSpc>
              <a:buNone/>
            </a:pPr>
            <a:r>
              <a:rPr lang="ro-RO" sz="1600" dirty="0"/>
              <a:t>2. Investiția în active necorporale: programe informatice, brevete, licențe, mărci comerciale, alte drepturi și active similare utilizate exclusiv în domeniul/domeniile de activitate vizat/e de proiect;</a:t>
            </a:r>
          </a:p>
          <a:p>
            <a:pPr marL="0" indent="0" algn="just">
              <a:lnSpc>
                <a:spcPct val="100000"/>
              </a:lnSpc>
              <a:buNone/>
            </a:pPr>
            <a:r>
              <a:rPr lang="ro-RO" sz="1600" b="1" dirty="0"/>
              <a:t>Atunci când activitățile de tipul 1 și 2 vizează investiții pentru procese de producție (bunuri sau servicii) prietenoase cu mediul și utilizarea eficientă a resurselor în microîntreprinderi, acest lucru este de natură să conducă la obținerea de punctaj suplimentar conform criteriului 2.2 din Anexa 10 – Grila ETF. </a:t>
            </a:r>
          </a:p>
          <a:p>
            <a:pPr marL="0" indent="0" algn="just">
              <a:lnSpc>
                <a:spcPct val="100000"/>
              </a:lnSpc>
              <a:buNone/>
            </a:pPr>
            <a:endParaRPr lang="ro-RO" sz="2000" b="1" dirty="0">
              <a:solidFill>
                <a:schemeClr val="accent5">
                  <a:lumMod val="75000"/>
                </a:schemeClr>
              </a:solidFill>
            </a:endParaRPr>
          </a:p>
        </p:txBody>
      </p:sp>
    </p:spTree>
    <p:extLst>
      <p:ext uri="{BB962C8B-B14F-4D97-AF65-F5344CB8AC3E}">
        <p14:creationId xmlns:p14="http://schemas.microsoft.com/office/powerpoint/2010/main" val="675103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75" y="306800"/>
            <a:ext cx="9597454" cy="9576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96" y="6101906"/>
            <a:ext cx="9765812" cy="512065"/>
          </a:xfrm>
          <a:prstGeom prst="rect">
            <a:avLst/>
          </a:prstGeom>
        </p:spPr>
      </p:pic>
      <p:sp>
        <p:nvSpPr>
          <p:cNvPr id="5" name="Content Placeholder 2"/>
          <p:cNvSpPr>
            <a:spLocks noGrp="1"/>
          </p:cNvSpPr>
          <p:nvPr>
            <p:ph idx="1"/>
          </p:nvPr>
        </p:nvSpPr>
        <p:spPr>
          <a:xfrm>
            <a:off x="1209475" y="1414464"/>
            <a:ext cx="9597454" cy="4486151"/>
          </a:xfrm>
        </p:spPr>
        <p:txBody>
          <a:bodyPr>
            <a:noAutofit/>
          </a:bodyPr>
          <a:lstStyle/>
          <a:p>
            <a:pPr marL="0" indent="0" algn="just">
              <a:lnSpc>
                <a:spcPct val="100000"/>
              </a:lnSpc>
              <a:buNone/>
            </a:pPr>
            <a:r>
              <a:rPr lang="ro-RO" sz="1600" dirty="0"/>
              <a:t>Investițiile pentru </a:t>
            </a:r>
            <a:r>
              <a:rPr lang="ro-RO" sz="1600" b="1" dirty="0"/>
              <a:t>procese de producție prietenoase cu mediul </a:t>
            </a:r>
            <a:r>
              <a:rPr lang="ro-RO" sz="1600" dirty="0"/>
              <a:t>și </a:t>
            </a:r>
            <a:r>
              <a:rPr lang="ro-RO" sz="1600" b="1" dirty="0"/>
              <a:t>utilizarea eficientă a resurselor în IMM </a:t>
            </a:r>
            <a:r>
              <a:rPr lang="ro-RO" sz="1600" dirty="0"/>
              <a:t>implică reducerea utilizării materiilor prime, adoptarea unor tehnici de producție mai puțin poluante, utilizarea surselor regenerabile de energie și/sau a unor tehnologii eficiente din punct de vedere energetic, reducerea la minimum a generării de deșeuri și reciclarea materialelor,  de exemplu:</a:t>
            </a:r>
          </a:p>
          <a:p>
            <a:pPr algn="just">
              <a:lnSpc>
                <a:spcPct val="100000"/>
              </a:lnSpc>
            </a:pPr>
            <a:r>
              <a:rPr lang="ro-RO" sz="1600" dirty="0"/>
              <a:t>achiziționarea de instalații/ echipamente specifice în scopul obținerii unei economii de energie și/sau sisteme care utilizează surse regenerabile (alternative) de energie[1] pentru eficientizarea activităților pentru care s-a solicitat finanțare: instalarea de sisteme de iluminat cu consum redus de energie, achiziționarea de echipamente/utilaje eficiente din punct de vedere energetic, automatizarea proceselor pentru a reduce risipa de energie; </a:t>
            </a:r>
          </a:p>
          <a:p>
            <a:pPr algn="just">
              <a:lnSpc>
                <a:spcPct val="100000"/>
              </a:lnSpc>
            </a:pPr>
            <a:r>
              <a:rPr lang="ro-RO" sz="1600" dirty="0"/>
              <a:t>integrarea tehnologiilor de control al poluării, care contribuie la reducerea emisiilor de gaze cu efect de seră; </a:t>
            </a:r>
          </a:p>
          <a:p>
            <a:pPr algn="just">
              <a:lnSpc>
                <a:spcPct val="100000"/>
              </a:lnSpc>
            </a:pPr>
            <a:r>
              <a:rPr lang="ro-RO" sz="1600" dirty="0"/>
              <a:t>obținerea de noi certificări de tipul ISO 14001 - sistem de management de mediu; </a:t>
            </a:r>
          </a:p>
          <a:p>
            <a:pPr algn="just">
              <a:lnSpc>
                <a:spcPct val="100000"/>
              </a:lnSpc>
            </a:pPr>
            <a:r>
              <a:rPr lang="ro-RO" sz="1600" dirty="0"/>
              <a:t>creșterea “conținutului de materiale reciclate” din produsul finit, asigurând în același timp performanța și siguranța acestuia; </a:t>
            </a:r>
          </a:p>
          <a:p>
            <a:pPr algn="just">
              <a:lnSpc>
                <a:spcPct val="100000"/>
              </a:lnSpc>
            </a:pPr>
            <a:r>
              <a:rPr lang="ro-RO" sz="1600" dirty="0"/>
              <a:t>achiziționarea de echipamente/soluții/tehnologii având componente reutilizate sau utilizarea de materii prime (inclusiv materii prime critice) obținute din materiale reciclate; </a:t>
            </a:r>
          </a:p>
          <a:p>
            <a:pPr marL="0" indent="0" algn="just">
              <a:lnSpc>
                <a:spcPct val="100000"/>
              </a:lnSpc>
              <a:buNone/>
            </a:pPr>
            <a:endParaRPr lang="ro-RO" sz="2000" b="1" dirty="0">
              <a:solidFill>
                <a:schemeClr val="accent5">
                  <a:lumMod val="75000"/>
                </a:schemeClr>
              </a:solidFill>
            </a:endParaRPr>
          </a:p>
        </p:txBody>
      </p:sp>
    </p:spTree>
    <p:extLst>
      <p:ext uri="{BB962C8B-B14F-4D97-AF65-F5344CB8AC3E}">
        <p14:creationId xmlns:p14="http://schemas.microsoft.com/office/powerpoint/2010/main" val="38218419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1888</TotalTime>
  <Words>3380</Words>
  <Application>Microsoft Office PowerPoint</Application>
  <PresentationFormat>Widescreen</PresentationFormat>
  <Paragraphs>335</Paragraphs>
  <Slides>29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ALEXANDRA-MONICA IONITA</dc:creator>
  <cp:lastModifiedBy>MIHAELA ANCA ISPAS</cp:lastModifiedBy>
  <cp:revision>344</cp:revision>
  <dcterms:created xsi:type="dcterms:W3CDTF">2023-04-26T08:04:59Z</dcterms:created>
  <dcterms:modified xsi:type="dcterms:W3CDTF">2024-04-25T06:16:47Z</dcterms:modified>
</cp:coreProperties>
</file>