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1" r:id="rId2"/>
    <p:sldId id="265" r:id="rId3"/>
    <p:sldId id="300" r:id="rId4"/>
    <p:sldId id="275" r:id="rId5"/>
    <p:sldId id="259" r:id="rId6"/>
    <p:sldId id="301" r:id="rId7"/>
    <p:sldId id="296" r:id="rId8"/>
    <p:sldId id="297" r:id="rId9"/>
    <p:sldId id="298" r:id="rId10"/>
    <p:sldId id="263" r:id="rId11"/>
  </p:sldIdLst>
  <p:sldSz cx="12192000" cy="6858000"/>
  <p:notesSz cx="7010400" cy="92964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 snapToGrid="0">
      <p:cViewPr>
        <p:scale>
          <a:sx n="80" d="100"/>
          <a:sy n="80" d="100"/>
        </p:scale>
        <p:origin x="-102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152B88F-1B87-4873-8193-2FF7A542372A}" type="datetimeFigureOut">
              <a:rPr lang="ro-RO" smtClean="0"/>
              <a:pPr/>
              <a:t>10.08.2016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C00B82D-173C-4332-A6DB-2A07DB5DE9D1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45801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2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58808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3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58808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5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8434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6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58808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8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84349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9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0546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97F1-E660-4FCC-87D4-433DC66F713E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5648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8E3-A7F1-41E5-A061-C71C4A7E37C4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88950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33FC0-0729-4639-A2F8-9CC67AC65183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19807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AC12-88E1-4A44-8746-B771CDDA03F6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4487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28BD9-2BA6-416B-92A9-1313364044BB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63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B289-DC77-4F08-9B97-9938A92A6990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6794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56E4-6145-4684-868B-48C2FC678E77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58819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57445-3D0E-4889-82F0-737860DD32DC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8909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CC03-C0B2-4AD0-94E0-14654F12CCBE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07692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FDB12-6C8C-447A-BC31-9A768F4EC1A8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6619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E616-0F37-4559-B506-F2022442B8C5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14312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F35DD-B210-4FE0-B832-2398D290315C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9521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onduri-ue.ro/poim-2014#implementare-ghiduri-beneficiar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0" y="2031309"/>
            <a:ext cx="11859492" cy="1937461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rmAutofit fontScale="90000"/>
          </a:bodyPr>
          <a:lstStyle>
            <a:lvl1pPr marL="342900" indent="-34290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1pPr>
            <a:lvl2pPr marL="742950" indent="-28575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2pPr>
            <a:lvl3pPr indent="-290513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3pPr>
            <a:lvl4pPr marL="1600200" indent="-22860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4pPr>
            <a:lvl5pPr marL="2057400" indent="-22860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9pPr>
          </a:lstStyle>
          <a:p>
            <a:pPr lvl="2" algn="ctr" eaLnBrk="1" hangingPunct="1">
              <a:lnSpc>
                <a:spcPct val="85000"/>
              </a:lnSpc>
            </a:pPr>
            <a:r>
              <a:rPr lang="ro-RO" sz="2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Programul </a:t>
            </a:r>
            <a:r>
              <a:rPr lang="ro-RO" sz="2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Operațional Infrastructură Mare</a:t>
            </a:r>
          </a:p>
          <a:p>
            <a:pPr lvl="2" algn="ctr" eaLnBrk="1" hangingPunct="1">
              <a:lnSpc>
                <a:spcPct val="85000"/>
              </a:lnSpc>
            </a:pPr>
            <a:r>
              <a:rPr lang="ro-RO" sz="2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2014-2020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Linii de finanțare dedicate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sprijinirii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investiţiilor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în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extinderea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şi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modernizarea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reţelelor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de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distribuţie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a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energiei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electrice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și 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i</a:t>
            </a:r>
            <a:r>
              <a:rPr lang="vi-VN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mplement</a:t>
            </a:r>
            <a:r>
              <a:rPr lang="ro-RO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ării</a:t>
            </a:r>
            <a:r>
              <a:rPr lang="vi-VN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distribuţiei inteligente </a:t>
            </a: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la </a:t>
            </a:r>
            <a:r>
              <a:rPr lang="vi-VN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consumatori</a:t>
            </a: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i</a:t>
            </a:r>
            <a:r>
              <a:rPr lang="vi-VN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casnici de energie electrică </a:t>
            </a:r>
            <a:br>
              <a:rPr lang="vi-VN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vi-VN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vi-VN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o-RO" sz="3200" dirty="0" smtClean="0"/>
              <a:t/>
            </a:r>
            <a:br>
              <a:rPr lang="ro-RO" sz="3200" dirty="0" smtClean="0"/>
            </a:br>
            <a:endParaRPr lang="en-US" sz="32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951" y="4096987"/>
            <a:ext cx="10363200" cy="2522022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lang="ro-RO" sz="1400" b="1" dirty="0"/>
              <a:t/>
            </a:r>
            <a:br>
              <a:rPr lang="ro-RO" sz="1400" b="1" dirty="0"/>
            </a:br>
            <a:r>
              <a:rPr lang="ro-RO" sz="1900" b="1" dirty="0"/>
              <a:t/>
            </a:r>
            <a:br>
              <a:rPr lang="ro-RO" sz="1900" b="1" dirty="0"/>
            </a:br>
            <a:r>
              <a:rPr lang="ro-RO" sz="2000" b="1" dirty="0">
                <a:ea typeface="Times New Roman"/>
                <a:cs typeface="Times New Roman"/>
              </a:rPr>
              <a:t>Axa Prioritară 6: Promovarea energiei curate şi eficienţei energetice în vederea susţinerii unei economii cu emisii scăzute de </a:t>
            </a:r>
            <a:r>
              <a:rPr lang="ro-RO" sz="2000" b="1" dirty="0" smtClean="0">
                <a:ea typeface="Times New Roman"/>
                <a:cs typeface="Times New Roman"/>
              </a:rPr>
              <a:t>carbon</a:t>
            </a:r>
          </a:p>
          <a:p>
            <a:pPr algn="l">
              <a:lnSpc>
                <a:spcPct val="115000"/>
              </a:lnSpc>
              <a:spcBef>
                <a:spcPts val="0"/>
              </a:spcBef>
            </a:pPr>
            <a:endParaRPr lang="en-US" sz="3200" dirty="0"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lang="ro-RO" sz="2100" b="1" i="1" dirty="0" smtClean="0">
                <a:ea typeface="Times New Roman"/>
                <a:cs typeface="Times New Roman"/>
              </a:rPr>
              <a:t>OS 6.1. Creşterea </a:t>
            </a:r>
            <a:r>
              <a:rPr lang="ro-RO" sz="2100" b="1" i="1" dirty="0">
                <a:ea typeface="Times New Roman"/>
                <a:cs typeface="Times New Roman"/>
              </a:rPr>
              <a:t>producţiei de energie din resurse regenerabile mai puţin exploatate (biomasă, biogaz, geotermal), </a:t>
            </a:r>
            <a:r>
              <a:rPr lang="ro-RO" sz="2100" b="1" i="1" dirty="0" smtClean="0">
                <a:ea typeface="Times New Roman"/>
                <a:cs typeface="Times New Roman"/>
              </a:rPr>
              <a:t>distribuţie</a:t>
            </a:r>
          </a:p>
          <a:p>
            <a:pPr algn="l">
              <a:lnSpc>
                <a:spcPct val="115000"/>
              </a:lnSpc>
              <a:spcBef>
                <a:spcPts val="0"/>
              </a:spcBef>
            </a:pPr>
            <a:endParaRPr lang="ro-RO" sz="2000" b="1" i="1" dirty="0" smtClean="0"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lang="ro-RO" sz="2100" b="1" i="1" dirty="0" smtClean="0">
                <a:ea typeface="Times New Roman"/>
                <a:cs typeface="Times New Roman"/>
              </a:rPr>
              <a:t>OS 6.3</a:t>
            </a:r>
            <a:r>
              <a:rPr lang="ro-RO" sz="2100" b="1" i="1" dirty="0">
                <a:ea typeface="Times New Roman"/>
                <a:cs typeface="Times New Roman"/>
              </a:rPr>
              <a:t>. Reducerea consumului mediu de energie electrică la nivelul locuinţelor</a:t>
            </a:r>
            <a:endParaRPr lang="en-US" sz="2100" b="1" i="1" dirty="0">
              <a:ea typeface="Times New Roman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</a:pPr>
            <a:endParaRPr lang="en-US" sz="3200" dirty="0" smtClean="0">
              <a:ea typeface="Calibri"/>
              <a:cs typeface="Times New Roman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o-RO" sz="1900" b="1" dirty="0"/>
              <a:t/>
            </a:r>
            <a:br>
              <a:rPr lang="ro-RO" sz="1900" b="1" dirty="0"/>
            </a:br>
            <a:r>
              <a:rPr lang="vi-VN" altLang="ro-RO" sz="2000" b="1" i="1" dirty="0">
                <a:ea typeface="Times New Roman"/>
                <a:cs typeface="Times New Roman"/>
              </a:rPr>
              <a:t>Ministerul Fondurilor Europen</a:t>
            </a:r>
            <a:r>
              <a:rPr lang="en-US" altLang="ro-RO" sz="2000" b="1" i="1" dirty="0">
                <a:ea typeface="Times New Roman"/>
                <a:cs typeface="Times New Roman"/>
              </a:rPr>
              <a:t>e</a:t>
            </a:r>
            <a:r>
              <a:rPr lang="vi-VN" altLang="ro-RO" sz="1900" b="1" i="1" dirty="0" smtClean="0">
                <a:solidFill>
                  <a:srgbClr val="000000"/>
                </a:solidFill>
              </a:rPr>
              <a:t>	</a:t>
            </a:r>
          </a:p>
          <a:p>
            <a:pPr marR="0" algn="r" eaLnBrk="1" hangingPunct="1">
              <a:lnSpc>
                <a:spcPct val="150000"/>
              </a:lnSpc>
              <a:spcBef>
                <a:spcPts val="1200"/>
              </a:spcBef>
            </a:pPr>
            <a:endParaRPr lang="ro-RO" altLang="ro-RO" sz="1600" b="1" i="1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6" name="Canvas 5"/>
          <p:cNvGrpSpPr/>
          <p:nvPr/>
        </p:nvGrpSpPr>
        <p:grpSpPr>
          <a:xfrm>
            <a:off x="3670861" y="451066"/>
            <a:ext cx="5437513" cy="970333"/>
            <a:chOff x="0" y="0"/>
            <a:chExt cx="4114800" cy="673735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4114800" cy="673735"/>
            </a:xfrm>
            <a:prstGeom prst="rect">
              <a:avLst/>
            </a:prstGeom>
            <a:noFill/>
            <a:ln>
              <a:noFill/>
            </a:ln>
          </p:spPr>
        </p:sp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7350" y="17"/>
              <a:ext cx="800100" cy="63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"/>
              <a:ext cx="961901" cy="6381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13216" y="0"/>
              <a:ext cx="732688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68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8549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 smtClean="0"/>
              <a:t>Pentru mai multe informații, accesați Ghidul Solicitantului, publicat pe site-ul </a:t>
            </a:r>
            <a:r>
              <a:rPr lang="ro-RO" dirty="0"/>
              <a:t>MFE</a:t>
            </a:r>
            <a:br>
              <a:rPr lang="ro-RO" dirty="0"/>
            </a:br>
            <a:r>
              <a:rPr lang="ro-RO" dirty="0">
                <a:hlinkClick r:id="rId2"/>
              </a:rPr>
              <a:t>http://</a:t>
            </a:r>
            <a:r>
              <a:rPr lang="ro-RO" dirty="0" smtClean="0">
                <a:hlinkClick r:id="rId2"/>
              </a:rPr>
              <a:t>www.fonduri-ue.ro/poim-2014#implementare-ghiduri-beneficiari</a:t>
            </a:r>
            <a:r>
              <a:rPr lang="ro-RO" dirty="0" smtClean="0"/>
              <a:t> </a:t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10</a:t>
            </a:fld>
            <a:endParaRPr lang="ro-RO"/>
          </a:p>
        </p:txBody>
      </p:sp>
      <p:grpSp>
        <p:nvGrpSpPr>
          <p:cNvPr id="4" name="Group 3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5" name="Group 4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9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67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18" name="Group 17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23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9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Title 1"/>
          <p:cNvSpPr txBox="1">
            <a:spLocks/>
          </p:cNvSpPr>
          <p:nvPr/>
        </p:nvSpPr>
        <p:spPr>
          <a:xfrm>
            <a:off x="182056" y="370153"/>
            <a:ext cx="92173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2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6.1 </a:t>
            </a:r>
            <a:r>
              <a:rPr lang="ro-RO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– DISTRIBUŢIE</a:t>
            </a:r>
          </a:p>
          <a:p>
            <a:endParaRPr lang="ro-RO" sz="3600" b="1" dirty="0" smtClean="0"/>
          </a:p>
          <a:p>
            <a:endParaRPr lang="ro-RO" sz="3600" b="1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2</a:t>
            </a:fld>
            <a:endParaRPr lang="ro-RO"/>
          </a:p>
        </p:txBody>
      </p:sp>
      <p:sp>
        <p:nvSpPr>
          <p:cNvPr id="3" name="Rectangle 2"/>
          <p:cNvSpPr/>
          <p:nvPr/>
        </p:nvSpPr>
        <p:spPr>
          <a:xfrm>
            <a:off x="876822" y="2141952"/>
            <a:ext cx="38705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/>
              <a:t>  </a:t>
            </a:r>
          </a:p>
        </p:txBody>
      </p:sp>
      <p:sp>
        <p:nvSpPr>
          <p:cNvPr id="4" name="Rectangle 3"/>
          <p:cNvSpPr/>
          <p:nvPr/>
        </p:nvSpPr>
        <p:spPr>
          <a:xfrm>
            <a:off x="5461210" y="50695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5032" y="2933157"/>
            <a:ext cx="475005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056" y="1923369"/>
            <a:ext cx="11182629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4000" b="1" dirty="0">
                <a:solidFill>
                  <a:srgbClr val="FF0000"/>
                </a:solidFill>
              </a:rPr>
              <a:t>Sprijinirea investiţiilor în extinderea şi modernizarea reţelelor de distribuţie a energiei electrice</a:t>
            </a:r>
            <a:endParaRPr lang="en-US" sz="4000" dirty="0">
              <a:solidFill>
                <a:srgbClr val="FF0000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sz="4000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 smtClean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  <a:p>
            <a:pPr lvl="0" algn="ctr">
              <a:lnSpc>
                <a:spcPct val="115000"/>
              </a:lnSpc>
            </a:pPr>
            <a:r>
              <a:rPr lang="ro-RO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6.1. Creşterea producţiei de energie din resurse regenerabile mai puţin exploatate (biomasă, biogaz, geotermal</a:t>
            </a:r>
            <a:r>
              <a:rPr lang="ro-RO" sz="1500" b="1" i="1" dirty="0" smtClean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) –</a:t>
            </a:r>
            <a:r>
              <a:rPr lang="ro-RO" sz="1500" b="1" i="1" dirty="0" smtClean="0">
                <a:solidFill>
                  <a:srgbClr val="0070C0"/>
                </a:solidFill>
                <a:latin typeface="Calibri" pitchFamily="34" charset="0"/>
                <a:ea typeface="Times New Roman"/>
                <a:cs typeface="Calibri" pitchFamily="34" charset="0"/>
              </a:rPr>
              <a:t> componenta de  </a:t>
            </a:r>
            <a:r>
              <a:rPr lang="ro-RO" sz="1500" b="1" i="1" dirty="0">
                <a:solidFill>
                  <a:srgbClr val="0070C0"/>
                </a:solidFill>
                <a:latin typeface="Calibri" pitchFamily="34" charset="0"/>
                <a:ea typeface="Times New Roman"/>
                <a:cs typeface="Calibri" pitchFamily="34" charset="0"/>
              </a:rPr>
              <a:t>distribuţie</a:t>
            </a:r>
          </a:p>
        </p:txBody>
      </p:sp>
    </p:spTree>
    <p:extLst>
      <p:ext uri="{BB962C8B-B14F-4D97-AF65-F5344CB8AC3E}">
        <p14:creationId xmlns:p14="http://schemas.microsoft.com/office/powerpoint/2010/main" val="333941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18" name="Group 17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23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9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Title 1"/>
          <p:cNvSpPr txBox="1">
            <a:spLocks/>
          </p:cNvSpPr>
          <p:nvPr/>
        </p:nvSpPr>
        <p:spPr>
          <a:xfrm>
            <a:off x="263538" y="370153"/>
            <a:ext cx="92173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2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6.1 </a:t>
            </a:r>
            <a:r>
              <a:rPr lang="ro-RO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– DISTRIBUŢIE</a:t>
            </a:r>
          </a:p>
          <a:p>
            <a:endParaRPr lang="ro-RO" sz="3600" b="1" dirty="0" smtClean="0"/>
          </a:p>
          <a:p>
            <a:r>
              <a:rPr lang="ro-RO" sz="3600" b="1" dirty="0" smtClean="0"/>
              <a:t>Context </a:t>
            </a:r>
            <a:endParaRPr lang="ro-RO" sz="36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3</a:t>
            </a:fld>
            <a:endParaRPr lang="ro-RO"/>
          </a:p>
        </p:txBody>
      </p:sp>
      <p:sp>
        <p:nvSpPr>
          <p:cNvPr id="3" name="Rectangle 2"/>
          <p:cNvSpPr/>
          <p:nvPr/>
        </p:nvSpPr>
        <p:spPr>
          <a:xfrm>
            <a:off x="876822" y="2141952"/>
            <a:ext cx="38705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/>
              <a:t>  </a:t>
            </a:r>
          </a:p>
        </p:txBody>
      </p:sp>
      <p:sp>
        <p:nvSpPr>
          <p:cNvPr id="4" name="Rectangle 3"/>
          <p:cNvSpPr/>
          <p:nvPr/>
        </p:nvSpPr>
        <p:spPr>
          <a:xfrm>
            <a:off x="5461210" y="50695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5032" y="2933157"/>
            <a:ext cx="475005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056" y="1923369"/>
            <a:ext cx="11182629" cy="479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 smtClean="0">
              <a:latin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571500" algn="l"/>
                <a:tab pos="6057900" algn="l"/>
              </a:tabLst>
            </a:pPr>
            <a:r>
              <a:rPr lang="ro-RO" dirty="0" smtClean="0">
                <a:ea typeface="Calibri"/>
                <a:cs typeface="Times New Roman"/>
              </a:rPr>
              <a:t>Liniile </a:t>
            </a:r>
            <a:r>
              <a:rPr lang="ro-RO" dirty="0">
                <a:ea typeface="Calibri"/>
                <a:cs typeface="Times New Roman"/>
              </a:rPr>
              <a:t>și substațiile care alcătuiesc sistemul național de transport au fost construite, în mare parte, în perioada 1960-1970. Deși operatorul derulează un program de întreținere și a impus un program susținut de renovare și modernizare a instalațiilor și echipamentelor, 50% dintre stații au fost modernizate, iar timpul de operare este depășit în proporție de 65%. </a:t>
            </a:r>
            <a:endParaRPr lang="ro-RO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571500" algn="l"/>
                <a:tab pos="6057900" algn="l"/>
              </a:tabLst>
            </a:pPr>
            <a:r>
              <a:rPr lang="ro-RO" dirty="0" smtClean="0">
                <a:ea typeface="Calibri"/>
                <a:cs typeface="Times New Roman"/>
              </a:rPr>
              <a:t>În </a:t>
            </a:r>
            <a:r>
              <a:rPr lang="ro-RO" dirty="0">
                <a:ea typeface="Calibri"/>
                <a:cs typeface="Times New Roman"/>
              </a:rPr>
              <a:t>majoritatea cazurilor, centralele care produc energie electrică prin valorificarea resurselor regenerabile de energie sunt amplasate în zone cu o densitate scăzută de reţele, în areale nelocuite sau la marginea aşezărilor </a:t>
            </a:r>
            <a:r>
              <a:rPr lang="ro-RO" dirty="0" smtClean="0">
                <a:ea typeface="Calibri"/>
                <a:cs typeface="Times New Roman"/>
              </a:rPr>
              <a:t>urbane, iar </a:t>
            </a:r>
            <a:r>
              <a:rPr lang="es-ES" dirty="0" err="1" smtClean="0">
                <a:ea typeface="Calibri"/>
                <a:cs typeface="Times New Roman"/>
              </a:rPr>
              <a:t>preluare</a:t>
            </a:r>
            <a:r>
              <a:rPr lang="ro-RO" dirty="0" smtClean="0">
                <a:ea typeface="Calibri"/>
                <a:cs typeface="Times New Roman"/>
              </a:rPr>
              <a:t>a</a:t>
            </a:r>
            <a:r>
              <a:rPr lang="es-ES" dirty="0" smtClean="0">
                <a:ea typeface="Calibri"/>
                <a:cs typeface="Times New Roman"/>
              </a:rPr>
              <a:t> </a:t>
            </a:r>
            <a:r>
              <a:rPr lang="es-ES" dirty="0" err="1">
                <a:ea typeface="Calibri"/>
                <a:cs typeface="Times New Roman"/>
              </a:rPr>
              <a:t>în</a:t>
            </a:r>
            <a:r>
              <a:rPr lang="es-ES" dirty="0">
                <a:ea typeface="Calibri"/>
                <a:cs typeface="Times New Roman"/>
              </a:rPr>
              <a:t> SEN a </a:t>
            </a:r>
            <a:r>
              <a:rPr lang="es-ES" dirty="0" err="1">
                <a:ea typeface="Calibri"/>
                <a:cs typeface="Times New Roman"/>
              </a:rPr>
              <a:t>energiei</a:t>
            </a:r>
            <a:r>
              <a:rPr lang="es-ES" dirty="0">
                <a:ea typeface="Calibri"/>
                <a:cs typeface="Times New Roman"/>
              </a:rPr>
              <a:t> </a:t>
            </a:r>
            <a:r>
              <a:rPr lang="es-ES" dirty="0" err="1">
                <a:ea typeface="Calibri"/>
                <a:cs typeface="Times New Roman"/>
              </a:rPr>
              <a:t>suplimentare</a:t>
            </a:r>
            <a:r>
              <a:rPr lang="es-ES" dirty="0">
                <a:ea typeface="Calibri"/>
                <a:cs typeface="Times New Roman"/>
              </a:rPr>
              <a:t> </a:t>
            </a:r>
            <a:r>
              <a:rPr lang="es-ES" dirty="0" err="1">
                <a:ea typeface="Calibri"/>
                <a:cs typeface="Times New Roman"/>
              </a:rPr>
              <a:t>produse</a:t>
            </a:r>
            <a:r>
              <a:rPr lang="es-ES" dirty="0">
                <a:ea typeface="Calibri"/>
                <a:cs typeface="Times New Roman"/>
              </a:rPr>
              <a:t> </a:t>
            </a:r>
            <a:r>
              <a:rPr lang="ro-RO" dirty="0" smtClean="0">
                <a:ea typeface="Calibri"/>
                <a:cs typeface="Times New Roman"/>
              </a:rPr>
              <a:t>din RES se face cu dificultăţi. Prin </a:t>
            </a:r>
            <a:r>
              <a:rPr lang="ro-RO" dirty="0">
                <a:ea typeface="Calibri"/>
                <a:cs typeface="Times New Roman"/>
              </a:rPr>
              <a:t>urmare, sunt necesare investiții în modernizarea rețelelor de transport al energiei electrice, pentru a se garanta securitatea aprovizionării și a se reduce pierderile.</a:t>
            </a:r>
            <a:endParaRPr lang="en-US" dirty="0">
              <a:ea typeface="Calibri"/>
              <a:cs typeface="Times New Roman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 smtClean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 smtClean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  <a:p>
            <a:pPr lvl="0">
              <a:lnSpc>
                <a:spcPct val="115000"/>
              </a:lnSpc>
            </a:pPr>
            <a:r>
              <a:rPr lang="ro-RO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6.1. Creşterea producţiei de energie din resurse regenerabile mai puţin exploatate (biomasă, biogaz, geotermal), distribuţie</a:t>
            </a:r>
          </a:p>
        </p:txBody>
      </p:sp>
    </p:spTree>
    <p:extLst>
      <p:ext uri="{BB962C8B-B14F-4D97-AF65-F5344CB8AC3E}">
        <p14:creationId xmlns:p14="http://schemas.microsoft.com/office/powerpoint/2010/main" val="120183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819" y="0"/>
            <a:ext cx="10515600" cy="1325563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ro-RO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</a:t>
            </a:r>
            <a:r>
              <a:rPr lang="ro-RO" sz="24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6.1 - DISTRIBUŢIE</a:t>
            </a:r>
            <a:r>
              <a:rPr lang="ro-RO" b="1" dirty="0" smtClean="0">
                <a:latin typeface="+mn-lt"/>
              </a:rPr>
              <a:t/>
            </a:r>
            <a:br>
              <a:rPr lang="ro-RO" b="1" dirty="0" smtClean="0">
                <a:latin typeface="+mn-lt"/>
              </a:rPr>
            </a:br>
            <a:r>
              <a:rPr lang="ro-RO" sz="3600" b="1" dirty="0" smtClean="0">
                <a:latin typeface="+mn-lt"/>
              </a:rPr>
              <a:t>Ce rezolvă ?</a:t>
            </a:r>
            <a:endParaRPr lang="ro-RO" sz="36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771" y="1151705"/>
            <a:ext cx="10723756" cy="5511105"/>
          </a:xfrm>
        </p:spPr>
        <p:txBody>
          <a:bodyPr>
            <a:noAutofit/>
          </a:bodyPr>
          <a:lstStyle/>
          <a:p>
            <a:pPr marL="2286000" lvl="5" indent="0">
              <a:lnSpc>
                <a:spcPct val="100000"/>
              </a:lnSpc>
              <a:buNone/>
            </a:pPr>
            <a:endParaRPr lang="ro-RO" sz="10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ro-RO" sz="2400" b="1" dirty="0" smtClean="0"/>
              <a:t>Finanțarea obiectivelor de investiții ce vizează </a:t>
            </a:r>
            <a:r>
              <a:rPr lang="ro-RO" sz="2400" b="1" dirty="0"/>
              <a:t>s</a:t>
            </a:r>
            <a:r>
              <a:rPr lang="en-US" sz="2400" b="1" dirty="0" err="1" smtClean="0"/>
              <a:t>prijinirea</a:t>
            </a:r>
            <a:r>
              <a:rPr lang="en-US" sz="2400" b="1" dirty="0" smtClean="0"/>
              <a:t> </a:t>
            </a:r>
            <a:r>
              <a:rPr lang="en-US" sz="2400" b="1" dirty="0" err="1"/>
              <a:t>investiţiilor</a:t>
            </a:r>
            <a:r>
              <a:rPr lang="en-US" sz="2400" b="1" dirty="0"/>
              <a:t> </a:t>
            </a:r>
            <a:r>
              <a:rPr lang="en-US" sz="2400" b="1" dirty="0" err="1"/>
              <a:t>în</a:t>
            </a:r>
            <a:r>
              <a:rPr lang="en-US" sz="2400" b="1" dirty="0"/>
              <a:t> </a:t>
            </a:r>
            <a:r>
              <a:rPr lang="en-US" sz="2400" b="1" dirty="0" err="1"/>
              <a:t>extinderea</a:t>
            </a:r>
            <a:r>
              <a:rPr lang="en-US" sz="2400" b="1" dirty="0"/>
              <a:t> </a:t>
            </a:r>
            <a:r>
              <a:rPr lang="en-US" sz="2400" b="1" dirty="0" err="1"/>
              <a:t>şi</a:t>
            </a:r>
            <a:r>
              <a:rPr lang="en-US" sz="2400" b="1" dirty="0"/>
              <a:t> </a:t>
            </a:r>
            <a:r>
              <a:rPr lang="en-US" sz="2400" b="1" dirty="0" err="1"/>
              <a:t>modernizarea</a:t>
            </a:r>
            <a:r>
              <a:rPr lang="en-US" sz="2400" b="1" dirty="0"/>
              <a:t> </a:t>
            </a:r>
            <a:r>
              <a:rPr lang="en-US" sz="2400" b="1" dirty="0" err="1"/>
              <a:t>reţelelor</a:t>
            </a:r>
            <a:r>
              <a:rPr lang="en-US" sz="2400" b="1" dirty="0"/>
              <a:t> de </a:t>
            </a:r>
            <a:r>
              <a:rPr lang="en-US" sz="2400" b="1" dirty="0" err="1"/>
              <a:t>distribuţie</a:t>
            </a:r>
            <a:r>
              <a:rPr lang="en-US" sz="2400" b="1" dirty="0"/>
              <a:t> a </a:t>
            </a:r>
            <a:r>
              <a:rPr lang="en-US" sz="2400" b="1" dirty="0" err="1"/>
              <a:t>energiei</a:t>
            </a:r>
            <a:r>
              <a:rPr lang="en-US" sz="2400" b="1" dirty="0"/>
              <a:t> </a:t>
            </a:r>
            <a:r>
              <a:rPr lang="en-US" sz="2400" b="1" dirty="0" err="1" smtClean="0"/>
              <a:t>electrice</a:t>
            </a:r>
            <a:endParaRPr lang="ro-RO" sz="2400" b="1" dirty="0" smtClean="0"/>
          </a:p>
          <a:p>
            <a:pPr marL="0" indent="0">
              <a:lnSpc>
                <a:spcPct val="100000"/>
              </a:lnSpc>
              <a:buNone/>
            </a:pPr>
            <a:endParaRPr lang="ro-RO" sz="2400" b="1" dirty="0" smtClean="0"/>
          </a:p>
          <a:p>
            <a:pPr marL="0" indent="0">
              <a:lnSpc>
                <a:spcPct val="100000"/>
              </a:lnSpc>
              <a:buNone/>
            </a:pPr>
            <a:endParaRPr lang="ro-RO" sz="2400" b="1" dirty="0"/>
          </a:p>
          <a:p>
            <a:pPr marL="0" indent="0">
              <a:lnSpc>
                <a:spcPct val="100000"/>
              </a:lnSpc>
              <a:buNone/>
            </a:pPr>
            <a:r>
              <a:rPr lang="ro-RO" sz="2400" b="1" dirty="0" smtClean="0"/>
              <a:t>   </a:t>
            </a:r>
            <a:endParaRPr lang="ro-RO" sz="2400" b="1" dirty="0"/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400" b="1" dirty="0">
                <a:ea typeface="Calibri"/>
                <a:cs typeface="Times New Roman"/>
              </a:rPr>
              <a:t>Principalele </a:t>
            </a:r>
            <a:r>
              <a:rPr lang="ro-RO" sz="2400" b="1" dirty="0" smtClean="0">
                <a:ea typeface="Calibri"/>
                <a:cs typeface="Times New Roman"/>
              </a:rPr>
              <a:t>rezultatele</a:t>
            </a:r>
            <a:r>
              <a:rPr lang="ro-RO" sz="2400" dirty="0" smtClean="0">
                <a:ea typeface="Calibri"/>
                <a:cs typeface="Times New Roman"/>
              </a:rPr>
              <a:t>:</a:t>
            </a:r>
            <a:endParaRPr lang="en-US" sz="2400" dirty="0">
              <a:ea typeface="Calibri"/>
              <a:cs typeface="Times New Roman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2400" dirty="0" err="1" smtClean="0">
                <a:ea typeface="Calibri"/>
                <a:cs typeface="Times New Roman"/>
              </a:rPr>
              <a:t>Asigurarea</a:t>
            </a:r>
            <a:r>
              <a:rPr lang="en-US" sz="2400" dirty="0" smtClean="0">
                <a:ea typeface="Calibri"/>
                <a:cs typeface="Times New Roman"/>
              </a:rPr>
              <a:t> </a:t>
            </a:r>
            <a:r>
              <a:rPr lang="en-US" sz="2400" dirty="0" err="1" smtClean="0">
                <a:ea typeface="Calibri"/>
                <a:cs typeface="Times New Roman"/>
              </a:rPr>
              <a:t>conect</a:t>
            </a:r>
            <a:r>
              <a:rPr lang="ro-RO" sz="2400" dirty="0" smtClean="0">
                <a:ea typeface="Calibri"/>
                <a:cs typeface="Times New Roman"/>
              </a:rPr>
              <a:t>ării unor capacități </a:t>
            </a:r>
            <a:r>
              <a:rPr lang="ro-RO" sz="2400" dirty="0">
                <a:ea typeface="Calibri"/>
                <a:cs typeface="Times New Roman"/>
              </a:rPr>
              <a:t>de </a:t>
            </a:r>
            <a:r>
              <a:rPr lang="ro-RO" sz="2400" dirty="0" smtClean="0">
                <a:ea typeface="Calibri"/>
                <a:cs typeface="Times New Roman"/>
              </a:rPr>
              <a:t>producție a energiei regenerabile </a:t>
            </a:r>
            <a:r>
              <a:rPr lang="ro-RO" sz="2400" dirty="0">
                <a:ea typeface="Calibri"/>
                <a:cs typeface="Times New Roman"/>
              </a:rPr>
              <a:t>suplimentare </a:t>
            </a:r>
            <a:r>
              <a:rPr lang="ro-RO" sz="2400" dirty="0" smtClean="0">
                <a:ea typeface="Calibri"/>
                <a:cs typeface="Times New Roman"/>
              </a:rPr>
              <a:t>la </a:t>
            </a:r>
            <a:r>
              <a:rPr lang="ro-RO" sz="2400" dirty="0">
                <a:ea typeface="Calibri"/>
                <a:cs typeface="Times New Roman"/>
              </a:rPr>
              <a:t>rețeaua distribuitorilor aferenți</a:t>
            </a:r>
            <a:endParaRPr lang="en-US" sz="2400" dirty="0">
              <a:ea typeface="Calibri"/>
              <a:cs typeface="Times New Roman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ro-RO" sz="2400" dirty="0" smtClean="0">
                <a:ea typeface="Calibri"/>
                <a:cs typeface="Times New Roman"/>
              </a:rPr>
              <a:t>Crearea </a:t>
            </a:r>
            <a:r>
              <a:rPr lang="ro-RO" sz="2400" dirty="0">
                <a:ea typeface="Calibri"/>
                <a:cs typeface="Times New Roman"/>
              </a:rPr>
              <a:t>condiţiilor tehnice necesare racordării centralelor de producere a energiei electrice prin valorificarea resurselor regenerabile prin întărirea reţelei electrice</a:t>
            </a:r>
            <a:endParaRPr lang="en-US" sz="2400" dirty="0">
              <a:ea typeface="Calibri"/>
              <a:cs typeface="Times New Roman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ro-RO" sz="2400" dirty="0" smtClean="0">
                <a:ea typeface="Calibri"/>
                <a:cs typeface="Times New Roman"/>
              </a:rPr>
              <a:t>Creşterea gradului </a:t>
            </a:r>
            <a:r>
              <a:rPr lang="ro-RO" sz="2400" dirty="0">
                <a:ea typeface="Calibri"/>
                <a:cs typeface="Times New Roman"/>
              </a:rPr>
              <a:t>de continuitate în </a:t>
            </a:r>
            <a:r>
              <a:rPr lang="ro-RO" sz="2400" dirty="0" smtClean="0">
                <a:ea typeface="Calibri"/>
                <a:cs typeface="Times New Roman"/>
              </a:rPr>
              <a:t>alimentare</a:t>
            </a:r>
            <a:endParaRPr lang="en-US" sz="2400" dirty="0">
              <a:latin typeface="Times New Roman Bold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o-RO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6.1. Creşterea producţiei de energie din resurse regenerabile mai puţin exploatate (biomasă, biogaz, geotermal), distribuţie</a:t>
            </a:r>
          </a:p>
          <a:p>
            <a:endParaRPr lang="ro-RO" sz="1800" dirty="0" smtClean="0"/>
          </a:p>
          <a:p>
            <a:endParaRPr lang="ro-RO" sz="1800" dirty="0"/>
          </a:p>
          <a:p>
            <a:pPr lvl="1"/>
            <a:endParaRPr lang="ro-RO" sz="2000" dirty="0" smtClean="0"/>
          </a:p>
          <a:p>
            <a:endParaRPr lang="ro-RO" sz="2000" dirty="0"/>
          </a:p>
          <a:p>
            <a:endParaRPr lang="ro-RO" sz="2000" dirty="0" smtClean="0"/>
          </a:p>
          <a:p>
            <a:endParaRPr lang="ro-RO" sz="2000" dirty="0" smtClean="0"/>
          </a:p>
          <a:p>
            <a:endParaRPr lang="ro-RO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4</a:t>
            </a:fld>
            <a:endParaRPr lang="ro-RO" dirty="0"/>
          </a:p>
        </p:txBody>
      </p:sp>
      <p:grpSp>
        <p:nvGrpSpPr>
          <p:cNvPr id="4" name="Group 3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12" name="Group 11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15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Down Arrow 6"/>
          <p:cNvSpPr/>
          <p:nvPr/>
        </p:nvSpPr>
        <p:spPr>
          <a:xfrm>
            <a:off x="5164972" y="2425126"/>
            <a:ext cx="1277655" cy="12918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91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967" y="208620"/>
            <a:ext cx="10515600" cy="1228293"/>
          </a:xfrm>
        </p:spPr>
        <p:txBody>
          <a:bodyPr>
            <a:normAutofit fontScale="90000"/>
          </a:bodyPr>
          <a:lstStyle/>
          <a:p>
            <a:r>
              <a:rPr lang="ro-RO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6.1 </a:t>
            </a:r>
            <a:r>
              <a:rPr lang="ro-RO" sz="24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– DISTRIBUŢIE</a:t>
            </a:r>
            <a:br>
              <a:rPr lang="ro-RO" sz="24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o-RO" sz="3600" b="1" dirty="0" smtClean="0"/>
              <a:t/>
            </a:r>
            <a:br>
              <a:rPr lang="ro-RO" sz="3600" b="1" dirty="0" smtClean="0"/>
            </a:br>
            <a:r>
              <a:rPr lang="ro-RO" sz="3600" b="1" dirty="0" smtClean="0"/>
              <a:t>Cui se adresează?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989" y="1502865"/>
            <a:ext cx="11553606" cy="5027532"/>
          </a:xfrm>
        </p:spPr>
        <p:txBody>
          <a:bodyPr>
            <a:noAutofit/>
          </a:bodyPr>
          <a:lstStyle/>
          <a:p>
            <a:pPr lvl="1" algn="just"/>
            <a:endParaRPr lang="ro-RO" sz="2800" dirty="0" smtClean="0"/>
          </a:p>
          <a:p>
            <a:pPr lvl="1" algn="just"/>
            <a:r>
              <a:rPr lang="vi-VN" b="1" dirty="0" smtClean="0">
                <a:latin typeface="Calibri" pitchFamily="34" charset="0"/>
                <a:cs typeface="Calibri" pitchFamily="34" charset="0"/>
              </a:rPr>
              <a:t>Operatori</a:t>
            </a:r>
            <a:r>
              <a:rPr lang="ro-RO" b="1" dirty="0">
                <a:latin typeface="Calibri" pitchFamily="34" charset="0"/>
                <a:cs typeface="Calibri" pitchFamily="34" charset="0"/>
              </a:rPr>
              <a:t>lor</a:t>
            </a:r>
            <a:r>
              <a:rPr lang="vi-VN" b="1" dirty="0">
                <a:latin typeface="Calibri" pitchFamily="34" charset="0"/>
                <a:cs typeface="Calibri" pitchFamily="34" charset="0"/>
              </a:rPr>
              <a:t> de distribuţie/transport a energiei electrice </a:t>
            </a:r>
            <a:r>
              <a:rPr lang="vi-VN" dirty="0">
                <a:latin typeface="Calibri" pitchFamily="34" charset="0"/>
                <a:cs typeface="Calibri" pitchFamily="34" charset="0"/>
              </a:rPr>
              <a:t>care preiau energie produsă din resurse regenerabile de energie</a:t>
            </a:r>
            <a:endParaRPr lang="ro-RO" dirty="0">
              <a:latin typeface="Calibri" pitchFamily="34" charset="0"/>
              <a:cs typeface="Calibri" pitchFamily="34" charset="0"/>
            </a:endParaRPr>
          </a:p>
          <a:p>
            <a:pPr marL="457200" lvl="1" indent="0" algn="just">
              <a:buNone/>
            </a:pPr>
            <a:endParaRPr lang="ro-RO" sz="2000" dirty="0" smtClean="0"/>
          </a:p>
          <a:p>
            <a:pPr marL="457200" lvl="1" indent="0" algn="just">
              <a:buNone/>
            </a:pPr>
            <a:r>
              <a:rPr lang="ro-RO" sz="3200" b="1" dirty="0">
                <a:latin typeface="+mj-lt"/>
                <a:ea typeface="+mj-ea"/>
                <a:cs typeface="+mj-cs"/>
              </a:rPr>
              <a:t>Ce măsuri sunt finanțate? </a:t>
            </a:r>
          </a:p>
          <a:p>
            <a:pPr marL="457200" lvl="1" indent="0" algn="just">
              <a:buNone/>
            </a:pPr>
            <a:endParaRPr lang="ro-RO" sz="2000" dirty="0" smtClean="0"/>
          </a:p>
          <a:p>
            <a:pPr marL="914400" lvl="1" indent="-457200" algn="just">
              <a:lnSpc>
                <a:spcPct val="107000"/>
              </a:lnSpc>
            </a:pPr>
            <a:r>
              <a:rPr lang="ro-RO" b="1" dirty="0" smtClean="0">
                <a:latin typeface="Calibri" pitchFamily="34" charset="0"/>
                <a:cs typeface="Calibri" pitchFamily="34" charset="0"/>
              </a:rPr>
              <a:t>Investiţii </a:t>
            </a:r>
            <a:r>
              <a:rPr lang="ro-RO" b="1" dirty="0">
                <a:latin typeface="Calibri" pitchFamily="34" charset="0"/>
                <a:cs typeface="Calibri" pitchFamily="34" charset="0"/>
              </a:rPr>
              <a:t>în extinderea şi modernizarea reţelelor </a:t>
            </a:r>
            <a:r>
              <a:rPr lang="ro-RO" dirty="0">
                <a:latin typeface="Calibri" pitchFamily="34" charset="0"/>
                <a:cs typeface="Calibri" pitchFamily="34" charset="0"/>
              </a:rPr>
              <a:t>de distribuţie a energiei electrice, în scopul preluării energiei produse din resurse regenerabile în condiţii de siguranţă a funcţionării SEN</a:t>
            </a:r>
          </a:p>
          <a:p>
            <a:pPr marL="457200" lvl="1" indent="0" algn="just">
              <a:buNone/>
            </a:pPr>
            <a:endParaRPr lang="ro-RO" sz="2000" dirty="0" smtClean="0"/>
          </a:p>
          <a:p>
            <a:pPr marL="457200" lvl="1" indent="0" algn="just">
              <a:buNone/>
            </a:pPr>
            <a:endParaRPr lang="ro-RO" sz="2000" dirty="0"/>
          </a:p>
          <a:p>
            <a:pPr marL="457200" lvl="1" indent="0" algn="just">
              <a:buNone/>
            </a:pPr>
            <a:endParaRPr lang="ro-RO" sz="2000" dirty="0" smtClean="0"/>
          </a:p>
          <a:p>
            <a:pPr marL="457200" lvl="1" indent="0" algn="just">
              <a:buNone/>
            </a:pPr>
            <a:endParaRPr lang="ro-RO" sz="2000" dirty="0"/>
          </a:p>
          <a:p>
            <a:pPr marL="457200" lvl="1" indent="0" algn="just">
              <a:buNone/>
            </a:pPr>
            <a:endParaRPr lang="ro-RO" sz="2000" dirty="0" smtClean="0"/>
          </a:p>
          <a:p>
            <a:pPr marL="457200" lvl="1" indent="0" algn="just">
              <a:buNone/>
            </a:pPr>
            <a:endParaRPr lang="ro-RO" sz="2000" dirty="0"/>
          </a:p>
          <a:p>
            <a:pPr marL="457200" lvl="1" indent="0" algn="just">
              <a:buNone/>
            </a:pPr>
            <a:endParaRPr lang="ro-RO" sz="2000" dirty="0" smtClean="0"/>
          </a:p>
          <a:p>
            <a:pPr marL="457200" lvl="1" indent="0" algn="just">
              <a:buNone/>
            </a:pPr>
            <a:endParaRPr lang="ro-RO" sz="1000" dirty="0" smtClean="0"/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o-RO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6.1. Creşterea producţiei de energie din resurse regenerabile mai puţin exploatate (biomasă, biogaz, geotermal), distribuţie</a:t>
            </a:r>
          </a:p>
          <a:p>
            <a:endParaRPr lang="ro-RO" sz="1800" dirty="0"/>
          </a:p>
          <a:p>
            <a:pPr marL="457200" lvl="1" indent="0" algn="just">
              <a:buNone/>
            </a:pPr>
            <a:endParaRPr lang="ro-RO" sz="1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5</a:t>
            </a:fld>
            <a:endParaRPr lang="ro-RO"/>
          </a:p>
        </p:txBody>
      </p:sp>
      <p:grpSp>
        <p:nvGrpSpPr>
          <p:cNvPr id="6" name="Group 5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7" name="Group 6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10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7969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18" name="Group 17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23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9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Title 1"/>
          <p:cNvSpPr txBox="1">
            <a:spLocks/>
          </p:cNvSpPr>
          <p:nvPr/>
        </p:nvSpPr>
        <p:spPr>
          <a:xfrm>
            <a:off x="182056" y="370153"/>
            <a:ext cx="92173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20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6.3 – </a:t>
            </a:r>
            <a:r>
              <a:rPr lang="ro-RO" sz="20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Contorizare Inteligentă</a:t>
            </a:r>
            <a:endParaRPr lang="ro-RO" sz="3600" b="1" dirty="0" smtClean="0"/>
          </a:p>
          <a:p>
            <a:endParaRPr lang="ro-RO" sz="3600" b="1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6</a:t>
            </a:fld>
            <a:endParaRPr lang="ro-RO"/>
          </a:p>
        </p:txBody>
      </p:sp>
      <p:sp>
        <p:nvSpPr>
          <p:cNvPr id="3" name="Rectangle 2"/>
          <p:cNvSpPr/>
          <p:nvPr/>
        </p:nvSpPr>
        <p:spPr>
          <a:xfrm>
            <a:off x="876822" y="2141952"/>
            <a:ext cx="38705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/>
              <a:t>  </a:t>
            </a:r>
          </a:p>
        </p:txBody>
      </p:sp>
      <p:sp>
        <p:nvSpPr>
          <p:cNvPr id="4" name="Rectangle 3"/>
          <p:cNvSpPr/>
          <p:nvPr/>
        </p:nvSpPr>
        <p:spPr>
          <a:xfrm>
            <a:off x="5461210" y="50695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5032" y="2933157"/>
            <a:ext cx="475005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056" y="1923369"/>
            <a:ext cx="11182629" cy="303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o-RO" sz="4000" b="1" dirty="0">
                <a:solidFill>
                  <a:srgbClr val="FF0000"/>
                </a:solidFill>
              </a:rPr>
              <a:t>Implementarea distribuţiei inteligente într-o zonă omogenă de consumatori casnici de energie electrică</a:t>
            </a:r>
            <a:endParaRPr lang="ro-RO" sz="4000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o-RO" altLang="en-US" dirty="0" smtClean="0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  <a:p>
            <a:pPr lvl="0">
              <a:lnSpc>
                <a:spcPct val="115000"/>
              </a:lnSpc>
            </a:pPr>
            <a:r>
              <a:rPr lang="vi-VN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6.3. Reducerea consumului mediu de energie electrică la nivelul locuinţelor</a:t>
            </a:r>
          </a:p>
        </p:txBody>
      </p:sp>
    </p:spTree>
    <p:extLst>
      <p:ext uri="{BB962C8B-B14F-4D97-AF65-F5344CB8AC3E}">
        <p14:creationId xmlns:p14="http://schemas.microsoft.com/office/powerpoint/2010/main" val="216941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758" y="507596"/>
            <a:ext cx="10470380" cy="608685"/>
          </a:xfrm>
        </p:spPr>
        <p:txBody>
          <a:bodyPr>
            <a:normAutofit fontScale="90000"/>
          </a:bodyPr>
          <a:lstStyle/>
          <a:p>
            <a:r>
              <a:rPr lang="ro-RO" sz="24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o-RO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</a:t>
            </a:r>
            <a:r>
              <a:rPr lang="ro-RO" sz="24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6.3 – contorizare inteligentă</a:t>
            </a:r>
            <a:r>
              <a:rPr lang="ro-RO" sz="5400" dirty="0">
                <a:solidFill>
                  <a:srgbClr val="FF0000"/>
                </a:solidFill>
              </a:rPr>
              <a:t/>
            </a:r>
            <a:br>
              <a:rPr lang="ro-RO" sz="5400" dirty="0">
                <a:solidFill>
                  <a:srgbClr val="FF0000"/>
                </a:solidFill>
              </a:rPr>
            </a:br>
            <a:r>
              <a:rPr lang="ro-RO" sz="3200" b="1" dirty="0" smtClean="0">
                <a:latin typeface="+mn-lt"/>
              </a:rPr>
              <a:t>Ce rezolvă ?</a:t>
            </a:r>
            <a:endParaRPr lang="ro-RO"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246" y="1391263"/>
            <a:ext cx="10586760" cy="5096623"/>
          </a:xfrm>
        </p:spPr>
        <p:txBody>
          <a:bodyPr>
            <a:noAutofit/>
          </a:bodyPr>
          <a:lstStyle/>
          <a:p>
            <a:pPr marL="2286000" lvl="5" indent="0">
              <a:lnSpc>
                <a:spcPct val="100000"/>
              </a:lnSpc>
              <a:buNone/>
            </a:pPr>
            <a:endParaRPr lang="ro-RO" sz="1000" dirty="0"/>
          </a:p>
          <a:p>
            <a:pPr marL="0" indent="0" algn="just">
              <a:buNone/>
            </a:pPr>
            <a:r>
              <a:rPr lang="ro-RO" sz="2400" b="1" dirty="0" smtClean="0">
                <a:latin typeface="Calibri" pitchFamily="34" charset="0"/>
                <a:cs typeface="Calibri" pitchFamily="34" charset="0"/>
              </a:rPr>
              <a:t>Implementarea </a:t>
            </a:r>
            <a:r>
              <a:rPr lang="ro-RO" sz="2400" b="1" dirty="0">
                <a:latin typeface="Calibri" pitchFamily="34" charset="0"/>
                <a:cs typeface="Calibri" pitchFamily="34" charset="0"/>
              </a:rPr>
              <a:t>proiectelor finanțate ce vizează </a:t>
            </a:r>
            <a:r>
              <a:rPr lang="vi-VN" sz="2400" b="1" dirty="0">
                <a:latin typeface="Calibri" pitchFamily="34" charset="0"/>
                <a:cs typeface="Calibri" pitchFamily="34" charset="0"/>
              </a:rPr>
              <a:t>Implementarea distribuţiei inteligente într-o zonă omogenă de consumatori casnici de energie electrică </a:t>
            </a:r>
            <a:r>
              <a:rPr lang="ro-RO" sz="2400" b="1" dirty="0">
                <a:latin typeface="Calibri" pitchFamily="34" charset="0"/>
                <a:cs typeface="Calibri" pitchFamily="34" charset="0"/>
              </a:rPr>
              <a:t>  </a:t>
            </a:r>
          </a:p>
          <a:p>
            <a:pPr marL="0" indent="0">
              <a:buNone/>
            </a:pPr>
            <a:endParaRPr lang="ro-RO" sz="2400" b="1" dirty="0"/>
          </a:p>
          <a:p>
            <a:pPr marL="0" indent="0">
              <a:buNone/>
            </a:pPr>
            <a:endParaRPr lang="ro-RO" sz="2400" b="1" dirty="0" smtClean="0"/>
          </a:p>
          <a:p>
            <a:pPr marL="0" indent="0">
              <a:buNone/>
            </a:pPr>
            <a:endParaRPr lang="ro-RO" sz="2400" b="1" dirty="0"/>
          </a:p>
          <a:p>
            <a:pPr lvl="0" algn="just">
              <a:spcAft>
                <a:spcPts val="600"/>
              </a:spcAft>
            </a:pPr>
            <a:r>
              <a:rPr lang="ro-RO" sz="2000" dirty="0" smtClean="0">
                <a:latin typeface="Calibri" pitchFamily="34" charset="0"/>
                <a:cs typeface="Calibri" pitchFamily="34" charset="0"/>
              </a:rPr>
              <a:t>Instalarea unor sisteme </a:t>
            </a:r>
            <a:r>
              <a:rPr lang="ro-RO" sz="2000" dirty="0">
                <a:latin typeface="Calibri" pitchFamily="34" charset="0"/>
                <a:cs typeface="Calibri" pitchFamily="34" charset="0"/>
              </a:rPr>
              <a:t>de măsurare inteligentă pentru </a:t>
            </a:r>
            <a:r>
              <a:rPr lang="ro-RO" sz="2000" b="1" dirty="0">
                <a:latin typeface="Calibri" pitchFamily="34" charset="0"/>
                <a:cs typeface="Calibri" pitchFamily="34" charset="0"/>
              </a:rPr>
              <a:t>mai mulţi </a:t>
            </a:r>
            <a:r>
              <a:rPr lang="ro-RO" sz="2000" b="1" dirty="0" smtClean="0">
                <a:latin typeface="Calibri" pitchFamily="34" charset="0"/>
                <a:cs typeface="Calibri" pitchFamily="34" charset="0"/>
              </a:rPr>
              <a:t>consumatori casnici </a:t>
            </a:r>
            <a:r>
              <a:rPr lang="ro-RO" sz="2000" dirty="0" smtClean="0">
                <a:latin typeface="Calibri" pitchFamily="34" charset="0"/>
                <a:cs typeface="Calibri" pitchFamily="34" charset="0"/>
              </a:rPr>
              <a:t>conectaţi </a:t>
            </a:r>
            <a:r>
              <a:rPr lang="ro-RO" sz="2000" dirty="0">
                <a:latin typeface="Calibri" pitchFamily="34" charset="0"/>
                <a:cs typeface="Calibri" pitchFamily="34" charset="0"/>
              </a:rPr>
              <a:t>la reţele </a:t>
            </a:r>
            <a:r>
              <a:rPr lang="ro-RO" sz="2000" dirty="0" smtClean="0">
                <a:latin typeface="Calibri" pitchFamily="34" charset="0"/>
                <a:cs typeface="Calibri" pitchFamily="34" charset="0"/>
              </a:rPr>
              <a:t>inteligente </a:t>
            </a:r>
            <a:r>
              <a:rPr lang="ro-RO" sz="2000" dirty="0" smtClean="0">
                <a:latin typeface="Calibri" pitchFamily="34" charset="0"/>
                <a:ea typeface="Calibri"/>
                <a:cs typeface="Calibri" pitchFamily="34" charset="0"/>
              </a:rPr>
              <a:t>Îmbunătățirea </a:t>
            </a:r>
            <a:r>
              <a:rPr lang="ro-RO" sz="2000" dirty="0">
                <a:latin typeface="Calibri" pitchFamily="34" charset="0"/>
                <a:ea typeface="Calibri"/>
                <a:cs typeface="Calibri" pitchFamily="34" charset="0"/>
              </a:rPr>
              <a:t>gestionării consumului de energie electrică la nivelul locuinţelor </a:t>
            </a:r>
            <a:endParaRPr lang="ro-RO" sz="2000" dirty="0" smtClean="0">
              <a:latin typeface="Calibri" pitchFamily="34" charset="0"/>
              <a:ea typeface="Calibri"/>
              <a:cs typeface="Calibri" pitchFamily="34" charset="0"/>
            </a:endParaRPr>
          </a:p>
          <a:p>
            <a:pPr lvl="0" algn="just">
              <a:spcAft>
                <a:spcPts val="600"/>
              </a:spcAft>
            </a:pPr>
            <a:r>
              <a:rPr lang="ro-RO" sz="2000" dirty="0" smtClean="0">
                <a:latin typeface="Calibri" pitchFamily="34" charset="0"/>
                <a:ea typeface="Calibri"/>
                <a:cs typeface="Calibri" pitchFamily="34" charset="0"/>
              </a:rPr>
              <a:t>Asigurarea </a:t>
            </a:r>
            <a:r>
              <a:rPr lang="ro-RO" sz="2000" dirty="0">
                <a:latin typeface="Calibri" pitchFamily="34" charset="0"/>
                <a:ea typeface="Calibri"/>
                <a:cs typeface="Calibri" pitchFamily="34" charset="0"/>
              </a:rPr>
              <a:t>facturării energiei electrice pe baza consumului real</a:t>
            </a:r>
            <a:endParaRPr lang="en-US" sz="2000" dirty="0">
              <a:latin typeface="Calibri" pitchFamily="34" charset="0"/>
              <a:ea typeface="Calibri"/>
              <a:cs typeface="Calibri" pitchFamily="34" charset="0"/>
            </a:endParaRPr>
          </a:p>
          <a:p>
            <a:pPr marR="393700" lvl="0" algn="just" hangingPunct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ro-RO" sz="2000" dirty="0">
                <a:latin typeface="Calibri" pitchFamily="34" charset="0"/>
                <a:ea typeface="Calibri"/>
                <a:cs typeface="Calibri" pitchFamily="34" charset="0"/>
              </a:rPr>
              <a:t>Contribuția proiectelor la realizarea viitoarelor rețele inteligente de distribuție a energiei electrice</a:t>
            </a:r>
            <a:endParaRPr lang="en-US" sz="2000" dirty="0">
              <a:latin typeface="Calibri" pitchFamily="34" charset="0"/>
              <a:ea typeface="Calibri"/>
              <a:cs typeface="Calibri" pitchFamily="34" charset="0"/>
            </a:endParaRPr>
          </a:p>
          <a:p>
            <a:pPr marL="457200" lvl="1" indent="0">
              <a:buNone/>
            </a:pPr>
            <a:endParaRPr lang="ro-RO" sz="1800" b="1" i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o-RO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6.3. Reducerea consumului mediu de energie electrică la nivelul locuinţelor</a:t>
            </a:r>
            <a:endParaRPr lang="en-US" sz="1500" b="1" i="1" dirty="0">
              <a:solidFill>
                <a:srgbClr val="FF0000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pPr marL="457200" lvl="1" indent="0">
              <a:buNone/>
            </a:pPr>
            <a:endParaRPr lang="ro-RO" sz="2000" dirty="0" smtClean="0"/>
          </a:p>
          <a:p>
            <a:endParaRPr lang="ro-RO" sz="2000" dirty="0"/>
          </a:p>
          <a:p>
            <a:endParaRPr lang="ro-RO" sz="2000" dirty="0" smtClean="0"/>
          </a:p>
          <a:p>
            <a:endParaRPr lang="ro-RO" sz="2000" dirty="0" smtClean="0"/>
          </a:p>
          <a:p>
            <a:endParaRPr lang="ro-RO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7</a:t>
            </a:fld>
            <a:endParaRPr lang="ro-RO" dirty="0"/>
          </a:p>
        </p:txBody>
      </p:sp>
      <p:grpSp>
        <p:nvGrpSpPr>
          <p:cNvPr id="4" name="Group 3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12" name="Group 11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15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Down Arrow 6"/>
          <p:cNvSpPr/>
          <p:nvPr/>
        </p:nvSpPr>
        <p:spPr>
          <a:xfrm>
            <a:off x="4937760" y="2612571"/>
            <a:ext cx="825597" cy="6650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27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967" y="208621"/>
            <a:ext cx="10515600" cy="852736"/>
          </a:xfrm>
        </p:spPr>
        <p:txBody>
          <a:bodyPr>
            <a:normAutofit fontScale="90000"/>
          </a:bodyPr>
          <a:lstStyle/>
          <a:p>
            <a:r>
              <a:rPr lang="ro-RO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6.3 – contorizare inteligentă</a:t>
            </a:r>
            <a:r>
              <a:rPr lang="ro-RO" sz="3600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o-RO" sz="3600" b="1" dirty="0" smtClean="0">
                <a:latin typeface="Calibri" pitchFamily="34" charset="0"/>
                <a:cs typeface="Calibri" pitchFamily="34" charset="0"/>
              </a:rPr>
            </a:br>
            <a:r>
              <a:rPr lang="ro-RO" sz="3600" b="1" dirty="0" smtClean="0">
                <a:latin typeface="Calibri" pitchFamily="34" charset="0"/>
                <a:cs typeface="Calibri" pitchFamily="34" charset="0"/>
              </a:rPr>
              <a:t>Cui se adresează?</a:t>
            </a:r>
            <a:endParaRPr lang="ro-RO" sz="3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949" y="1518557"/>
            <a:ext cx="11553606" cy="4810991"/>
          </a:xfrm>
        </p:spPr>
        <p:txBody>
          <a:bodyPr>
            <a:noAutofit/>
          </a:bodyPr>
          <a:lstStyle/>
          <a:p>
            <a:pPr algn="just"/>
            <a:endParaRPr lang="ro-RO" sz="2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vi-VN" sz="2400" b="1" dirty="0" smtClean="0">
                <a:latin typeface="Calibri" pitchFamily="34" charset="0"/>
                <a:cs typeface="Calibri" pitchFamily="34" charset="0"/>
              </a:rPr>
              <a:t>Operatori</a:t>
            </a:r>
            <a:r>
              <a:rPr lang="ro-RO" sz="2400" b="1" dirty="0" smtClean="0">
                <a:latin typeface="Calibri" pitchFamily="34" charset="0"/>
                <a:cs typeface="Calibri" pitchFamily="34" charset="0"/>
              </a:rPr>
              <a:t>lor</a:t>
            </a:r>
            <a:r>
              <a:rPr lang="vi-VN" sz="2400" b="1" dirty="0" smtClean="0">
                <a:latin typeface="Calibri" pitchFamily="34" charset="0"/>
                <a:cs typeface="Calibri" pitchFamily="34" charset="0"/>
              </a:rPr>
              <a:t> concesionari de distribuţie energie electrică</a:t>
            </a:r>
            <a:r>
              <a:rPr lang="vi-VN" sz="2400" dirty="0" smtClean="0">
                <a:latin typeface="Calibri" pitchFamily="34" charset="0"/>
                <a:cs typeface="Calibri" pitchFamily="34" charset="0"/>
              </a:rPr>
              <a:t>, care se supun obligaţiilor de implementare a contorizării inteligente în proporţie de 80% până în 2020 (conform Ordinului ANRE nr. 145/2014 privind implementarea sistemelor de măsurare inteligentă a energiei electrice, cu modificările şi completările ulterioare). </a:t>
            </a:r>
            <a:endParaRPr lang="ro-RO" sz="2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o-RO" sz="2400" dirty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ro-RO" sz="3200" b="1" dirty="0" smtClean="0">
                <a:latin typeface="Calibri" pitchFamily="34" charset="0"/>
                <a:ea typeface="+mj-ea"/>
                <a:cs typeface="Calibri" pitchFamily="34" charset="0"/>
              </a:rPr>
              <a:t>Ce </a:t>
            </a:r>
            <a:r>
              <a:rPr lang="ro-RO" sz="3200" b="1" dirty="0">
                <a:latin typeface="Calibri" pitchFamily="34" charset="0"/>
                <a:ea typeface="+mj-ea"/>
                <a:cs typeface="Calibri" pitchFamily="34" charset="0"/>
              </a:rPr>
              <a:t>măsuri sunt finanțate? </a:t>
            </a:r>
          </a:p>
          <a:p>
            <a:pPr algn="just"/>
            <a:endParaRPr lang="ro-RO" sz="2400" dirty="0" smtClean="0">
              <a:latin typeface="Calibri" pitchFamily="34" charset="0"/>
              <a:cs typeface="Calibri" pitchFamily="34" charset="0"/>
            </a:endParaRPr>
          </a:p>
          <a:p>
            <a:pPr marL="228600" lvl="1" algn="just">
              <a:spcBef>
                <a:spcPts val="1000"/>
              </a:spcBef>
            </a:pPr>
            <a:r>
              <a:rPr lang="vi-VN" dirty="0">
                <a:latin typeface="Calibri" pitchFamily="34" charset="0"/>
                <a:cs typeface="Calibri" pitchFamily="34" charset="0"/>
              </a:rPr>
              <a:t>Implementarea distribuţiei inteligente într-o zonă omogenă de consumatori casnici de energie electrică (proiecte demonstrative la nivelul regiunilor acoperite de operatorii de distribuție concesionari)</a:t>
            </a:r>
            <a:endParaRPr lang="ro-RO" b="1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o-RO" sz="2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o-RO" sz="1000" dirty="0" smtClean="0"/>
          </a:p>
          <a:p>
            <a:pPr algn="just"/>
            <a:endParaRPr lang="ro-RO" sz="1000" dirty="0" smtClean="0"/>
          </a:p>
          <a:p>
            <a:pPr algn="just"/>
            <a:endParaRPr lang="ro-RO" sz="1000" dirty="0"/>
          </a:p>
          <a:p>
            <a:pPr algn="just"/>
            <a:endParaRPr lang="ro-RO" sz="1000" dirty="0" smtClean="0"/>
          </a:p>
          <a:p>
            <a:pPr algn="just"/>
            <a:endParaRPr lang="ro-RO" sz="1000" dirty="0" smtClean="0"/>
          </a:p>
          <a:p>
            <a:pPr algn="just"/>
            <a:endParaRPr lang="ro-RO" sz="1000" dirty="0"/>
          </a:p>
          <a:p>
            <a:pPr algn="just"/>
            <a:endParaRPr lang="ro-RO" sz="1000" dirty="0" smtClean="0"/>
          </a:p>
          <a:p>
            <a:pPr algn="just"/>
            <a:endParaRPr lang="ro-RO" sz="1000" dirty="0"/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buNone/>
            </a:pPr>
            <a:endParaRPr lang="ro-RO" sz="2000" b="1" dirty="0">
              <a:solidFill>
                <a:prstClr val="black"/>
              </a:solidFill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vi-VN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6.3. Reducerea consumului mediu de energie electrică la nivelul locuinţelor</a:t>
            </a:r>
          </a:p>
          <a:p>
            <a:pPr marL="0" indent="0" algn="just">
              <a:buNone/>
            </a:pPr>
            <a:endParaRPr lang="ro-RO" sz="1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8</a:t>
            </a:fld>
            <a:endParaRPr lang="ro-RO"/>
          </a:p>
        </p:txBody>
      </p:sp>
      <p:grpSp>
        <p:nvGrpSpPr>
          <p:cNvPr id="6" name="Group 5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7" name="Group 6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10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3358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29" name="Group 28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32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405510" y="235489"/>
            <a:ext cx="8836462" cy="999662"/>
          </a:xfrm>
        </p:spPr>
        <p:txBody>
          <a:bodyPr>
            <a:normAutofit fontScale="90000"/>
          </a:bodyPr>
          <a:lstStyle/>
          <a:p>
            <a:r>
              <a:rPr lang="ro-RO" sz="3600" b="1" dirty="0" smtClean="0"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  <a:t/>
            </a:r>
            <a:br>
              <a:rPr lang="ro-RO" sz="3600" b="1" dirty="0" smtClean="0"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</a:br>
            <a:r>
              <a:rPr lang="ro-RO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OS 6.3 – contorizare </a:t>
            </a:r>
            <a:r>
              <a:rPr lang="ro-RO" sz="24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inteligentă</a:t>
            </a:r>
            <a:br>
              <a:rPr lang="ro-RO" sz="24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o-RO" sz="3600" b="1" dirty="0"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  <a:t/>
            </a:r>
            <a:br>
              <a:rPr lang="ro-RO" sz="3600" b="1" dirty="0"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</a:br>
            <a:r>
              <a:rPr lang="ro-RO" sz="3600" b="1" dirty="0" smtClean="0"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  <a:t>Context </a:t>
            </a:r>
            <a:r>
              <a:rPr lang="ro-RO" sz="3600" b="1" dirty="0"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  <a:t/>
            </a:r>
            <a:br>
              <a:rPr lang="ro-RO" sz="3600" b="1" dirty="0">
                <a:latin typeface="Calibri" pitchFamily="34" charset="0"/>
                <a:ea typeface="Times New Roman" panose="02020603050405020304" pitchFamily="18" charset="0"/>
                <a:cs typeface="Calibri" pitchFamily="34" charset="0"/>
              </a:rPr>
            </a:br>
            <a:endParaRPr lang="ro-RO" sz="3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2177283" y="1016573"/>
            <a:ext cx="117948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o-RO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9</a:t>
            </a:fld>
            <a:endParaRPr lang="ro-RO"/>
          </a:p>
        </p:txBody>
      </p:sp>
      <p:sp>
        <p:nvSpPr>
          <p:cNvPr id="4" name="Rectangle 3"/>
          <p:cNvSpPr/>
          <p:nvPr/>
        </p:nvSpPr>
        <p:spPr>
          <a:xfrm>
            <a:off x="249382" y="1995055"/>
            <a:ext cx="11747305" cy="445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5000"/>
              </a:lnSpc>
              <a:spcAft>
                <a:spcPts val="600"/>
              </a:spcAft>
            </a:pPr>
            <a:r>
              <a:rPr lang="ro-RO" sz="2400" dirty="0" smtClean="0">
                <a:ea typeface="Calibri"/>
                <a:cs typeface="Times New Roman"/>
              </a:rPr>
              <a:t>Distribuţia </a:t>
            </a:r>
            <a:r>
              <a:rPr lang="ro-RO" sz="2400" dirty="0">
                <a:ea typeface="Calibri"/>
                <a:cs typeface="Times New Roman"/>
              </a:rPr>
              <a:t>inteligentă a energiei electrice, aceasta a devenit deja o prioritate a ANRE care, pornind de la prevederile Legii nr. 123/2012 a energiei electrice şi a gazelor naturale, a emis Ordinul ANRE nr. 145/2014 care prevede ca ţintă naţională implementarea sistemelor de măsurare inteligentă a energiei electrice la cca. 80% din numărul de clienţi finali până în anul 2020. Efectele pozitive ale distribuţiei inteligente provin din asigurarea monitorizării şi îmbunătăţirea parametrilor de funcţionare şi de exploatare ai reţelei electrice.</a:t>
            </a:r>
            <a:endParaRPr lang="en-US" sz="2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ts val="1000"/>
              </a:spcBef>
            </a:pPr>
            <a:endParaRPr lang="ro-RO" sz="2400" b="1" i="1" dirty="0" smtClean="0">
              <a:solidFill>
                <a:srgbClr val="FF0000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pPr lvl="0">
              <a:lnSpc>
                <a:spcPct val="115000"/>
              </a:lnSpc>
              <a:spcBef>
                <a:spcPts val="1000"/>
              </a:spcBef>
            </a:pPr>
            <a:endParaRPr lang="ro-RO" sz="1500" b="1" i="1" dirty="0">
              <a:solidFill>
                <a:srgbClr val="FF0000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pPr lvl="0">
              <a:lnSpc>
                <a:spcPct val="115000"/>
              </a:lnSpc>
              <a:spcBef>
                <a:spcPts val="1000"/>
              </a:spcBef>
            </a:pPr>
            <a:endParaRPr lang="ro-RO" sz="1500" b="1" i="1" dirty="0" smtClean="0">
              <a:solidFill>
                <a:srgbClr val="FF0000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pPr lvl="0">
              <a:lnSpc>
                <a:spcPct val="115000"/>
              </a:lnSpc>
              <a:spcBef>
                <a:spcPts val="1000"/>
              </a:spcBef>
            </a:pPr>
            <a:r>
              <a:rPr lang="vi-VN" sz="1500" b="1" i="1" dirty="0" smtClean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OS </a:t>
            </a:r>
            <a:r>
              <a:rPr lang="vi-VN" sz="1500" b="1" i="1" dirty="0">
                <a:solidFill>
                  <a:srgbClr val="FF0000"/>
                </a:solidFill>
                <a:latin typeface="Calibri" pitchFamily="34" charset="0"/>
                <a:ea typeface="Times New Roman"/>
                <a:cs typeface="Calibri" pitchFamily="34" charset="0"/>
              </a:rPr>
              <a:t>6.3. Reducerea consumului mediu de energie electrică la nivelul locuinţelor</a:t>
            </a:r>
          </a:p>
        </p:txBody>
      </p:sp>
    </p:spTree>
    <p:extLst>
      <p:ext uri="{BB962C8B-B14F-4D97-AF65-F5344CB8AC3E}">
        <p14:creationId xmlns:p14="http://schemas.microsoft.com/office/powerpoint/2010/main" val="261446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1446</TotalTime>
  <Words>706</Words>
  <Application>Microsoft Office PowerPoint</Application>
  <PresentationFormat>Custom</PresentationFormat>
  <Paragraphs>137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Programul Operațional Infrastructură Mare 2014-2020  Linii de finanțare dedicate sprijinirii investiţiilor în extinderea şi modernizarea reţelelor de distribuţie a energiei electrice și implementării distribuţiei inteligente la consumatorii casnici de energie electrică    </vt:lpstr>
      <vt:lpstr>PowerPoint Presentation</vt:lpstr>
      <vt:lpstr>PowerPoint Presentation</vt:lpstr>
      <vt:lpstr>OS 6.1 - DISTRIBUŢIE Ce rezolvă ?</vt:lpstr>
      <vt:lpstr>OS 6.1 – DISTRIBUŢIE  Cui se adresează?</vt:lpstr>
      <vt:lpstr>PowerPoint Presentation</vt:lpstr>
      <vt:lpstr> OS 6.3 – contorizare inteligentă Ce rezolvă ?</vt:lpstr>
      <vt:lpstr>OS 6.3 – contorizare inteligentă Cui se adresează?</vt:lpstr>
      <vt:lpstr> OS 6.3 – contorizare inteligentă  Context  </vt:lpstr>
      <vt:lpstr>Pentru mai multe informații, accesați Ghidul Solicitantului, publicat pe site-ul MFE http://www.fonduri-ue.ro/poim-2014#implementare-ghiduri-beneficiari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Romania Start-Up Plus</dc:title>
  <dc:creator>Larisa Ghitulescu</dc:creator>
  <cp:lastModifiedBy>Mariana.Simbrian</cp:lastModifiedBy>
  <cp:revision>173</cp:revision>
  <cp:lastPrinted>2016-07-07T06:20:12Z</cp:lastPrinted>
  <dcterms:created xsi:type="dcterms:W3CDTF">2016-07-06T09:08:44Z</dcterms:created>
  <dcterms:modified xsi:type="dcterms:W3CDTF">2016-08-10T10:54:53Z</dcterms:modified>
</cp:coreProperties>
</file>