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1" r:id="rId2"/>
    <p:sldId id="265" r:id="rId3"/>
    <p:sldId id="275" r:id="rId4"/>
    <p:sldId id="259" r:id="rId5"/>
    <p:sldId id="272" r:id="rId6"/>
    <p:sldId id="292" r:id="rId7"/>
    <p:sldId id="263" r:id="rId8"/>
  </p:sldIdLst>
  <p:sldSz cx="12192000" cy="6858000"/>
  <p:notesSz cx="7010400" cy="92964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 snapToGrid="0">
      <p:cViewPr>
        <p:scale>
          <a:sx n="50" d="100"/>
          <a:sy n="50" d="100"/>
        </p:scale>
        <p:origin x="-1260" y="-1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152B88F-1B87-4873-8193-2FF7A542372A}" type="datetimeFigureOut">
              <a:rPr lang="ro-RO" smtClean="0"/>
              <a:pPr/>
              <a:t>10.08.2016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C00B82D-173C-4332-A6DB-2A07DB5DE9D1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45801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4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8434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0B82D-173C-4332-A6DB-2A07DB5DE9D1}" type="slidenum">
              <a:rPr lang="ro-RO" smtClean="0"/>
              <a:pPr/>
              <a:t>5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0546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97F1-E660-4FCC-87D4-433DC66F713E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5648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F8E3-A7F1-41E5-A061-C71C4A7E37C4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8895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33FC0-0729-4639-A2F8-9CC67AC65183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1980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6AC12-88E1-4A44-8746-B771CDDA03F6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4487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28BD9-2BA6-416B-92A9-1313364044BB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63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B289-DC77-4F08-9B97-9938A92A6990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6794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56E4-6145-4684-868B-48C2FC678E77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58819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57445-3D0E-4889-82F0-737860DD32DC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8909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CC03-C0B2-4AD0-94E0-14654F12CCBE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0769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FDB12-6C8C-447A-BC31-9A768F4EC1A8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6619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E616-0F37-4559-B506-F2022442B8C5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14312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F35DD-B210-4FE0-B832-2398D290315C}" type="datetime1">
              <a:rPr lang="ro-RO" smtClean="0"/>
              <a:pPr/>
              <a:t>10.08.2016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9D07A-F896-41BD-AFD6-03BC77EEC1B5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9521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onduri-ue.ro/poim-2014#implementare-ghiduri-beneficiar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0" y="2078182"/>
            <a:ext cx="12192000" cy="1955444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rmAutofit fontScale="90000"/>
          </a:bodyPr>
          <a:lstStyle>
            <a:lvl1pPr marL="342900" indent="-3429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1pPr>
            <a:lvl2pPr marL="742950" indent="-28575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2pPr>
            <a:lvl3pPr indent="-290513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3pPr>
            <a:lvl4pPr marL="1600200" indent="-2286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4pPr>
            <a:lvl5pPr marL="2057400" indent="-228600" eaLnBrk="0" hangingPunct="0">
              <a:defRPr sz="1300" b="1">
                <a:solidFill>
                  <a:srgbClr val="646464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646464"/>
                </a:solidFill>
                <a:latin typeface="Arial" pitchFamily="34" charset="0"/>
              </a:defRPr>
            </a:lvl9pPr>
          </a:lstStyle>
          <a:p>
            <a:pPr lvl="2" algn="ctr" eaLnBrk="1" hangingPunct="1">
              <a:lnSpc>
                <a:spcPct val="85000"/>
              </a:lnSpc>
            </a:pPr>
            <a:r>
              <a:rPr lang="ro-RO" sz="2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Programul </a:t>
            </a:r>
            <a:r>
              <a:rPr lang="ro-RO" sz="2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Operațional Infrastructură Mare</a:t>
            </a:r>
          </a:p>
          <a:p>
            <a:pPr lvl="2" algn="ctr" eaLnBrk="1" hangingPunct="1">
              <a:lnSpc>
                <a:spcPct val="85000"/>
              </a:lnSpc>
            </a:pPr>
            <a:r>
              <a:rPr lang="ro-RO" sz="2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2014-2020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Lini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e</a:t>
            </a: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o-RO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de finanțare </a:t>
            </a: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o-RO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dedicată </a:t>
            </a:r>
            <a:r>
              <a:rPr lang="it-IT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monitoriz</a:t>
            </a:r>
            <a:r>
              <a:rPr lang="ro-RO" sz="32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ării</a:t>
            </a:r>
            <a:r>
              <a:rPr lang="it-IT" sz="3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consumului de energie la consumatorii industriali</a:t>
            </a:r>
            <a: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it-IT" sz="32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ro-RO" sz="3200" dirty="0"/>
              <a:t/>
            </a:r>
            <a:br>
              <a:rPr lang="ro-RO" sz="3200" dirty="0"/>
            </a:br>
            <a:endParaRPr lang="en-US" sz="32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097" y="4180114"/>
            <a:ext cx="10363200" cy="2106386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o-RO" sz="1400" b="1" dirty="0"/>
              <a:t/>
            </a:r>
            <a:br>
              <a:rPr lang="ro-RO" sz="1400" b="1" dirty="0"/>
            </a:br>
            <a:r>
              <a:rPr lang="ro-RO" sz="1900" b="1" dirty="0"/>
              <a:t/>
            </a:r>
            <a:br>
              <a:rPr lang="ro-RO" sz="1900" b="1" dirty="0"/>
            </a:br>
            <a:r>
              <a:rPr lang="ro-RO" sz="1900" b="1" dirty="0"/>
              <a:t/>
            </a:r>
            <a:br>
              <a:rPr lang="ro-RO" sz="1900" b="1" dirty="0"/>
            </a:br>
            <a:r>
              <a:rPr lang="ro-RO" sz="2000" b="1" dirty="0">
                <a:latin typeface="Times New Roman"/>
                <a:ea typeface="Times New Roman"/>
                <a:cs typeface="Times New Roman"/>
              </a:rPr>
              <a:t>Axa Prioritară 6: Promovarea energiei curate şi eficienţei energetice în vederea susţinerii unei economii cu emisii scăzute de </a:t>
            </a:r>
            <a:r>
              <a:rPr lang="ro-RO" sz="2000" b="1" dirty="0" smtClean="0">
                <a:latin typeface="Times New Roman"/>
                <a:ea typeface="Times New Roman"/>
                <a:cs typeface="Times New Roman"/>
              </a:rPr>
              <a:t>carbon</a:t>
            </a:r>
          </a:p>
          <a:p>
            <a:pPr algn="l">
              <a:lnSpc>
                <a:spcPct val="115000"/>
              </a:lnSpc>
              <a:spcBef>
                <a:spcPts val="0"/>
              </a:spcBef>
            </a:pPr>
            <a:endParaRPr lang="en-US" sz="3200" dirty="0">
              <a:latin typeface="Times New Roman Bold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o-RO" sz="2000" b="1" i="1" dirty="0">
                <a:latin typeface="Times New Roman"/>
                <a:ea typeface="Times New Roman"/>
                <a:cs typeface="Times New Roman"/>
              </a:rPr>
              <a:t>Obiectivul specific 6.2: Reducerea consumului de energie la nivelul consumatorilor industriali</a:t>
            </a:r>
            <a:endParaRPr lang="en-US" sz="3200" dirty="0">
              <a:latin typeface="Times New Roman Bold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</a:pPr>
            <a:r>
              <a:rPr lang="ro-RO" sz="2000" b="1" dirty="0">
                <a:latin typeface="Times New Roman"/>
                <a:ea typeface="Times New Roman"/>
                <a:cs typeface="Times New Roman"/>
              </a:rPr>
              <a:t> </a:t>
            </a:r>
            <a:endParaRPr lang="en-US" sz="3200" dirty="0">
              <a:latin typeface="Times New Roman Bold"/>
              <a:ea typeface="Calibri"/>
              <a:cs typeface="Times New Roman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o-RO" sz="1900" b="1" dirty="0"/>
              <a:t/>
            </a:r>
            <a:br>
              <a:rPr lang="ro-RO" sz="1900" b="1" dirty="0"/>
            </a:br>
            <a:r>
              <a:rPr lang="vi-VN" altLang="ro-RO" sz="1900" b="1" i="1" dirty="0" smtClean="0">
                <a:solidFill>
                  <a:srgbClr val="000000"/>
                </a:solidFill>
                <a:latin typeface="Calibri" pitchFamily="34" charset="0"/>
              </a:rPr>
              <a:t>Ministerul Fondurilor Europen</a:t>
            </a:r>
            <a:r>
              <a:rPr lang="en-US" altLang="ro-RO" sz="1900" b="1" i="1" dirty="0" smtClean="0">
                <a:solidFill>
                  <a:srgbClr val="000000"/>
                </a:solidFill>
                <a:latin typeface="Calibri" pitchFamily="34" charset="0"/>
              </a:rPr>
              <a:t>e</a:t>
            </a:r>
            <a:r>
              <a:rPr lang="vi-VN" altLang="ro-RO" sz="1900" b="1" i="1" dirty="0" smtClean="0">
                <a:solidFill>
                  <a:srgbClr val="000000"/>
                </a:solidFill>
                <a:latin typeface="Calibri" pitchFamily="34" charset="0"/>
              </a:rPr>
              <a:t>	</a:t>
            </a:r>
          </a:p>
          <a:p>
            <a:pPr marR="0" algn="r" eaLnBrk="1" hangingPunct="1">
              <a:lnSpc>
                <a:spcPct val="150000"/>
              </a:lnSpc>
              <a:spcBef>
                <a:spcPts val="1200"/>
              </a:spcBef>
            </a:pPr>
            <a:endParaRPr lang="ro-RO" altLang="ro-RO" sz="1600" b="1" i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6" name="Canvas 5"/>
          <p:cNvGrpSpPr/>
          <p:nvPr/>
        </p:nvGrpSpPr>
        <p:grpSpPr>
          <a:xfrm>
            <a:off x="3670861" y="451066"/>
            <a:ext cx="5437513" cy="970333"/>
            <a:chOff x="0" y="0"/>
            <a:chExt cx="4114800" cy="673735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4114800" cy="673735"/>
            </a:xfrm>
            <a:prstGeom prst="rect">
              <a:avLst/>
            </a:prstGeom>
            <a:noFill/>
            <a:ln>
              <a:noFill/>
            </a:ln>
          </p:spPr>
        </p:sp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350" y="17"/>
              <a:ext cx="800100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961901" cy="6381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13216" y="0"/>
              <a:ext cx="732688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68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8" name="Group 17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23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9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itle 1"/>
          <p:cNvSpPr txBox="1">
            <a:spLocks/>
          </p:cNvSpPr>
          <p:nvPr/>
        </p:nvSpPr>
        <p:spPr>
          <a:xfrm>
            <a:off x="263538" y="370153"/>
            <a:ext cx="92173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600" b="1" dirty="0" smtClean="0"/>
              <a:t>Context – monitorizarea consumului de energie la consumatorii industriali</a:t>
            </a:r>
            <a:endParaRPr lang="ro-RO" sz="36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2</a:t>
            </a:fld>
            <a:endParaRPr lang="ro-RO"/>
          </a:p>
        </p:txBody>
      </p:sp>
      <p:sp>
        <p:nvSpPr>
          <p:cNvPr id="3" name="Rectangle 2"/>
          <p:cNvSpPr/>
          <p:nvPr/>
        </p:nvSpPr>
        <p:spPr>
          <a:xfrm>
            <a:off x="876822" y="2141952"/>
            <a:ext cx="38705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/>
              <a:t>  </a:t>
            </a:r>
          </a:p>
        </p:txBody>
      </p:sp>
      <p:sp>
        <p:nvSpPr>
          <p:cNvPr id="4" name="Rectangle 3"/>
          <p:cNvSpPr/>
          <p:nvPr/>
        </p:nvSpPr>
        <p:spPr>
          <a:xfrm>
            <a:off x="5461210" y="50695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032" y="2933157"/>
            <a:ext cx="475005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o-RO" alt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854" y="1744292"/>
            <a:ext cx="11375153" cy="5113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Intensitatea energetică </a:t>
            </a:r>
            <a:r>
              <a:rPr lang="ro-RO" b="1" i="1" dirty="0" smtClean="0">
                <a:latin typeface="Calibri" pitchFamily="34" charset="0"/>
                <a:ea typeface="Calibri"/>
                <a:cs typeface="Calibri" pitchFamily="34" charset="0"/>
              </a:rPr>
              <a:t>în România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este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încă una dintre cele mai ridicate din Europa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(</a:t>
            </a:r>
            <a:r>
              <a:rPr lang="ro-RO" b="1" i="1" dirty="0" smtClean="0">
                <a:latin typeface="Calibri" pitchFamily="34" charset="0"/>
                <a:ea typeface="Calibri"/>
                <a:cs typeface="Calibri" pitchFamily="34" charset="0"/>
              </a:rPr>
              <a:t>235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kgpe/1000€ în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201</a:t>
            </a:r>
            <a:r>
              <a:rPr lang="ro-RO" b="1" i="1" dirty="0" smtClean="0">
                <a:latin typeface="Calibri" pitchFamily="34" charset="0"/>
                <a:ea typeface="Calibri"/>
                <a:cs typeface="Calibri" pitchFamily="34" charset="0"/>
              </a:rPr>
              <a:t>4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,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Eurostat)</a:t>
            </a:r>
            <a:r>
              <a:rPr lang="en-US" b="1" i="1" dirty="0">
                <a:latin typeface="Calibri" pitchFamily="34" charset="0"/>
                <a:ea typeface="Calibri"/>
                <a:cs typeface="Calibri" pitchFamily="34" charset="0"/>
              </a:rPr>
              <a:t>.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Intensitatea energetică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este de </a:t>
            </a:r>
            <a:r>
              <a:rPr lang="ro-RO" b="1" i="1" dirty="0" smtClean="0">
                <a:latin typeface="Calibri" pitchFamily="34" charset="0"/>
                <a:ea typeface="Calibri"/>
                <a:cs typeface="Calibri" pitchFamily="34" charset="0"/>
              </a:rPr>
              <a:t>două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ori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mai mare decât media UE28 (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1</a:t>
            </a:r>
            <a:r>
              <a:rPr lang="ro-RO" b="1" i="1" dirty="0" smtClean="0">
                <a:latin typeface="Calibri" pitchFamily="34" charset="0"/>
                <a:ea typeface="Calibri"/>
                <a:cs typeface="Calibri" pitchFamily="34" charset="0"/>
              </a:rPr>
              <a:t>22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kgpe/1000€).</a:t>
            </a:r>
          </a:p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România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prezintă încă aspecte care trebuie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combătute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pe întregul lanţ de valoare energetic referitor la producerea–transportul– </a:t>
            </a:r>
            <a:r>
              <a:rPr lang="vi-VN" b="1" i="1" dirty="0" smtClean="0">
                <a:latin typeface="Calibri" pitchFamily="34" charset="0"/>
                <a:ea typeface="Calibri"/>
                <a:cs typeface="Calibri" pitchFamily="34" charset="0"/>
              </a:rPr>
              <a:t>distribuţia–consumul </a:t>
            </a:r>
            <a:r>
              <a:rPr lang="vi-VN" b="1" i="1" dirty="0">
                <a:latin typeface="Calibri" pitchFamily="34" charset="0"/>
                <a:ea typeface="Calibri"/>
                <a:cs typeface="Calibri" pitchFamily="34" charset="0"/>
              </a:rPr>
              <a:t>de energie electrică. </a:t>
            </a:r>
            <a:endParaRPr lang="en-US" b="1" i="1" dirty="0" smtClean="0">
              <a:latin typeface="Calibri" pitchFamily="34" charset="0"/>
              <a:ea typeface="Calibri"/>
              <a:cs typeface="Calibri" pitchFamily="34" charset="0"/>
            </a:endParaRPr>
          </a:p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endParaRPr lang="en-US" b="1" i="1" dirty="0">
              <a:ea typeface="Calibri"/>
              <a:cs typeface="Times New Roman"/>
            </a:endParaRPr>
          </a:p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r>
              <a:rPr lang="en-US" dirty="0" err="1" smtClean="0">
                <a:ea typeface="Calibri"/>
                <a:cs typeface="Times New Roman"/>
              </a:rPr>
              <a:t>Astfel</a:t>
            </a:r>
            <a:r>
              <a:rPr lang="en-US" dirty="0" smtClean="0">
                <a:ea typeface="Calibri"/>
                <a:cs typeface="Times New Roman"/>
              </a:rPr>
              <a:t>, </a:t>
            </a:r>
            <a:r>
              <a:rPr lang="en-US" dirty="0" err="1" smtClean="0">
                <a:ea typeface="Calibri"/>
                <a:cs typeface="Times New Roman"/>
              </a:rPr>
              <a:t>prin</a:t>
            </a:r>
            <a:r>
              <a:rPr lang="en-US" dirty="0" smtClean="0">
                <a:ea typeface="Calibri"/>
                <a:cs typeface="Times New Roman"/>
              </a:rPr>
              <a:t> </a:t>
            </a:r>
            <a:r>
              <a:rPr lang="ro-RO" dirty="0" smtClean="0">
                <a:ea typeface="Calibri"/>
                <a:cs typeface="Times New Roman"/>
              </a:rPr>
              <a:t>Legea </a:t>
            </a:r>
            <a:r>
              <a:rPr lang="ro-RO" dirty="0">
                <a:ea typeface="Calibri"/>
                <a:cs typeface="Times New Roman"/>
              </a:rPr>
              <a:t>nr. 121/2014 privind eficienţa energetică </a:t>
            </a:r>
            <a:r>
              <a:rPr lang="en-US" b="1" dirty="0" smtClean="0">
                <a:ea typeface="Calibri"/>
                <a:cs typeface="Times New Roman"/>
              </a:rPr>
              <a:t>s-a </a:t>
            </a:r>
            <a:r>
              <a:rPr lang="en-US" b="1" dirty="0" err="1" smtClean="0">
                <a:ea typeface="Calibri"/>
                <a:cs typeface="Times New Roman"/>
              </a:rPr>
              <a:t>introdus</a:t>
            </a:r>
            <a:r>
              <a:rPr lang="en-US" b="1" dirty="0" smtClean="0">
                <a:ea typeface="Calibri"/>
                <a:cs typeface="Times New Roman"/>
              </a:rPr>
              <a:t> </a:t>
            </a:r>
            <a:r>
              <a:rPr lang="ro-RO" b="1" dirty="0" smtClean="0">
                <a:ea typeface="Calibri"/>
                <a:cs typeface="Times New Roman"/>
              </a:rPr>
              <a:t>obligaţia </a:t>
            </a:r>
            <a:r>
              <a:rPr lang="ro-RO" b="1" dirty="0">
                <a:ea typeface="Calibri"/>
                <a:cs typeface="Times New Roman"/>
              </a:rPr>
              <a:t>pentru cei cca. 600 consumatori de energie de peste 1.000 tep/an să întocmească </a:t>
            </a:r>
            <a:r>
              <a:rPr lang="ro-RO" b="1" u="sng" dirty="0">
                <a:ea typeface="Calibri"/>
                <a:cs typeface="Times New Roman"/>
              </a:rPr>
              <a:t>programe de îmbunătățire a eficienței energetice </a:t>
            </a:r>
            <a:r>
              <a:rPr lang="ro-RO" b="1" dirty="0">
                <a:ea typeface="Calibri"/>
                <a:cs typeface="Times New Roman"/>
              </a:rPr>
              <a:t>pe baza auditurilor energetice. </a:t>
            </a:r>
            <a:endParaRPr lang="en-US" b="1" dirty="0" smtClean="0">
              <a:ea typeface="Calibri"/>
              <a:cs typeface="Times New Roman"/>
            </a:endParaRPr>
          </a:p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r>
              <a:rPr lang="ro-RO" b="1" dirty="0" smtClean="0">
                <a:ea typeface="Calibri"/>
                <a:cs typeface="Times New Roman"/>
              </a:rPr>
              <a:t>Din </a:t>
            </a:r>
            <a:r>
              <a:rPr lang="ro-RO" b="1" dirty="0">
                <a:ea typeface="Calibri"/>
                <a:cs typeface="Times New Roman"/>
              </a:rPr>
              <a:t>experienţa actuală, auditurile energetice complexe, care pot determina în detaliu structura pierderilor de energie într-o zonă industrială (aşa cum ar putea sa o facă un sistem de monitorizare) sunt foarte costisitoare şi nu au fost solicitate de </a:t>
            </a:r>
            <a:r>
              <a:rPr lang="ro-RO" b="1" dirty="0" smtClean="0">
                <a:ea typeface="Calibri"/>
                <a:cs typeface="Times New Roman"/>
              </a:rPr>
              <a:t>societăţi din cauza lipsei </a:t>
            </a:r>
            <a:r>
              <a:rPr lang="ro-RO" b="1" dirty="0">
                <a:ea typeface="Calibri"/>
                <a:cs typeface="Times New Roman"/>
              </a:rPr>
              <a:t>echipamentelor de contorizare până la nivelul proceselor de utilizare a energiei pentru majoritatea </a:t>
            </a:r>
            <a:r>
              <a:rPr lang="ro-RO" b="1" dirty="0" smtClean="0">
                <a:ea typeface="Calibri"/>
                <a:cs typeface="Times New Roman"/>
              </a:rPr>
              <a:t>consumatorilor</a:t>
            </a:r>
            <a:r>
              <a:rPr lang="ro-RO" dirty="0" smtClean="0">
                <a:ea typeface="Calibri"/>
                <a:cs typeface="Times New Roman"/>
              </a:rPr>
              <a:t>.</a:t>
            </a:r>
            <a:endParaRPr lang="en-US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endParaRPr lang="ro-RO" sz="1400" b="1" i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o-RO" sz="14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Obiectivul </a:t>
            </a:r>
            <a:r>
              <a:rPr lang="ro-RO" sz="1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specific 6.2: Reducerea consumului de energie la nivelul consumatorilor industriali</a:t>
            </a:r>
            <a:endParaRPr lang="en-US" sz="2200" dirty="0">
              <a:solidFill>
                <a:srgbClr val="FF0000"/>
              </a:solidFill>
              <a:latin typeface="Times New Roman Bold"/>
              <a:ea typeface="Calibri"/>
              <a:cs typeface="Times New Roman"/>
            </a:endParaRPr>
          </a:p>
          <a:p>
            <a:pPr indent="457200" algn="just">
              <a:lnSpc>
                <a:spcPct val="115000"/>
              </a:lnSpc>
              <a:spcAft>
                <a:spcPts val="600"/>
              </a:spcAft>
            </a:pPr>
            <a:endParaRPr lang="en-US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3941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19" y="0"/>
            <a:ext cx="10515600" cy="1325563"/>
          </a:xfrm>
        </p:spPr>
        <p:txBody>
          <a:bodyPr>
            <a:normAutofit/>
          </a:bodyPr>
          <a:lstStyle/>
          <a:p>
            <a:r>
              <a:rPr lang="ro-RO" b="1" dirty="0" smtClean="0">
                <a:latin typeface="+mn-lt"/>
              </a:rPr>
              <a:t/>
            </a:r>
            <a:br>
              <a:rPr lang="ro-RO" b="1" dirty="0" smtClean="0">
                <a:latin typeface="+mn-lt"/>
              </a:rPr>
            </a:br>
            <a:r>
              <a:rPr lang="ro-RO" sz="3600" b="1" dirty="0" smtClean="0">
                <a:latin typeface="+mn-lt"/>
              </a:rPr>
              <a:t>Ce rezolvă ?</a:t>
            </a:r>
            <a:endParaRPr lang="ro-RO" sz="36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771" y="1151705"/>
            <a:ext cx="10723756" cy="5511105"/>
          </a:xfrm>
        </p:spPr>
        <p:txBody>
          <a:bodyPr>
            <a:noAutofit/>
          </a:bodyPr>
          <a:lstStyle/>
          <a:p>
            <a:pPr marL="2286000" lvl="5" indent="0">
              <a:lnSpc>
                <a:spcPct val="100000"/>
              </a:lnSpc>
              <a:buNone/>
            </a:pPr>
            <a:endParaRPr lang="ro-RO" sz="10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ro-RO" sz="2400" dirty="0" smtClean="0"/>
              <a:t>Finanțarea obiectivelor de investiții ce vizează reducerea consumului de energie la nivelul consumatorilor industriali</a:t>
            </a:r>
          </a:p>
          <a:p>
            <a:pPr marL="0" indent="0">
              <a:lnSpc>
                <a:spcPct val="100000"/>
              </a:lnSpc>
              <a:buNone/>
            </a:pPr>
            <a:endParaRPr lang="ro-RO" sz="2400" dirty="0" smtClean="0"/>
          </a:p>
          <a:p>
            <a:pPr marL="0" indent="0">
              <a:lnSpc>
                <a:spcPct val="100000"/>
              </a:lnSpc>
              <a:buNone/>
            </a:pPr>
            <a:endParaRPr lang="ro-RO" sz="2400" b="1" dirty="0" smtClean="0"/>
          </a:p>
          <a:p>
            <a:pPr marL="0" indent="0">
              <a:lnSpc>
                <a:spcPct val="100000"/>
              </a:lnSpc>
              <a:buNone/>
            </a:pPr>
            <a:endParaRPr lang="ro-RO" sz="2400" b="1" dirty="0"/>
          </a:p>
          <a:p>
            <a:pPr marL="0" indent="0">
              <a:lnSpc>
                <a:spcPct val="100000"/>
              </a:lnSpc>
              <a:buNone/>
            </a:pPr>
            <a:r>
              <a:rPr lang="ro-RO" sz="2400" b="1" dirty="0"/>
              <a:t>   Rezultatul principal</a:t>
            </a:r>
            <a:r>
              <a:rPr lang="ro-RO" sz="2400" b="1" dirty="0" smtClean="0"/>
              <a:t>: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b="1" dirty="0"/>
          </a:p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ro-RO" sz="2400" b="1" dirty="0"/>
              <a:t>Capacitate întărită a producătorilor industriali de a identifica şi implementa măsuri de eficienţă energetică, în vederea înregistrării de economii în consumul de energie</a:t>
            </a:r>
            <a:endParaRPr lang="en-US" sz="2400" b="1" dirty="0"/>
          </a:p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o-RO" sz="2000" b="1" dirty="0" smtClean="0"/>
          </a:p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2000" b="1" dirty="0"/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o-RO" sz="1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Obiectivul specific 6.2: Reducerea consumului de energie la nivelul consumatorilor industriali</a:t>
            </a:r>
            <a:endParaRPr lang="en-US" sz="2200" dirty="0">
              <a:solidFill>
                <a:srgbClr val="FF0000"/>
              </a:solidFill>
              <a:latin typeface="Times New Roman Bold"/>
              <a:ea typeface="Calibri"/>
              <a:cs typeface="Times New Roman"/>
            </a:endParaRPr>
          </a:p>
          <a:p>
            <a:endParaRPr lang="ro-RO" sz="1800" dirty="0"/>
          </a:p>
          <a:p>
            <a:endParaRPr lang="ro-RO" sz="1800" dirty="0"/>
          </a:p>
          <a:p>
            <a:pPr lvl="1"/>
            <a:endParaRPr lang="ro-RO" sz="2000" dirty="0" smtClean="0"/>
          </a:p>
          <a:p>
            <a:endParaRPr lang="ro-RO" sz="2000" dirty="0"/>
          </a:p>
          <a:p>
            <a:endParaRPr lang="ro-RO" sz="2000" dirty="0" smtClean="0"/>
          </a:p>
          <a:p>
            <a:endParaRPr lang="ro-RO" sz="2000" dirty="0" smtClean="0"/>
          </a:p>
          <a:p>
            <a:endParaRPr lang="ro-RO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3</a:t>
            </a:fld>
            <a:endParaRPr lang="ro-RO" dirty="0"/>
          </a:p>
        </p:txBody>
      </p:sp>
      <p:grpSp>
        <p:nvGrpSpPr>
          <p:cNvPr id="4" name="Group 3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12" name="Group 11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5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Down Arrow 6"/>
          <p:cNvSpPr/>
          <p:nvPr/>
        </p:nvSpPr>
        <p:spPr>
          <a:xfrm>
            <a:off x="5164972" y="2425126"/>
            <a:ext cx="1277655" cy="9474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1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67" y="208621"/>
            <a:ext cx="10515600" cy="852736"/>
          </a:xfrm>
        </p:spPr>
        <p:txBody>
          <a:bodyPr>
            <a:normAutofit/>
          </a:bodyPr>
          <a:lstStyle/>
          <a:p>
            <a:r>
              <a:rPr lang="ro-RO" sz="3600" b="1" dirty="0" smtClean="0"/>
              <a:t>Cui se adresează?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89" y="1502865"/>
            <a:ext cx="11553606" cy="5027532"/>
          </a:xfrm>
        </p:spPr>
        <p:txBody>
          <a:bodyPr>
            <a:noAutofit/>
          </a:bodyPr>
          <a:lstStyle/>
          <a:p>
            <a:pPr marL="457200" lvl="1" indent="0" algn="just">
              <a:buNone/>
            </a:pPr>
            <a:r>
              <a:rPr lang="ro-RO" b="1" i="1" dirty="0" smtClean="0"/>
              <a:t>Societăţi din industria </a:t>
            </a:r>
            <a:r>
              <a:rPr lang="ro-RO" b="1" i="1" dirty="0"/>
              <a:t>extractivă şi </a:t>
            </a:r>
            <a:r>
              <a:rPr lang="ro-RO" b="1" i="1" dirty="0" smtClean="0"/>
              <a:t>industria prelucrătoare </a:t>
            </a:r>
            <a:r>
              <a:rPr lang="ro-RO" dirty="0" smtClean="0"/>
              <a:t>(identificate irin codurile CAEN), </a:t>
            </a:r>
            <a:r>
              <a:rPr lang="ro-RO" b="1" dirty="0" smtClean="0"/>
              <a:t>cu </a:t>
            </a:r>
            <a:r>
              <a:rPr lang="ro-RO" b="1" dirty="0"/>
              <a:t>consumuri de peste 1.000 tep/an </a:t>
            </a:r>
            <a:r>
              <a:rPr lang="ro-RO" dirty="0"/>
              <a:t>(definite drept mari consumatori de energie, conform </a:t>
            </a:r>
            <a:r>
              <a:rPr lang="ro-RO" dirty="0" smtClean="0"/>
              <a:t>ANRE</a:t>
            </a:r>
            <a:r>
              <a:rPr lang="en-US" dirty="0" smtClean="0"/>
              <a:t> </a:t>
            </a:r>
            <a:r>
              <a:rPr lang="ro-RO" dirty="0" smtClean="0"/>
              <a:t>și regulilor din Legea nr. 121 </a:t>
            </a:r>
            <a:r>
              <a:rPr lang="ro-RO" i="1" dirty="0" smtClean="0"/>
              <a:t>privind </a:t>
            </a:r>
            <a:r>
              <a:rPr lang="ro-RO" i="1" dirty="0"/>
              <a:t>eficienţa energetică, </a:t>
            </a:r>
            <a:r>
              <a:rPr lang="ro-RO" i="1" dirty="0" smtClean="0"/>
              <a:t>îndeplinind</a:t>
            </a:r>
            <a:r>
              <a:rPr lang="ro-RO" dirty="0" smtClean="0"/>
              <a:t>) </a:t>
            </a:r>
            <a:r>
              <a:rPr lang="ro-RO" dirty="0"/>
              <a:t>pentru care </a:t>
            </a:r>
            <a:r>
              <a:rPr lang="ro-RO" dirty="0" smtClean="0"/>
              <a:t>trebuie:</a:t>
            </a:r>
          </a:p>
          <a:p>
            <a:pPr marL="457200" lvl="1" indent="0" algn="just">
              <a:buNone/>
            </a:pPr>
            <a:endParaRPr lang="ro-RO" dirty="0"/>
          </a:p>
          <a:p>
            <a:pPr lvl="1" algn="just"/>
            <a:r>
              <a:rPr lang="ro-RO" dirty="0" smtClean="0"/>
              <a:t>implementate </a:t>
            </a:r>
            <a:r>
              <a:rPr lang="ro-RO" b="1" dirty="0"/>
              <a:t>sisteme de </a:t>
            </a:r>
            <a:r>
              <a:rPr lang="ro-RO" b="1" dirty="0" smtClean="0"/>
              <a:t>monitorizare a consumului de energie înregistrat în derularea activității</a:t>
            </a:r>
            <a:r>
              <a:rPr lang="ro-RO" dirty="0" smtClean="0"/>
              <a:t>, </a:t>
            </a:r>
            <a:r>
              <a:rPr lang="ro-RO" dirty="0"/>
              <a:t>în vederea identificării rapide a soluţiilor imediate de reducere a consumurilor</a:t>
            </a:r>
          </a:p>
          <a:p>
            <a:pPr marL="457200" lvl="1" indent="0" algn="just">
              <a:buNone/>
            </a:pPr>
            <a:endParaRPr lang="ro-RO" dirty="0"/>
          </a:p>
          <a:p>
            <a:pPr lvl="1" algn="just"/>
            <a:r>
              <a:rPr lang="ro-RO" dirty="0"/>
              <a:t>să existe un </a:t>
            </a:r>
            <a:r>
              <a:rPr lang="ro-RO" b="1" dirty="0"/>
              <a:t>instrument </a:t>
            </a:r>
            <a:r>
              <a:rPr lang="ro-RO" b="1" dirty="0" smtClean="0"/>
              <a:t>de </a:t>
            </a:r>
            <a:r>
              <a:rPr lang="ro-RO" b="1" dirty="0"/>
              <a:t>cuantificare a efectelor pozitive </a:t>
            </a:r>
            <a:r>
              <a:rPr lang="ro-RO" dirty="0"/>
              <a:t>ale aplicării măsurilor de creştere a eficienţei energetice 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endParaRPr lang="ro-RO" sz="1400" b="1" i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endParaRPr lang="ro-RO" sz="1400" b="1" i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o-RO" sz="14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Obiectivul </a:t>
            </a:r>
            <a:r>
              <a:rPr lang="ro-RO" sz="1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specific 6.2: Reducerea consumului de energie la nivelul consumatorilor industriali</a:t>
            </a:r>
            <a:endParaRPr lang="en-US" sz="2200" dirty="0">
              <a:solidFill>
                <a:srgbClr val="FF0000"/>
              </a:solidFill>
              <a:latin typeface="Times New Roman Bold"/>
              <a:ea typeface="Calibri"/>
              <a:cs typeface="Times New Roman"/>
            </a:endParaRPr>
          </a:p>
          <a:p>
            <a:pPr lvl="1" algn="just"/>
            <a:endParaRPr lang="ro-RO" sz="2800" dirty="0">
              <a:latin typeface="Times New Roman"/>
            </a:endParaRPr>
          </a:p>
          <a:p>
            <a:pPr lvl="1" algn="just"/>
            <a:endParaRPr lang="ro-RO" sz="2800" dirty="0" smtClean="0">
              <a:latin typeface="Times New Roman"/>
            </a:endParaRPr>
          </a:p>
          <a:p>
            <a:pPr lvl="1" algn="just"/>
            <a:endParaRPr lang="ro-RO" sz="2800" dirty="0" smtClean="0">
              <a:latin typeface="Times New Roman"/>
            </a:endParaRPr>
          </a:p>
          <a:p>
            <a:pPr lvl="1" algn="just"/>
            <a:endParaRPr lang="ro-RO" sz="1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4</a:t>
            </a:fld>
            <a:endParaRPr lang="ro-RO"/>
          </a:p>
        </p:txBody>
      </p:sp>
      <p:grpSp>
        <p:nvGrpSpPr>
          <p:cNvPr id="6" name="Group 5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7" name="Group 6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10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969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29" name="Group 28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32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450936" y="-17022"/>
            <a:ext cx="10064663" cy="999662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o-RO" sz="3600" b="1" dirty="0" smtClean="0"/>
              <a:t>Ce acţiuni sunt finanțate? </a:t>
            </a:r>
            <a:endParaRPr lang="ro-RO" sz="3600" b="1" dirty="0"/>
          </a:p>
        </p:txBody>
      </p:sp>
      <p:sp>
        <p:nvSpPr>
          <p:cNvPr id="2" name="Rectangle 1"/>
          <p:cNvSpPr/>
          <p:nvPr/>
        </p:nvSpPr>
        <p:spPr>
          <a:xfrm>
            <a:off x="-95511" y="1016573"/>
            <a:ext cx="11794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o-RO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5</a:t>
            </a:fld>
            <a:endParaRPr lang="ro-RO"/>
          </a:p>
        </p:txBody>
      </p:sp>
      <p:sp>
        <p:nvSpPr>
          <p:cNvPr id="4" name="Rectangle 3"/>
          <p:cNvSpPr/>
          <p:nvPr/>
        </p:nvSpPr>
        <p:spPr>
          <a:xfrm>
            <a:off x="450937" y="914401"/>
            <a:ext cx="11248363" cy="565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o-RO" sz="2400" b="1" dirty="0" smtClean="0"/>
              <a:t>Achiziţionarea </a:t>
            </a:r>
            <a:r>
              <a:rPr lang="ro-RO" sz="2400" b="1" dirty="0"/>
              <a:t>şi implementarea sistemului de monitorizare a consumului de energie la nivelul platformei industriale, </a:t>
            </a:r>
            <a:r>
              <a:rPr lang="ro-RO" sz="2400" b="1" dirty="0" smtClean="0"/>
              <a:t>respectiv:</a:t>
            </a:r>
            <a:endParaRPr lang="en-US" sz="2400" dirty="0"/>
          </a:p>
          <a:p>
            <a:pPr lvl="0"/>
            <a:endParaRPr lang="ro-RO" sz="2400" dirty="0" smtClean="0"/>
          </a:p>
          <a:p>
            <a:pPr marL="285750" lvl="0" indent="-285750">
              <a:buFont typeface="Arial" pitchFamily="34" charset="0"/>
              <a:buChar char="•"/>
            </a:pPr>
            <a:r>
              <a:rPr lang="fr-FR" dirty="0" err="1" smtClean="0"/>
              <a:t>Sisteme</a:t>
            </a:r>
            <a:r>
              <a:rPr lang="fr-FR" dirty="0" smtClean="0"/>
              <a:t> </a:t>
            </a:r>
            <a:r>
              <a:rPr lang="fr-FR" dirty="0"/>
              <a:t>de </a:t>
            </a:r>
            <a:r>
              <a:rPr lang="fr-FR" dirty="0" err="1"/>
              <a:t>monitorizare</a:t>
            </a:r>
            <a:r>
              <a:rPr lang="fr-FR" dirty="0"/>
              <a:t> (hardware </a:t>
            </a:r>
            <a:r>
              <a:rPr lang="fr-FR" dirty="0" err="1"/>
              <a:t>şi</a:t>
            </a:r>
            <a:r>
              <a:rPr lang="fr-FR" dirty="0"/>
              <a:t> software): </a:t>
            </a:r>
            <a:r>
              <a:rPr lang="fr-FR" dirty="0" err="1"/>
              <a:t>senzori</a:t>
            </a:r>
            <a:r>
              <a:rPr lang="fr-FR" dirty="0"/>
              <a:t> </a:t>
            </a:r>
            <a:r>
              <a:rPr lang="fr-FR" dirty="0" err="1"/>
              <a:t>pentru</a:t>
            </a:r>
            <a:r>
              <a:rPr lang="fr-FR" dirty="0"/>
              <a:t> instrumente de </a:t>
            </a:r>
            <a:r>
              <a:rPr lang="fr-FR" dirty="0" err="1"/>
              <a:t>măsură</a:t>
            </a:r>
            <a:r>
              <a:rPr lang="fr-FR" dirty="0"/>
              <a:t> </a:t>
            </a:r>
            <a:r>
              <a:rPr lang="fr-FR" dirty="0" err="1"/>
              <a:t>şi</a:t>
            </a:r>
            <a:r>
              <a:rPr lang="fr-FR" dirty="0"/>
              <a:t>/</a:t>
            </a:r>
            <a:r>
              <a:rPr lang="fr-FR" dirty="0" err="1"/>
              <a:t>sau</a:t>
            </a:r>
            <a:r>
              <a:rPr lang="fr-FR" dirty="0"/>
              <a:t> instrumente de </a:t>
            </a:r>
            <a:r>
              <a:rPr lang="fr-FR" dirty="0" err="1"/>
              <a:t>măsură</a:t>
            </a:r>
            <a:r>
              <a:rPr lang="fr-FR" dirty="0"/>
              <a:t> </a:t>
            </a:r>
            <a:r>
              <a:rPr lang="fr-FR" dirty="0" err="1"/>
              <a:t>şi</a:t>
            </a:r>
            <a:r>
              <a:rPr lang="fr-FR" dirty="0"/>
              <a:t> </a:t>
            </a:r>
            <a:r>
              <a:rPr lang="fr-FR" dirty="0" err="1"/>
              <a:t>dispozitive</a:t>
            </a:r>
            <a:r>
              <a:rPr lang="fr-FR" dirty="0"/>
              <a:t> de control </a:t>
            </a:r>
            <a:r>
              <a:rPr lang="fr-FR" dirty="0" err="1"/>
              <a:t>pentru</a:t>
            </a:r>
            <a:r>
              <a:rPr lang="fr-FR" dirty="0"/>
              <a:t> date de </a:t>
            </a:r>
            <a:r>
              <a:rPr lang="fr-FR" dirty="0" err="1"/>
              <a:t>proces</a:t>
            </a:r>
            <a:r>
              <a:rPr lang="fr-FR" dirty="0"/>
              <a:t> </a:t>
            </a:r>
            <a:r>
              <a:rPr lang="fr-FR" dirty="0" err="1"/>
              <a:t>industrial</a:t>
            </a:r>
            <a:r>
              <a:rPr lang="fr-FR" dirty="0"/>
              <a:t>; </a:t>
            </a:r>
            <a:endParaRPr lang="ro-RO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fr-FR" dirty="0" smtClean="0"/>
              <a:t>Unit</a:t>
            </a:r>
            <a:r>
              <a:rPr lang="ro-RO" dirty="0" smtClean="0"/>
              <a:t>ăți</a:t>
            </a:r>
            <a:r>
              <a:rPr lang="fr-FR" dirty="0" smtClean="0"/>
              <a:t> </a:t>
            </a:r>
            <a:r>
              <a:rPr lang="fr-FR" dirty="0"/>
              <a:t>de </a:t>
            </a:r>
            <a:r>
              <a:rPr lang="fr-FR" dirty="0" err="1"/>
              <a:t>prelevare</a:t>
            </a:r>
            <a:r>
              <a:rPr lang="fr-FR" dirty="0"/>
              <a:t> </a:t>
            </a:r>
            <a:r>
              <a:rPr lang="ro-RO" dirty="0" smtClean="0"/>
              <a:t>a </a:t>
            </a:r>
            <a:r>
              <a:rPr lang="fr-FR" dirty="0" smtClean="0"/>
              <a:t>date</a:t>
            </a:r>
            <a:r>
              <a:rPr lang="ro-RO" dirty="0" smtClean="0"/>
              <a:t>lor</a:t>
            </a:r>
            <a:r>
              <a:rPr lang="fr-FR" dirty="0" smtClean="0"/>
              <a:t> </a:t>
            </a:r>
            <a:r>
              <a:rPr lang="fr-FR" dirty="0" err="1"/>
              <a:t>din</a:t>
            </a:r>
            <a:r>
              <a:rPr lang="fr-FR" dirty="0"/>
              <a:t> </a:t>
            </a:r>
            <a:r>
              <a:rPr lang="fr-FR" dirty="0" err="1"/>
              <a:t>proces</a:t>
            </a:r>
            <a:r>
              <a:rPr lang="fr-FR" dirty="0"/>
              <a:t> </a:t>
            </a:r>
            <a:r>
              <a:rPr lang="fr-FR" dirty="0" err="1"/>
              <a:t>industrial</a:t>
            </a:r>
            <a:r>
              <a:rPr lang="fr-FR" dirty="0"/>
              <a:t> </a:t>
            </a:r>
            <a:r>
              <a:rPr lang="fr-FR" dirty="0" err="1"/>
              <a:t>sau</a:t>
            </a:r>
            <a:r>
              <a:rPr lang="fr-FR" dirty="0"/>
              <a:t> </a:t>
            </a:r>
            <a:r>
              <a:rPr lang="fr-FR" dirty="0" err="1"/>
              <a:t>din</a:t>
            </a:r>
            <a:r>
              <a:rPr lang="fr-FR" dirty="0"/>
              <a:t> </a:t>
            </a:r>
            <a:r>
              <a:rPr lang="fr-FR" dirty="0" err="1"/>
              <a:t>câmp</a:t>
            </a:r>
            <a:r>
              <a:rPr lang="fr-FR" dirty="0"/>
              <a:t>, </a:t>
            </a:r>
            <a:r>
              <a:rPr lang="fr-FR" dirty="0" err="1"/>
              <a:t>sistem</a:t>
            </a:r>
            <a:r>
              <a:rPr lang="fr-FR" dirty="0"/>
              <a:t> de </a:t>
            </a:r>
            <a:r>
              <a:rPr lang="fr-FR" dirty="0" err="1"/>
              <a:t>comunicare</a:t>
            </a:r>
            <a:r>
              <a:rPr lang="fr-FR" dirty="0"/>
              <a:t> date, </a:t>
            </a:r>
            <a:r>
              <a:rPr lang="en-US" dirty="0" err="1"/>
              <a:t>staţie</a:t>
            </a:r>
            <a:r>
              <a:rPr lang="en-US" dirty="0"/>
              <a:t>; </a:t>
            </a:r>
            <a:endParaRPr lang="ro-RO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fr-FR" dirty="0" err="1"/>
              <a:t>Sistem</a:t>
            </a:r>
            <a:r>
              <a:rPr lang="fr-FR" dirty="0"/>
              <a:t> de </a:t>
            </a:r>
            <a:r>
              <a:rPr lang="fr-FR" dirty="0" err="1"/>
              <a:t>comunicare</a:t>
            </a:r>
            <a:r>
              <a:rPr lang="fr-FR" dirty="0"/>
              <a:t> date</a:t>
            </a:r>
            <a:r>
              <a:rPr lang="fr-FR" dirty="0" smtClean="0"/>
              <a:t>;</a:t>
            </a:r>
            <a:endParaRPr lang="ro-RO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dirty="0" err="1"/>
              <a:t>Staţie</a:t>
            </a:r>
            <a:r>
              <a:rPr lang="en-US" dirty="0"/>
              <a:t> master (</a:t>
            </a:r>
            <a:r>
              <a:rPr lang="en-US" dirty="0" err="1"/>
              <a:t>staţia</a:t>
            </a:r>
            <a:r>
              <a:rPr lang="en-US" dirty="0"/>
              <a:t> la care </a:t>
            </a:r>
            <a:r>
              <a:rPr lang="en-US" dirty="0" err="1"/>
              <a:t>ajung</a:t>
            </a:r>
            <a:r>
              <a:rPr lang="en-US" dirty="0"/>
              <a:t> </a:t>
            </a:r>
            <a:r>
              <a:rPr lang="en-US" dirty="0" err="1"/>
              <a:t>toate</a:t>
            </a:r>
            <a:r>
              <a:rPr lang="en-US" dirty="0"/>
              <a:t> </a:t>
            </a:r>
            <a:r>
              <a:rPr lang="en-US" dirty="0" err="1"/>
              <a:t>comunicaţiile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care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legată</a:t>
            </a:r>
            <a:r>
              <a:rPr lang="en-US" dirty="0"/>
              <a:t> de </a:t>
            </a:r>
            <a:r>
              <a:rPr lang="en-US" dirty="0" err="1"/>
              <a:t>toate</a:t>
            </a:r>
            <a:r>
              <a:rPr lang="en-US" dirty="0"/>
              <a:t> </a:t>
            </a:r>
            <a:r>
              <a:rPr lang="en-US" dirty="0" err="1"/>
              <a:t>echipamentele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subsistemele</a:t>
            </a:r>
            <a:r>
              <a:rPr lang="en-US" dirty="0" smtClean="0"/>
              <a:t>);</a:t>
            </a:r>
            <a:endParaRPr lang="ro-RO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computerizat</a:t>
            </a:r>
            <a:r>
              <a:rPr lang="en-US" dirty="0"/>
              <a:t> de </a:t>
            </a:r>
            <a:r>
              <a:rPr lang="en-US" dirty="0" err="1"/>
              <a:t>prelucrare</a:t>
            </a:r>
            <a:r>
              <a:rPr lang="en-US" dirty="0"/>
              <a:t> a </a:t>
            </a:r>
            <a:r>
              <a:rPr lang="en-US" dirty="0" err="1"/>
              <a:t>datelor</a:t>
            </a:r>
            <a:r>
              <a:rPr lang="en-US" dirty="0"/>
              <a:t>, </a:t>
            </a:r>
            <a:r>
              <a:rPr lang="en-US" dirty="0" err="1"/>
              <a:t>recomandare</a:t>
            </a:r>
            <a:r>
              <a:rPr lang="en-US" dirty="0"/>
              <a:t> a </a:t>
            </a:r>
            <a:r>
              <a:rPr lang="en-US" dirty="0" err="1"/>
              <a:t>unor</a:t>
            </a:r>
            <a:r>
              <a:rPr lang="en-US" dirty="0"/>
              <a:t> </a:t>
            </a:r>
            <a:r>
              <a:rPr lang="en-US" dirty="0" err="1"/>
              <a:t>soluţii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acţiuni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/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optimizarea</a:t>
            </a:r>
            <a:r>
              <a:rPr lang="en-US" dirty="0"/>
              <a:t> </a:t>
            </a:r>
            <a:r>
              <a:rPr lang="en-US" dirty="0" err="1"/>
              <a:t>acestor</a:t>
            </a:r>
            <a:r>
              <a:rPr lang="en-US" dirty="0"/>
              <a:t> </a:t>
            </a:r>
            <a:r>
              <a:rPr lang="en-US" dirty="0" err="1"/>
              <a:t>acţiuni</a:t>
            </a:r>
            <a:r>
              <a:rPr lang="en-US" dirty="0" smtClean="0"/>
              <a:t>.</a:t>
            </a:r>
            <a:endParaRPr lang="ro-RO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U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fr-FR" dirty="0" err="1"/>
              <a:t>Alte</a:t>
            </a:r>
            <a:r>
              <a:rPr lang="fr-FR" dirty="0"/>
              <a:t> </a:t>
            </a:r>
            <a:r>
              <a:rPr lang="fr-FR" dirty="0" err="1"/>
              <a:t>echipamente</a:t>
            </a:r>
            <a:r>
              <a:rPr lang="fr-FR" dirty="0"/>
              <a:t>, </a:t>
            </a:r>
            <a:r>
              <a:rPr lang="fr-FR" dirty="0" err="1"/>
              <a:t>numai</a:t>
            </a:r>
            <a:r>
              <a:rPr lang="fr-FR" dirty="0"/>
              <a:t> </a:t>
            </a:r>
            <a:r>
              <a:rPr lang="fr-FR" dirty="0" err="1"/>
              <a:t>dacă</a:t>
            </a:r>
            <a:r>
              <a:rPr lang="fr-FR" dirty="0"/>
              <a:t>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necesare</a:t>
            </a:r>
            <a:r>
              <a:rPr lang="fr-FR" dirty="0"/>
              <a:t> </a:t>
            </a:r>
            <a:r>
              <a:rPr lang="fr-FR" dirty="0" err="1"/>
              <a:t>implementării</a:t>
            </a:r>
            <a:r>
              <a:rPr lang="fr-FR" dirty="0"/>
              <a:t> </a:t>
            </a:r>
            <a:r>
              <a:rPr lang="fr-FR" dirty="0" err="1"/>
              <a:t>proiectului</a:t>
            </a:r>
            <a:r>
              <a:rPr lang="fr-FR" dirty="0"/>
              <a:t> (ex. </a:t>
            </a:r>
            <a:r>
              <a:rPr lang="fr-FR" dirty="0" err="1"/>
              <a:t>autolaboratoare</a:t>
            </a:r>
            <a:r>
              <a:rPr lang="fr-FR" dirty="0"/>
              <a:t> de </a:t>
            </a:r>
            <a:r>
              <a:rPr lang="fr-FR" dirty="0" err="1"/>
              <a:t>măsurări</a:t>
            </a:r>
            <a:r>
              <a:rPr lang="fr-FR" dirty="0"/>
              <a:t> </a:t>
            </a:r>
            <a:r>
              <a:rPr lang="fr-FR" dirty="0" err="1"/>
              <a:t>energetice</a:t>
            </a:r>
            <a:r>
              <a:rPr lang="fr-FR" dirty="0"/>
              <a:t>, </a:t>
            </a:r>
            <a:r>
              <a:rPr lang="fr-FR" dirty="0" err="1"/>
              <a:t>analizoare</a:t>
            </a:r>
            <a:r>
              <a:rPr lang="fr-FR" dirty="0"/>
              <a:t> de gaze, </a:t>
            </a:r>
            <a:r>
              <a:rPr lang="fr-FR" dirty="0" err="1"/>
              <a:t>etc</a:t>
            </a:r>
            <a:r>
              <a:rPr lang="fr-FR" dirty="0" smtClean="0"/>
              <a:t>).</a:t>
            </a:r>
            <a:endParaRPr lang="ro-RO" sz="2000" b="1" dirty="0" smtClean="0"/>
          </a:p>
          <a:p>
            <a:pPr algn="just">
              <a:lnSpc>
                <a:spcPct val="107000"/>
              </a:lnSpc>
            </a:pPr>
            <a:endParaRPr lang="ro-RO" sz="2000" b="1" dirty="0" smtClean="0"/>
          </a:p>
          <a:p>
            <a:pPr lvl="0">
              <a:lnSpc>
                <a:spcPct val="115000"/>
              </a:lnSpc>
            </a:pPr>
            <a:r>
              <a:rPr lang="ro-RO" sz="1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Obiectivul specific 6.2: Reducerea consumului de energie la nivelul consumatorilor industriali</a:t>
            </a:r>
            <a:endParaRPr lang="en-US" sz="2200" dirty="0">
              <a:solidFill>
                <a:srgbClr val="FF0000"/>
              </a:solidFill>
              <a:latin typeface="Times New Roman Bold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521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013" y="365125"/>
            <a:ext cx="7053943" cy="1325563"/>
          </a:xfrm>
        </p:spPr>
        <p:txBody>
          <a:bodyPr>
            <a:normAutofit/>
          </a:bodyPr>
          <a:lstStyle/>
          <a:p>
            <a:r>
              <a:rPr lang="ro-RO" sz="3600" b="1" dirty="0"/>
              <a:t>Care este valoarea finanţării</a:t>
            </a:r>
            <a:r>
              <a:rPr lang="en-US" sz="3600" b="1" dirty="0" smtClean="0"/>
              <a:t>?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>
              <a:latin typeface="Times New Roman"/>
              <a:ea typeface="Calibri"/>
            </a:endParaRPr>
          </a:p>
          <a:p>
            <a:pPr algn="just">
              <a:lnSpc>
                <a:spcPct val="117000"/>
              </a:lnSpc>
            </a:pPr>
            <a:r>
              <a:rPr lang="ro-RO" sz="2600" dirty="0"/>
              <a:t>Valoarea maximă eligibilă a finanţării nerambursabile acordate pentru un proiect în cadrul Obiectivului specific 6.2 nu poate depăși echivalentul în lei a </a:t>
            </a:r>
            <a:r>
              <a:rPr lang="ro-RO" sz="2600" b="1" dirty="0"/>
              <a:t>200.000 euro, </a:t>
            </a:r>
            <a:r>
              <a:rPr lang="ro-RO" sz="2600" b="1" u="sng" dirty="0"/>
              <a:t>cu respectarea pragului de </a:t>
            </a:r>
            <a:r>
              <a:rPr lang="ro-RO" sz="2600" b="1" u="sng" dirty="0" err="1"/>
              <a:t>minimis</a:t>
            </a:r>
            <a:r>
              <a:rPr lang="ro-RO" sz="2600" b="1" u="sng" dirty="0"/>
              <a:t>.</a:t>
            </a:r>
          </a:p>
          <a:p>
            <a:pPr algn="just"/>
            <a:endParaRPr lang="ro-RO" b="1" u="sng" dirty="0">
              <a:latin typeface="Times New Roman"/>
              <a:ea typeface="Calibri"/>
            </a:endParaRPr>
          </a:p>
          <a:p>
            <a:pPr algn="just"/>
            <a:endParaRPr lang="ro-RO" b="1" u="sng" dirty="0" smtClean="0">
              <a:latin typeface="Times New Roman"/>
              <a:ea typeface="Calibri"/>
            </a:endParaRPr>
          </a:p>
          <a:p>
            <a:pPr algn="just"/>
            <a:endParaRPr lang="ro-RO" b="1" u="sng" dirty="0">
              <a:latin typeface="Times New Roman"/>
              <a:ea typeface="Calibri"/>
            </a:endParaRPr>
          </a:p>
          <a:p>
            <a:pPr algn="just"/>
            <a:endParaRPr lang="ro-RO" b="1" u="sng" dirty="0" smtClean="0">
              <a:latin typeface="Times New Roman"/>
              <a:ea typeface="Calibri"/>
            </a:endParaRPr>
          </a:p>
          <a:p>
            <a:pPr algn="just"/>
            <a:endParaRPr lang="ro-RO" b="1" u="sng" dirty="0">
              <a:latin typeface="Times New Roman"/>
              <a:ea typeface="Calibri"/>
            </a:endParaRPr>
          </a:p>
          <a:p>
            <a:pPr algn="just"/>
            <a:endParaRPr lang="ro-RO" b="1" u="sng" dirty="0" smtClean="0">
              <a:latin typeface="Times New Roman"/>
              <a:ea typeface="Calibri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o-RO" sz="14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Obiectivul specific 6.2: Reducerea consumului de energie la nivelul consumatorilor industriali</a:t>
            </a:r>
            <a:endParaRPr lang="en-US" sz="2200" dirty="0">
              <a:solidFill>
                <a:srgbClr val="FF0000"/>
              </a:solidFill>
              <a:latin typeface="Times New Roman Bold"/>
              <a:ea typeface="Calibri"/>
              <a:cs typeface="Times New Roman"/>
            </a:endParaRPr>
          </a:p>
          <a:p>
            <a:pPr marL="0" indent="0">
              <a:buNone/>
            </a:pPr>
            <a:endParaRPr lang="ro-RO" dirty="0" smtClean="0">
              <a:latin typeface="Times New Roman"/>
              <a:ea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6</a:t>
            </a:fld>
            <a:endParaRPr lang="ro-RO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626" y="457777"/>
            <a:ext cx="23844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5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8549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/>
              <a:t>Pentru mai multe informații, accesați Ghidul Solicitantului, publicat pe site-ul MFE</a:t>
            </a:r>
            <a:br>
              <a:rPr lang="ro-RO" dirty="0" smtClean="0"/>
            </a:br>
            <a:r>
              <a:rPr lang="ro-RO" dirty="0"/>
              <a:t/>
            </a:r>
            <a:br>
              <a:rPr lang="ro-RO" dirty="0"/>
            </a:br>
            <a:r>
              <a:rPr lang="ro-RO" dirty="0">
                <a:hlinkClick r:id="rId2"/>
              </a:rPr>
              <a:t>http://</a:t>
            </a:r>
            <a:r>
              <a:rPr lang="ro-RO" dirty="0" smtClean="0">
                <a:hlinkClick r:id="rId2"/>
              </a:rPr>
              <a:t>www.fonduri-ue.ro/poim-2014#implementare-ghiduri-beneficiari</a:t>
            </a:r>
            <a:r>
              <a:rPr lang="ro-RO" dirty="0" smtClean="0"/>
              <a:t> </a:t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9D07A-F896-41BD-AFD6-03BC77EEC1B5}" type="slidenum">
              <a:rPr lang="ro-RO" smtClean="0"/>
              <a:pPr/>
              <a:t>7</a:t>
            </a:fld>
            <a:endParaRPr lang="ro-RO"/>
          </a:p>
        </p:txBody>
      </p:sp>
      <p:grpSp>
        <p:nvGrpSpPr>
          <p:cNvPr id="4" name="Group 3"/>
          <p:cNvGrpSpPr/>
          <p:nvPr/>
        </p:nvGrpSpPr>
        <p:grpSpPr>
          <a:xfrm>
            <a:off x="9480930" y="198630"/>
            <a:ext cx="2384625" cy="627924"/>
            <a:chOff x="9480930" y="198630"/>
            <a:chExt cx="2384625" cy="627924"/>
          </a:xfrm>
        </p:grpSpPr>
        <p:grpSp>
          <p:nvGrpSpPr>
            <p:cNvPr id="5" name="Group 4"/>
            <p:cNvGrpSpPr/>
            <p:nvPr/>
          </p:nvGrpSpPr>
          <p:grpSpPr>
            <a:xfrm>
              <a:off x="9480930" y="198862"/>
              <a:ext cx="2384625" cy="627692"/>
              <a:chOff x="6476473" y="116337"/>
              <a:chExt cx="2384625" cy="627692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6473" y="126096"/>
                <a:ext cx="766724" cy="608175"/>
              </a:xfrm>
              <a:prstGeom prst="rect">
                <a:avLst/>
              </a:prstGeom>
            </p:spPr>
          </p:pic>
          <p:pic>
            <p:nvPicPr>
              <p:cNvPr id="9" name="Picture 2" descr="E:\Documents\ELENA\DAT 2\COMUNICARE\SIGLE PENTRU WORD\Sgla IS 2014-2020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116337"/>
                <a:ext cx="616690" cy="6276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E:\Documents\ELENA\DAT 2\COMUNICARE\SIGLE PENTRU WORD\sigla_guv_albastru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172" y="198630"/>
              <a:ext cx="617933" cy="617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67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1399</TotalTime>
  <Words>435</Words>
  <Application>Microsoft Office PowerPoint</Application>
  <PresentationFormat>Custom</PresentationFormat>
  <Paragraphs>84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Programul Operațional Infrastructură Mare 2014-2020  Linie de finanțare  dedicată monitorizării consumului de energie la consumatorii industriali    </vt:lpstr>
      <vt:lpstr>PowerPoint Presentation</vt:lpstr>
      <vt:lpstr> Ce rezolvă ?</vt:lpstr>
      <vt:lpstr>Cui se adresează?</vt:lpstr>
      <vt:lpstr> Ce acţiuni sunt finanțate? </vt:lpstr>
      <vt:lpstr>Care este valoarea finanţării?</vt:lpstr>
      <vt:lpstr>Pentru mai multe informații, accesați Ghidul Solicitantului, publicat pe site-ul MFE  http://www.fonduri-ue.ro/poim-2014#implementare-ghiduri-beneficiari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Romania Start-Up Plus</dc:title>
  <dc:creator>Larisa Ghitulescu</dc:creator>
  <cp:lastModifiedBy>Mariana.Simbrian</cp:lastModifiedBy>
  <cp:revision>176</cp:revision>
  <cp:lastPrinted>2016-07-07T06:20:12Z</cp:lastPrinted>
  <dcterms:created xsi:type="dcterms:W3CDTF">2016-07-06T09:08:44Z</dcterms:created>
  <dcterms:modified xsi:type="dcterms:W3CDTF">2016-08-10T10:55:36Z</dcterms:modified>
</cp:coreProperties>
</file>